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5" r:id="rId11"/>
    <p:sldId id="269" r:id="rId12"/>
    <p:sldId id="270" r:id="rId13"/>
    <p:sldId id="271" r:id="rId14"/>
    <p:sldId id="272" r:id="rId15"/>
    <p:sldId id="273" r:id="rId16"/>
    <p:sldId id="274" r:id="rId17"/>
  </p:sldIdLst>
  <p:sldSz cx="18288000" cy="10287000"/>
  <p:notesSz cx="6858000" cy="9144000"/>
  <p:embeddedFontLst>
    <p:embeddedFont>
      <p:font typeface="Canva Sans Bold" panose="020B0604020202020204" charset="0"/>
      <p:regular r:id="rId18"/>
    </p:embeddedFont>
    <p:embeddedFont>
      <p:font typeface="Nunito" pitchFamily="2" charset="0"/>
      <p:regular r:id="rId19"/>
      <p:bold r:id="rId20"/>
      <p:italic r:id="rId21"/>
      <p:boldItalic r:id="rId22"/>
    </p:embeddedFont>
    <p:embeddedFont>
      <p:font typeface="Nunito Bold" charset="0"/>
      <p:regular r:id="rId23"/>
    </p:embeddedFont>
    <p:embeddedFont>
      <p:font typeface="Porcelain"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9358B251-0720-3342-3B32-DD4329896B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301F146-1E21-151D-0854-D69F4A3B408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E92852C4-71D1-0603-DC69-2D6A8362E087}"/>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B9431E95-9EC2-0D52-FF88-E2972C3BBC0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0F1019E1-2B66-A69D-EA34-D6A781D96203}"/>
              </a:ext>
            </a:extLst>
          </p:cNvPr>
          <p:cNvSpPr txBox="1"/>
          <p:nvPr/>
        </p:nvSpPr>
        <p:spPr>
          <a:xfrm>
            <a:off x="3151316" y="3303687"/>
            <a:ext cx="5992684" cy="4154984"/>
          </a:xfrm>
          <a:prstGeom prst="rect">
            <a:avLst/>
          </a:prstGeom>
        </p:spPr>
        <p:txBody>
          <a:bodyPr lIns="0" tIns="0" rIns="0" bIns="0" rtlCol="0" anchor="t">
            <a:spAutoFit/>
          </a:bodyPr>
          <a:lstStyle/>
          <a:p>
            <a:pPr algn="ctr">
              <a:lnSpc>
                <a:spcPct val="100000"/>
              </a:lnSpc>
              <a:spcBef>
                <a:spcPct val="0"/>
              </a:spcBef>
            </a:pPr>
            <a:r>
              <a:rPr lang="en-PH" sz="5400" dirty="0">
                <a:latin typeface="Nunito Bold" charset="0"/>
              </a:rPr>
              <a:t>For where two or three come together in my name, I am there with them.”</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1AC31C99-3EF9-0A70-2A8B-FC70BFD3EBA1}"/>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20</a:t>
            </a:r>
          </a:p>
        </p:txBody>
      </p:sp>
      <p:pic>
        <p:nvPicPr>
          <p:cNvPr id="9" name="Picture 8" descr="‘Again, I tell you the truth, if two of you on earth agree about whatever you ask, my Father in heaven will do it for you. For where two or three are assembled in my name, I am there among them.’ – Slide 5">
            <a:extLst>
              <a:ext uri="{FF2B5EF4-FFF2-40B4-BE49-F238E27FC236}">
                <a16:creationId xmlns:a16="http://schemas.microsoft.com/office/drawing/2014/main" id="{7222C011-C697-1506-60E6-F76923DCCF3C}"/>
              </a:ext>
            </a:extLst>
          </p:cNvPr>
          <p:cNvPicPr>
            <a:picLocks noChangeAspect="1"/>
          </p:cNvPicPr>
          <p:nvPr/>
        </p:nvPicPr>
        <p:blipFill>
          <a:blip r:embed="rId3"/>
          <a:stretch>
            <a:fillRect/>
          </a:stretch>
        </p:blipFill>
        <p:spPr>
          <a:xfrm>
            <a:off x="9541293" y="2599777"/>
            <a:ext cx="5892800" cy="4419600"/>
          </a:xfrm>
          <a:prstGeom prst="rect">
            <a:avLst/>
          </a:prstGeom>
        </p:spPr>
      </p:pic>
    </p:spTree>
    <p:extLst>
      <p:ext uri="{BB962C8B-B14F-4D97-AF65-F5344CB8AC3E}">
        <p14:creationId xmlns:p14="http://schemas.microsoft.com/office/powerpoint/2010/main" val="261992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31989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The Gospel of the Lord</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242618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Praise to you, Lord Jesus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9626931" y="3840309"/>
            <a:ext cx="6679126" cy="1303191"/>
          </a:xfrm>
          <a:prstGeom prst="rect">
            <a:avLst/>
          </a:prstGeom>
        </p:spPr>
        <p:txBody>
          <a:bodyPr lIns="0" tIns="0" rIns="0" bIns="0" rtlCol="0" anchor="t">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id="4" name="Freeform 4"/>
          <p:cNvSpPr/>
          <p:nvPr/>
        </p:nvSpPr>
        <p:spPr>
          <a:xfrm rot="-320354">
            <a:off x="3784217" y="2374026"/>
            <a:ext cx="4835881" cy="4872424"/>
          </a:xfrm>
          <a:custGeom>
            <a:avLst/>
            <a:gdLst/>
            <a:ahLst/>
            <a:cxnLst/>
            <a:rect l="l" t="t" r="r" b="b"/>
            <a:pathLst>
              <a:path w="4835881" h="4872424">
                <a:moveTo>
                  <a:pt x="0" y="0"/>
                </a:moveTo>
                <a:lnTo>
                  <a:pt x="4835881" y="0"/>
                </a:lnTo>
                <a:lnTo>
                  <a:pt x="4835881" y="4872425"/>
                </a:lnTo>
                <a:lnTo>
                  <a:pt x="0" y="4872425"/>
                </a:lnTo>
                <a:lnTo>
                  <a:pt x="0" y="0"/>
                </a:lnTo>
                <a:close/>
              </a:path>
            </a:pathLst>
          </a:custGeom>
          <a:blipFill>
            <a:blip>
              <a:extLst>
                <a:ext uri="{96DAC541-7B7A-43D3-8B79-37D633B846F1}">
                  <asvg:svgBlip xmlns:asvg="http://schemas.microsoft.com/office/drawing/2016/SVG/main" r:embed="rId3"/>
                </a:ext>
              </a:extLst>
            </a:blip>
            <a:stretch>
              <a:fillRect l="-34" r="-34"/>
            </a:stretch>
          </a:blipFill>
        </p:spPr>
      </p:sp>
      <p:sp>
        <p:nvSpPr>
          <p:cNvPr id="5" name="Freeform 5"/>
          <p:cNvSpPr/>
          <p:nvPr/>
        </p:nvSpPr>
        <p:spPr>
          <a:xfrm rot="692353">
            <a:off x="11610534" y="1402087"/>
            <a:ext cx="1954876" cy="1515029"/>
          </a:xfrm>
          <a:custGeom>
            <a:avLst/>
            <a:gdLst/>
            <a:ahLst/>
            <a:cxnLst/>
            <a:rect l="l" t="t" r="r" b="b"/>
            <a:pathLst>
              <a:path w="1954876" h="1515029">
                <a:moveTo>
                  <a:pt x="0" y="0"/>
                </a:moveTo>
                <a:lnTo>
                  <a:pt x="1954876" y="0"/>
                </a:lnTo>
                <a:lnTo>
                  <a:pt x="1954876" y="1515029"/>
                </a:lnTo>
                <a:lnTo>
                  <a:pt x="0" y="1515029"/>
                </a:lnTo>
                <a:lnTo>
                  <a:pt x="0" y="0"/>
                </a:lnTo>
                <a:close/>
              </a:path>
            </a:pathLst>
          </a:custGeom>
          <a:blipFill>
            <a:blip>
              <a:extLst>
                <a:ext uri="{96DAC541-7B7A-43D3-8B79-37D633B846F1}">
                  <asvg:svgBlip xmlns:asvg="http://schemas.microsoft.com/office/drawing/2016/SVG/main" r:embed="rId4"/>
                </a:ext>
              </a:extLst>
            </a:blip>
            <a:stretch>
              <a:fillRect t="-109" b="-109"/>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52332" y="-2581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txBody>
          <a:bodyPr/>
          <a:lstStyle/>
          <a:p>
            <a:endParaRPr lang="en-PH" dirty="0"/>
          </a:p>
        </p:txBody>
      </p:sp>
      <p:sp>
        <p:nvSpPr>
          <p:cNvPr id="6" name="TextBox 6"/>
          <p:cNvSpPr txBox="1"/>
          <p:nvPr/>
        </p:nvSpPr>
        <p:spPr>
          <a:xfrm>
            <a:off x="3539804" y="800100"/>
            <a:ext cx="5816220" cy="284687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“Jesus is With Us” Prayer Circle</a:t>
            </a:r>
          </a:p>
        </p:txBody>
      </p:sp>
      <p:sp>
        <p:nvSpPr>
          <p:cNvPr id="7" name="TextBox 7"/>
          <p:cNvSpPr txBox="1"/>
          <p:nvPr/>
        </p:nvSpPr>
        <p:spPr>
          <a:xfrm>
            <a:off x="3270071" y="4381500"/>
            <a:ext cx="5873929" cy="2797112"/>
          </a:xfrm>
          <a:prstGeom prst="rect">
            <a:avLst/>
          </a:prstGeom>
        </p:spPr>
        <p:txBody>
          <a:bodyPr lIns="0" tIns="0" rIns="0" bIns="0" rtlCol="0" anchor="t">
            <a:spAutoFit/>
          </a:bodyPr>
          <a:lstStyle/>
          <a:p>
            <a:pPr algn="l">
              <a:lnSpc>
                <a:spcPts val="5537"/>
              </a:lnSpc>
            </a:pPr>
            <a:r>
              <a:rPr lang="en-US" sz="3955" b="1" spc="114" dirty="0">
                <a:solidFill>
                  <a:srgbClr val="5A3114"/>
                </a:solidFill>
                <a:latin typeface="Nunito Bold"/>
                <a:ea typeface="Nunito Bold"/>
                <a:cs typeface="Nunito Bold"/>
                <a:sym typeface="Nunito Bold"/>
              </a:rPr>
              <a:t>Materials Needed:</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Bond paper</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Crayons</a:t>
            </a:r>
          </a:p>
          <a:p>
            <a:pPr algn="l">
              <a:lnSpc>
                <a:spcPts val="5537"/>
              </a:lnSpc>
            </a:pPr>
            <a:endParaRPr lang="en-US" sz="3955" b="1" spc="114" dirty="0">
              <a:solidFill>
                <a:srgbClr val="5A3114"/>
              </a:solidFill>
              <a:latin typeface="Nunito Bold"/>
              <a:ea typeface="Nunito Bold"/>
              <a:cs typeface="Nunito Bold"/>
              <a:sym typeface="Nunito Bold"/>
            </a:endParaRPr>
          </a:p>
        </p:txBody>
      </p:sp>
      <p:pic>
        <p:nvPicPr>
          <p:cNvPr id="5" name="Picture 4" descr="Children Holding Hands Circle Stock Illustrations – 2,643 ...">
            <a:extLst>
              <a:ext uri="{FF2B5EF4-FFF2-40B4-BE49-F238E27FC236}">
                <a16:creationId xmlns:a16="http://schemas.microsoft.com/office/drawing/2014/main" id="{389AD443-9D44-2BA8-0979-1161C8700E53}"/>
              </a:ext>
            </a:extLst>
          </p:cNvPr>
          <p:cNvPicPr>
            <a:picLocks noChangeAspect="1"/>
          </p:cNvPicPr>
          <p:nvPr/>
        </p:nvPicPr>
        <p:blipFill>
          <a:blip r:embed="rId4"/>
          <a:stretch>
            <a:fillRect/>
          </a:stretch>
        </p:blipFill>
        <p:spPr>
          <a:xfrm>
            <a:off x="9985989" y="1943100"/>
            <a:ext cx="5174807" cy="523949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86745"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5" name="TextBox 5"/>
          <p:cNvSpPr txBox="1"/>
          <p:nvPr/>
        </p:nvSpPr>
        <p:spPr>
          <a:xfrm>
            <a:off x="3699705" y="1257300"/>
            <a:ext cx="5816220" cy="3770199"/>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nSpc>
                <a:spcPts val="7199"/>
              </a:lnSpc>
            </a:pPr>
            <a:r>
              <a:rPr lang="en-US" sz="7999" dirty="0">
                <a:solidFill>
                  <a:srgbClr val="5A3114"/>
                </a:solidFill>
                <a:latin typeface="Porcelain"/>
                <a:ea typeface="Porcelain"/>
                <a:cs typeface="Porcelain"/>
                <a:sym typeface="Porcelain"/>
              </a:rPr>
              <a:t>“Jesus is With Us”</a:t>
            </a:r>
          </a:p>
          <a:p>
            <a:pPr>
              <a:lnSpc>
                <a:spcPts val="7199"/>
              </a:lnSpc>
            </a:pPr>
            <a:r>
              <a:rPr lang="en-US" sz="7999" dirty="0">
                <a:solidFill>
                  <a:srgbClr val="5A3114"/>
                </a:solidFill>
                <a:latin typeface="Porcelain"/>
                <a:ea typeface="Porcelain"/>
                <a:cs typeface="Porcelain"/>
                <a:sym typeface="Porcelain"/>
              </a:rPr>
              <a:t>Prayer Circle</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241637" y="4000500"/>
            <a:ext cx="5978554" cy="4728089"/>
          </a:xfrm>
          <a:prstGeom prst="rect">
            <a:avLst/>
          </a:prstGeom>
        </p:spPr>
        <p:txBody>
          <a:bodyPr lIns="0" tIns="0" rIns="0" bIns="0" rtlCol="0" anchor="t">
            <a:spAutoFit/>
          </a:bodyPr>
          <a:lstStyle/>
          <a:p>
            <a:pPr algn="ctr">
              <a:lnSpc>
                <a:spcPts val="3704"/>
              </a:lnSpc>
              <a:spcBef>
                <a:spcPct val="0"/>
              </a:spcBef>
            </a:pPr>
            <a:r>
              <a:rPr lang="en-US" sz="2646" b="1" spc="76" dirty="0">
                <a:solidFill>
                  <a:srgbClr val="5A3114"/>
                </a:solidFill>
                <a:latin typeface="Nunito Bold"/>
                <a:ea typeface="Nunito Bold"/>
                <a:cs typeface="Nunito Bold"/>
                <a:sym typeface="Nunito Bold"/>
              </a:rPr>
              <a:t>1.Draw a circle of children holding hands.</a:t>
            </a:r>
          </a:p>
          <a:p>
            <a:pPr algn="ctr">
              <a:lnSpc>
                <a:spcPts val="3704"/>
              </a:lnSpc>
              <a:spcBef>
                <a:spcPct val="0"/>
              </a:spcBef>
            </a:pPr>
            <a:r>
              <a:rPr lang="en-US" sz="2646" b="1" spc="76" dirty="0">
                <a:solidFill>
                  <a:srgbClr val="5A3114"/>
                </a:solidFill>
                <a:latin typeface="Nunito Bold"/>
                <a:ea typeface="Nunito Bold"/>
                <a:cs typeface="Nunito Bold"/>
                <a:sym typeface="Nunito Bold"/>
              </a:rPr>
              <a:t>2.Write at the center: “Where two or three are gathered in My Name, I am there.”</a:t>
            </a:r>
          </a:p>
          <a:p>
            <a:pPr algn="ctr">
              <a:lnSpc>
                <a:spcPts val="3704"/>
              </a:lnSpc>
              <a:spcBef>
                <a:spcPct val="0"/>
              </a:spcBef>
            </a:pPr>
            <a:r>
              <a:rPr lang="en-US" sz="2646" b="1" spc="76" dirty="0">
                <a:solidFill>
                  <a:srgbClr val="5A3114"/>
                </a:solidFill>
                <a:latin typeface="Nunito Bold"/>
                <a:ea typeface="Nunito Bold"/>
                <a:cs typeface="Nunito Bold"/>
                <a:sym typeface="Nunito Bold"/>
              </a:rPr>
              <a:t>3. Color and decorate the circle with hearts.</a:t>
            </a:r>
          </a:p>
          <a:p>
            <a:pPr algn="ctr">
              <a:lnSpc>
                <a:spcPts val="3704"/>
              </a:lnSpc>
              <a:spcBef>
                <a:spcPct val="0"/>
              </a:spcBef>
            </a:pPr>
            <a:r>
              <a:rPr lang="en-US" sz="2646" b="1" spc="76" dirty="0">
                <a:solidFill>
                  <a:srgbClr val="5A3114"/>
                </a:solidFill>
                <a:latin typeface="Nunito Bold"/>
                <a:ea typeface="Nunito Bold"/>
                <a:cs typeface="Nunito Bold"/>
                <a:sym typeface="Nunito Bold"/>
              </a:rPr>
              <a:t>4. On each heart, write the name of someone you want to pray for.</a:t>
            </a: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p:txBody>
      </p:sp>
      <p:pic>
        <p:nvPicPr>
          <p:cNvPr id="6" name="Picture 5" descr="Children Holding Hands Circle Stock Illustrations – 2,643 ...">
            <a:extLst>
              <a:ext uri="{FF2B5EF4-FFF2-40B4-BE49-F238E27FC236}">
                <a16:creationId xmlns:a16="http://schemas.microsoft.com/office/drawing/2014/main" id="{995140D7-155C-89B2-ED2C-B04D0A562308}"/>
              </a:ext>
            </a:extLst>
          </p:cNvPr>
          <p:cNvPicPr>
            <a:picLocks noChangeAspect="1"/>
          </p:cNvPicPr>
          <p:nvPr/>
        </p:nvPicPr>
        <p:blipFill>
          <a:blip r:embed="rId4"/>
          <a:stretch>
            <a:fillRect/>
          </a:stretch>
        </p:blipFill>
        <p:spPr>
          <a:xfrm>
            <a:off x="9668427" y="1862384"/>
            <a:ext cx="5590874" cy="56607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3580484" y="1626879"/>
            <a:ext cx="5917666" cy="1238232"/>
          </a:xfrm>
          <a:prstGeom prst="rect">
            <a:avLst/>
          </a:prstGeom>
        </p:spPr>
        <p:txBody>
          <a:bodyPr lIns="0" tIns="0" rIns="0" bIns="0" rtlCol="0" anchor="t">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id="4" name="Freeform 4"/>
          <p:cNvSpPr/>
          <p:nvPr/>
        </p:nvSpPr>
        <p:spPr>
          <a:xfrm>
            <a:off x="3321636" y="5143500"/>
            <a:ext cx="5822364" cy="3289636"/>
          </a:xfrm>
          <a:custGeom>
            <a:avLst/>
            <a:gdLst/>
            <a:ahLst/>
            <a:cxnLst/>
            <a:rect l="l" t="t" r="r" b="b"/>
            <a:pathLst>
              <a:path w="5822364" h="3289636">
                <a:moveTo>
                  <a:pt x="0" y="0"/>
                </a:moveTo>
                <a:lnTo>
                  <a:pt x="5822364" y="0"/>
                </a:lnTo>
                <a:lnTo>
                  <a:pt x="5822364" y="3289636"/>
                </a:lnTo>
                <a:lnTo>
                  <a:pt x="0" y="3289636"/>
                </a:lnTo>
                <a:lnTo>
                  <a:pt x="0" y="0"/>
                </a:lnTo>
                <a:close/>
              </a:path>
            </a:pathLst>
          </a:custGeom>
          <a:blipFill>
            <a:blip>
              <a:extLst>
                <a:ext uri="{96DAC541-7B7A-43D3-8B79-37D633B846F1}">
                  <asvg:svgBlip xmlns:asvg="http://schemas.microsoft.com/office/drawing/2016/SVG/main" r:embed="rId3"/>
                </a:ext>
              </a:extLst>
            </a:blip>
            <a:stretch>
              <a:fillRect t="-354" b="-354"/>
            </a:stretch>
          </a:blipFill>
        </p:spPr>
      </p:sp>
      <p:sp>
        <p:nvSpPr>
          <p:cNvPr id="5" name="Freeform 5"/>
          <p:cNvSpPr/>
          <p:nvPr/>
        </p:nvSpPr>
        <p:spPr>
          <a:xfrm>
            <a:off x="5394508" y="3026684"/>
            <a:ext cx="1676621" cy="1955243"/>
          </a:xfrm>
          <a:custGeom>
            <a:avLst/>
            <a:gdLst/>
            <a:ahLst/>
            <a:cxnLst/>
            <a:rect l="l" t="t" r="r" b="b"/>
            <a:pathLst>
              <a:path w="1676621" h="1955243">
                <a:moveTo>
                  <a:pt x="0" y="0"/>
                </a:moveTo>
                <a:lnTo>
                  <a:pt x="1676621" y="0"/>
                </a:lnTo>
                <a:lnTo>
                  <a:pt x="1676621" y="1955243"/>
                </a:lnTo>
                <a:lnTo>
                  <a:pt x="0" y="1955243"/>
                </a:lnTo>
                <a:lnTo>
                  <a:pt x="0" y="0"/>
                </a:lnTo>
                <a:close/>
              </a:path>
            </a:pathLst>
          </a:custGeom>
          <a:blipFill>
            <a:blip>
              <a:extLst>
                <a:ext uri="{96DAC541-7B7A-43D3-8B79-37D633B846F1}">
                  <asvg:svgBlip xmlns:asvg="http://schemas.microsoft.com/office/drawing/2016/SVG/main" r:embed="rId4"/>
                </a:ext>
              </a:extLst>
            </a:blip>
            <a:stretch>
              <a:fillRect l="-100" r="-100"/>
            </a:stretch>
          </a:blipFill>
        </p:spPr>
      </p:sp>
      <p:sp>
        <p:nvSpPr>
          <p:cNvPr id="6" name="TextBox 6"/>
          <p:cNvSpPr txBox="1"/>
          <p:nvPr/>
        </p:nvSpPr>
        <p:spPr>
          <a:xfrm>
            <a:off x="9498150" y="996211"/>
            <a:ext cx="5576545" cy="7755969"/>
          </a:xfrm>
          <a:prstGeom prst="rect">
            <a:avLst/>
          </a:prstGeom>
        </p:spPr>
        <p:txBody>
          <a:bodyPr lIns="0" tIns="0" rIns="0" bIns="0" rtlCol="0" anchor="t">
            <a:spAutoFit/>
          </a:bodyPr>
          <a:lstStyle/>
          <a:p>
            <a:r>
              <a:rPr lang="en-PH" sz="3600" dirty="0"/>
              <a:t>Dear Jesus</a:t>
            </a:r>
            <a:r>
              <a:rPr lang="en-PH" sz="3600" b="1" dirty="0"/>
              <a:t>,</a:t>
            </a:r>
          </a:p>
          <a:p>
            <a:br>
              <a:rPr lang="en-PH" sz="3600" dirty="0"/>
            </a:br>
            <a:r>
              <a:rPr lang="en-PH" sz="3600" dirty="0"/>
              <a:t>Thank You for being with us whenever we gather and pray in Your name. Help us to forgive others, speak kindly, and solve our problems with love. Teach us to pray for our family, friends, and those who need Your help. May we always remember that You are with us.</a:t>
            </a:r>
          </a:p>
          <a:p>
            <a:endParaRPr lang="en-PH" sz="3600" dirty="0"/>
          </a:p>
          <a:p>
            <a:r>
              <a:rPr lang="en-PH" sz="3600" dirty="0"/>
              <a:t>Amen.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2"/>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3"/>
                </a:ext>
              </a:extLst>
            </a:blip>
            <a:stretch>
              <a:fillRect t="-61" b="-61"/>
            </a:stretch>
          </a:blipFill>
        </p:spPr>
      </p:sp>
      <p:sp>
        <p:nvSpPr>
          <p:cNvPr id="4" name="Freeform 4"/>
          <p:cNvSpPr/>
          <p:nvPr/>
        </p:nvSpPr>
        <p:spPr>
          <a:xfrm rot="105299">
            <a:off x="1018213" y="5390055"/>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4"/>
                </a:ext>
              </a:extLst>
            </a:blip>
            <a:stretch>
              <a:fillRect t="-58" b="-58"/>
            </a:stretch>
          </a:blipFill>
        </p:spPr>
      </p:sp>
      <p:sp>
        <p:nvSpPr>
          <p:cNvPr id="5" name="Freeform 5"/>
          <p:cNvSpPr/>
          <p:nvPr/>
        </p:nvSpPr>
        <p:spPr>
          <a:xfrm rot="-564357">
            <a:off x="2958465"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5"/>
                </a:ext>
              </a:extLst>
            </a:blip>
            <a:stretch>
              <a:fillRect l="-21" r="-21"/>
            </a:stretch>
          </a:blipFill>
        </p:spPr>
      </p:sp>
      <p:grpSp>
        <p:nvGrpSpPr>
          <p:cNvPr id="6" name="Group 6"/>
          <p:cNvGrpSpPr/>
          <p:nvPr/>
        </p:nvGrpSpPr>
        <p:grpSpPr>
          <a:xfrm>
            <a:off x="5589684" y="890044"/>
            <a:ext cx="7108633" cy="5764372"/>
            <a:chOff x="0" y="0"/>
            <a:chExt cx="9478177" cy="7685829"/>
          </a:xfrm>
        </p:grpSpPr>
        <p:sp>
          <p:nvSpPr>
            <p:cNvPr id="7" name="Freeform 7"/>
            <p:cNvSpPr/>
            <p:nvPr/>
          </p:nvSpPr>
          <p:spPr>
            <a:xfrm>
              <a:off x="0" y="0"/>
              <a:ext cx="9478137" cy="7685786"/>
            </a:xfrm>
            <a:custGeom>
              <a:avLst/>
              <a:gdLst/>
              <a:ahLst/>
              <a:cxnLst/>
              <a:rect l="l" t="t" r="r" b="b"/>
              <a:pathLst>
                <a:path w="9478137" h="7685786">
                  <a:moveTo>
                    <a:pt x="0" y="0"/>
                  </a:moveTo>
                  <a:lnTo>
                    <a:pt x="9478137" y="0"/>
                  </a:lnTo>
                  <a:lnTo>
                    <a:pt x="9478137" y="7685786"/>
                  </a:lnTo>
                  <a:lnTo>
                    <a:pt x="0" y="7685786"/>
                  </a:lnTo>
                  <a:lnTo>
                    <a:pt x="0" y="0"/>
                  </a:lnTo>
                  <a:close/>
                </a:path>
              </a:pathLst>
            </a:custGeom>
            <a:blipFill>
              <a:blip r:embed="rId6"/>
              <a:stretch>
                <a:fillRect/>
              </a:stretch>
            </a:blipFill>
          </p:spPr>
        </p:sp>
      </p:grpSp>
      <p:sp>
        <p:nvSpPr>
          <p:cNvPr id="8" name="TextBox 8"/>
          <p:cNvSpPr txBox="1"/>
          <p:nvPr/>
        </p:nvSpPr>
        <p:spPr>
          <a:xfrm>
            <a:off x="2852285" y="8260341"/>
            <a:ext cx="12742345"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September 6, 2026 | Cycle A Year 2</a:t>
            </a:r>
          </a:p>
        </p:txBody>
      </p:sp>
      <p:sp>
        <p:nvSpPr>
          <p:cNvPr id="9" name="TextBox 9"/>
          <p:cNvSpPr txBox="1"/>
          <p:nvPr/>
        </p:nvSpPr>
        <p:spPr>
          <a:xfrm>
            <a:off x="2438400" y="6997316"/>
            <a:ext cx="13944599" cy="1038746"/>
          </a:xfrm>
          <a:prstGeom prst="rect">
            <a:avLst/>
          </a:prstGeom>
        </p:spPr>
        <p:txBody>
          <a:bodyPr wrap="square" lIns="0" tIns="0" rIns="0" bIns="0" rtlCol="0" anchor="t">
            <a:spAutoFit/>
          </a:bodyPr>
          <a:lstStyle/>
          <a:p>
            <a:pPr algn="ctr">
              <a:lnSpc>
                <a:spcPts val="7188"/>
              </a:lnSpc>
            </a:pPr>
            <a:r>
              <a:rPr lang="en-US" sz="9000" dirty="0">
                <a:solidFill>
                  <a:srgbClr val="5A3114"/>
                </a:solidFill>
                <a:latin typeface="Porcelain"/>
                <a:ea typeface="Porcelain"/>
                <a:cs typeface="Porcelain"/>
                <a:sym typeface="Porcelain"/>
              </a:rPr>
              <a:t>Twenty-Third Sunday in Ordinary Time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pic>
        <p:nvPicPr>
          <p:cNvPr id="6" name="Picture 5" descr="‘Again, I tell you the truth, if two of you on earth agree about whatever you ask, my Father in heaven will do it for you. For where two or three are assembled in my name, I am there among them.’ – Slide 5">
            <a:extLst>
              <a:ext uri="{FF2B5EF4-FFF2-40B4-BE49-F238E27FC236}">
                <a16:creationId xmlns:a16="http://schemas.microsoft.com/office/drawing/2014/main" id="{8D370A55-A7D9-E532-FA89-6616F7E60FAC}"/>
              </a:ext>
            </a:extLst>
          </p:cNvPr>
          <p:cNvPicPr>
            <a:picLocks noChangeAspect="1"/>
          </p:cNvPicPr>
          <p:nvPr/>
        </p:nvPicPr>
        <p:blipFill>
          <a:blip r:embed="rId2"/>
          <a:stretch>
            <a:fillRect/>
          </a:stretch>
        </p:blipFill>
        <p:spPr>
          <a:xfrm>
            <a:off x="4919646" y="0"/>
            <a:ext cx="8872554" cy="6654416"/>
          </a:xfrm>
          <a:prstGeom prst="rect">
            <a:avLst/>
          </a:prstGeom>
        </p:spPr>
      </p:pic>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3"/>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4"/>
                </a:ext>
              </a:extLst>
            </a:blip>
            <a:stretch>
              <a:fillRect t="-61" b="-61"/>
            </a:stretch>
          </a:blipFill>
        </p:spPr>
      </p:sp>
      <p:sp>
        <p:nvSpPr>
          <p:cNvPr id="4" name="Freeform 4"/>
          <p:cNvSpPr/>
          <p:nvPr/>
        </p:nvSpPr>
        <p:spPr>
          <a:xfrm rot="105299">
            <a:off x="1057470" y="6183560"/>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5"/>
                </a:ext>
              </a:extLst>
            </a:blip>
            <a:stretch>
              <a:fillRect t="-58" b="-58"/>
            </a:stretch>
          </a:blipFill>
        </p:spPr>
      </p:sp>
      <p:sp>
        <p:nvSpPr>
          <p:cNvPr id="5" name="Freeform 5"/>
          <p:cNvSpPr/>
          <p:nvPr/>
        </p:nvSpPr>
        <p:spPr>
          <a:xfrm rot="-564357">
            <a:off x="2948940"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6"/>
                </a:ext>
              </a:extLst>
            </a:blip>
            <a:stretch>
              <a:fillRect l="-21" r="-21"/>
            </a:stretch>
          </a:blipFill>
        </p:spPr>
      </p:sp>
      <p:sp>
        <p:nvSpPr>
          <p:cNvPr id="7" name="TextBox 7"/>
          <p:cNvSpPr txBox="1"/>
          <p:nvPr/>
        </p:nvSpPr>
        <p:spPr>
          <a:xfrm>
            <a:off x="3504693" y="9182100"/>
            <a:ext cx="11278614"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Matthew 18:15-20</a:t>
            </a:r>
          </a:p>
        </p:txBody>
      </p:sp>
      <p:sp>
        <p:nvSpPr>
          <p:cNvPr id="8" name="TextBox 8"/>
          <p:cNvSpPr txBox="1"/>
          <p:nvPr/>
        </p:nvSpPr>
        <p:spPr>
          <a:xfrm>
            <a:off x="2763086" y="8074682"/>
            <a:ext cx="12901258" cy="907941"/>
          </a:xfrm>
          <a:prstGeom prst="rect">
            <a:avLst/>
          </a:prstGeom>
        </p:spPr>
        <p:txBody>
          <a:bodyPr lIns="0" tIns="0" rIns="0" bIns="0" rtlCol="0" anchor="t">
            <a:spAutoFit/>
          </a:bodyPr>
          <a:lstStyle/>
          <a:p>
            <a:pPr algn="ctr">
              <a:lnSpc>
                <a:spcPts val="5626"/>
              </a:lnSpc>
            </a:pPr>
            <a:r>
              <a:rPr lang="en-US" sz="9600" dirty="0">
                <a:solidFill>
                  <a:srgbClr val="5A3114"/>
                </a:solidFill>
                <a:latin typeface="Porcelain"/>
                <a:ea typeface="Porcelain"/>
                <a:cs typeface="Porcelain"/>
                <a:sym typeface="Porcelain"/>
              </a:rPr>
              <a:t>Restoring Christian Relationship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47991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A reading from the Holy Gospel according to Matthew.</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324533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Glory to You, Oh Lord.</a:t>
            </a:r>
          </a:p>
          <a:p>
            <a:pPr algn="l">
              <a:lnSpc>
                <a:spcPts val="6466"/>
              </a:lnSpc>
            </a:pPr>
            <a:endParaRPr lang="en-US" sz="4619" b="1" spc="138">
              <a:solidFill>
                <a:srgbClr val="5B1018"/>
              </a:solidFill>
              <a:latin typeface="Nunito Bold"/>
              <a:ea typeface="Nunito Bold"/>
              <a:cs typeface="Nunito Bold"/>
              <a:sym typeface="Nunit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968764" y="542041"/>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372600" y="1819513"/>
            <a:ext cx="5921684" cy="6647974"/>
          </a:xfrm>
          <a:prstGeom prst="rect">
            <a:avLst/>
          </a:prstGeom>
        </p:spPr>
        <p:txBody>
          <a:bodyPr lIns="0" tIns="0" rIns="0" bIns="0" rtlCol="0" anchor="t">
            <a:spAutoFit/>
          </a:bodyPr>
          <a:lstStyle/>
          <a:p>
            <a:pPr algn="ctr">
              <a:lnSpc>
                <a:spcPct val="100000"/>
              </a:lnSpc>
              <a:spcBef>
                <a:spcPct val="0"/>
              </a:spcBef>
            </a:pPr>
            <a:r>
              <a:rPr lang="en-PH" sz="4800" b="1" baseline="30000" dirty="0">
                <a:latin typeface="Nunito Bold" charset="0"/>
              </a:rPr>
              <a:t> </a:t>
            </a:r>
            <a:r>
              <a:rPr lang="en-PH" sz="4800" dirty="0">
                <a:latin typeface="Nunito Bold" charset="0"/>
              </a:rPr>
              <a:t>“If your brother sins against you,</a:t>
            </a:r>
            <a:r>
              <a:rPr lang="en-PH" sz="4800" baseline="30000" dirty="0">
                <a:latin typeface="Nunito Bold" charset="0"/>
              </a:rPr>
              <a:t> </a:t>
            </a:r>
            <a:r>
              <a:rPr lang="en-PH" sz="4800" dirty="0">
                <a:latin typeface="Nunito Bold" charset="0"/>
              </a:rPr>
              <a:t>go to him and show him his fault. But do it privately, just between yourselves. If he listens to you, you have won your brother back.</a:t>
            </a:r>
            <a:endParaRPr lang="en-US" sz="4800" b="1" spc="117" dirty="0">
              <a:solidFill>
                <a:srgbClr val="000000"/>
              </a:solidFill>
              <a:latin typeface="Nunito Bold" charset="0"/>
              <a:ea typeface="Nunito Bold"/>
              <a:cs typeface="Nunito Bold"/>
              <a:sym typeface="Nunito Bold"/>
            </a:endParaRPr>
          </a:p>
        </p:txBody>
      </p:sp>
      <p:sp>
        <p:nvSpPr>
          <p:cNvPr id="7" name="TextBox 7"/>
          <p:cNvSpPr txBox="1"/>
          <p:nvPr/>
        </p:nvSpPr>
        <p:spPr>
          <a:xfrm>
            <a:off x="13106400" y="341241"/>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15</a:t>
            </a:r>
          </a:p>
        </p:txBody>
      </p:sp>
      <p:pic>
        <p:nvPicPr>
          <p:cNvPr id="5" name="Picture 4" descr="Jesus said, ‘If your brother sins, go and show him his fault  when the two of you are alone. If he listens to you, you have regained your brother. – Slide 1">
            <a:extLst>
              <a:ext uri="{FF2B5EF4-FFF2-40B4-BE49-F238E27FC236}">
                <a16:creationId xmlns:a16="http://schemas.microsoft.com/office/drawing/2014/main" id="{74F87AB8-4EF2-2E80-8FC7-22250F271E42}"/>
              </a:ext>
            </a:extLst>
          </p:cNvPr>
          <p:cNvPicPr>
            <a:picLocks noChangeAspect="1"/>
          </p:cNvPicPr>
          <p:nvPr/>
        </p:nvPicPr>
        <p:blipFill>
          <a:blip r:embed="rId3"/>
          <a:stretch>
            <a:fillRect/>
          </a:stretch>
        </p:blipFill>
        <p:spPr>
          <a:xfrm>
            <a:off x="3313678" y="2552700"/>
            <a:ext cx="5791200" cy="4343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168328"/>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581400" y="107601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402378"/>
            <a:ext cx="5992684" cy="6093976"/>
          </a:xfrm>
          <a:prstGeom prst="rect">
            <a:avLst/>
          </a:prstGeom>
        </p:spPr>
        <p:txBody>
          <a:bodyPr lIns="0" tIns="0" rIns="0" bIns="0" rtlCol="0" anchor="t">
            <a:spAutoFit/>
          </a:bodyPr>
          <a:lstStyle/>
          <a:p>
            <a:pPr algn="ctr">
              <a:lnSpc>
                <a:spcPct val="100000"/>
              </a:lnSpc>
              <a:spcBef>
                <a:spcPct val="0"/>
              </a:spcBef>
            </a:pPr>
            <a:r>
              <a:rPr lang="en-PH" sz="4400" b="1" baseline="30000" dirty="0">
                <a:latin typeface="Nunito Bold" charset="0"/>
              </a:rPr>
              <a:t> </a:t>
            </a:r>
            <a:r>
              <a:rPr lang="en-PH" sz="4400" dirty="0">
                <a:latin typeface="Nunito Bold" charset="0"/>
              </a:rPr>
              <a:t>But if he will not listen to you, take one or two other persons with you, so that ‘every accusation may be upheld by the testimony of two or more witnesses,’ as the scripture says. </a:t>
            </a:r>
            <a:endParaRPr lang="en-US" sz="44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3871426" y="87521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16</a:t>
            </a:r>
          </a:p>
        </p:txBody>
      </p:sp>
      <p:pic>
        <p:nvPicPr>
          <p:cNvPr id="5" name="Picture 4" descr="‘But if he does not listen, take one or two others with you, so that at the testimony of two or three witnesses every matter may be established. – Slide 2">
            <a:extLst>
              <a:ext uri="{FF2B5EF4-FFF2-40B4-BE49-F238E27FC236}">
                <a16:creationId xmlns:a16="http://schemas.microsoft.com/office/drawing/2014/main" id="{80FEAB8C-DC1C-0AA0-39FD-A27DED7F73F5}"/>
              </a:ext>
            </a:extLst>
          </p:cNvPr>
          <p:cNvPicPr>
            <a:picLocks noChangeAspect="1"/>
          </p:cNvPicPr>
          <p:nvPr/>
        </p:nvPicPr>
        <p:blipFill>
          <a:blip r:embed="rId3"/>
          <a:stretch>
            <a:fillRect/>
          </a:stretch>
        </p:blipFill>
        <p:spPr>
          <a:xfrm>
            <a:off x="9448800" y="2425730"/>
            <a:ext cx="5785776" cy="454212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5" y="11061"/>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886808" cy="6093976"/>
          </a:xfrm>
          <a:prstGeom prst="rect">
            <a:avLst/>
          </a:prstGeom>
        </p:spPr>
        <p:txBody>
          <a:bodyPr lIns="0" tIns="0" rIns="0" bIns="0" rtlCol="0" anchor="t">
            <a:spAutoFit/>
          </a:bodyPr>
          <a:lstStyle/>
          <a:p>
            <a:pPr algn="ctr">
              <a:lnSpc>
                <a:spcPct val="100000"/>
              </a:lnSpc>
              <a:spcBef>
                <a:spcPct val="0"/>
              </a:spcBef>
            </a:pPr>
            <a:r>
              <a:rPr lang="en-PH" sz="4400" dirty="0">
                <a:latin typeface="Nunito Bold" charset="0"/>
              </a:rPr>
              <a:t>And if he will not listen to them, then tell the whole thing to the church. Finally, if he will not listen to the church, treat him as though he were a pagan or a tax collector.</a:t>
            </a:r>
            <a:endParaRPr lang="en-US" sz="400000" b="1" spc="138" dirty="0">
              <a:solidFill>
                <a:srgbClr val="000000"/>
              </a:solidFill>
              <a:latin typeface="Nunito Bold" charset="0"/>
              <a:ea typeface="Nunito Bold"/>
              <a:cs typeface="Nunito Bold"/>
              <a:sym typeface="Nunito Bold"/>
            </a:endParaRPr>
          </a:p>
        </p:txBody>
      </p:sp>
      <p:sp>
        <p:nvSpPr>
          <p:cNvPr id="8" name="TextBox 8"/>
          <p:cNvSpPr txBox="1"/>
          <p:nvPr/>
        </p:nvSpPr>
        <p:spPr>
          <a:xfrm>
            <a:off x="13152584" y="1031435"/>
            <a:ext cx="1283328" cy="1305870"/>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17</a:t>
            </a:r>
          </a:p>
        </p:txBody>
      </p:sp>
      <p:pic>
        <p:nvPicPr>
          <p:cNvPr id="5" name="Picture 4" descr="‘If he refuses to listen to them, tell it to the church. If he refuses to listen to the church, treat him like a Gentile  or a tax collector. – Slide 3">
            <a:extLst>
              <a:ext uri="{FF2B5EF4-FFF2-40B4-BE49-F238E27FC236}">
                <a16:creationId xmlns:a16="http://schemas.microsoft.com/office/drawing/2014/main" id="{FC76A27E-972E-1EFD-8BE6-210F8334A781}"/>
              </a:ext>
            </a:extLst>
          </p:cNvPr>
          <p:cNvPicPr>
            <a:picLocks noChangeAspect="1"/>
          </p:cNvPicPr>
          <p:nvPr/>
        </p:nvPicPr>
        <p:blipFill>
          <a:blip r:embed="rId3"/>
          <a:stretch>
            <a:fillRect/>
          </a:stretch>
        </p:blipFill>
        <p:spPr>
          <a:xfrm>
            <a:off x="3399503" y="2909937"/>
            <a:ext cx="5744496" cy="44671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657600" y="88582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324100"/>
            <a:ext cx="5992684" cy="5909310"/>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“And so I tell all of you: what you prohibit on earth will be prohibited in heaven, and what you permit on earth will be permitted in heaven.</a:t>
            </a:r>
            <a:endParaRPr lang="en-US" sz="4000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3947626" y="68502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18</a:t>
            </a:r>
          </a:p>
        </p:txBody>
      </p:sp>
      <p:pic>
        <p:nvPicPr>
          <p:cNvPr id="5" name="Picture 4" descr="‘I tell you the truth, whatever you bind on earth will have been bound in heaven, and whatever you release on earth will have been released in heaven. – Slide 4">
            <a:extLst>
              <a:ext uri="{FF2B5EF4-FFF2-40B4-BE49-F238E27FC236}">
                <a16:creationId xmlns:a16="http://schemas.microsoft.com/office/drawing/2014/main" id="{435F88DB-1E95-5892-53D9-5EE7EBA273B7}"/>
              </a:ext>
            </a:extLst>
          </p:cNvPr>
          <p:cNvPicPr>
            <a:picLocks noChangeAspect="1"/>
          </p:cNvPicPr>
          <p:nvPr/>
        </p:nvPicPr>
        <p:blipFill>
          <a:blip r:embed="rId3"/>
          <a:stretch>
            <a:fillRect/>
          </a:stretch>
        </p:blipFill>
        <p:spPr>
          <a:xfrm>
            <a:off x="9522570" y="2552700"/>
            <a:ext cx="5791200" cy="4343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02870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601200" y="2106201"/>
            <a:ext cx="5886808" cy="5170646"/>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“And I tell you more: whenever two of you on earth agree about anything you pray for, it will be done for you by my Father in heaven.</a:t>
            </a:r>
            <a:endParaRPr lang="en-US" sz="400000" b="1" spc="138" dirty="0">
              <a:solidFill>
                <a:srgbClr val="000000"/>
              </a:solidFill>
              <a:latin typeface="Nunito Bold" charset="0"/>
              <a:ea typeface="Nunito Bold"/>
              <a:cs typeface="Nunito Bold"/>
              <a:sym typeface="Nunito Bold"/>
            </a:endParaRPr>
          </a:p>
        </p:txBody>
      </p:sp>
      <p:sp>
        <p:nvSpPr>
          <p:cNvPr id="7" name="TextBox 7"/>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19</a:t>
            </a:r>
          </a:p>
        </p:txBody>
      </p:sp>
      <p:pic>
        <p:nvPicPr>
          <p:cNvPr id="5" name="Picture 4" descr="‘Again, I tell you the truth, if two of you on earth agree about whatever you ask, my Father in heaven will do it for you. For where two or three are assembled in my name, I am there among them.’ – Slide 5">
            <a:extLst>
              <a:ext uri="{FF2B5EF4-FFF2-40B4-BE49-F238E27FC236}">
                <a16:creationId xmlns:a16="http://schemas.microsoft.com/office/drawing/2014/main" id="{C5D2DE88-827E-3169-2E7C-5AD56503563E}"/>
              </a:ext>
            </a:extLst>
          </p:cNvPr>
          <p:cNvPicPr>
            <a:picLocks noChangeAspect="1"/>
          </p:cNvPicPr>
          <p:nvPr/>
        </p:nvPicPr>
        <p:blipFill>
          <a:blip r:embed="rId3"/>
          <a:stretch>
            <a:fillRect/>
          </a:stretch>
        </p:blipFill>
        <p:spPr>
          <a:xfrm>
            <a:off x="3537493" y="2589084"/>
            <a:ext cx="5606507" cy="42048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TotalTime>
  <Words>428</Words>
  <Application>Microsoft Office PowerPoint</Application>
  <PresentationFormat>Custom</PresentationFormat>
  <Paragraphs>44</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Nunito</vt:lpstr>
      <vt:lpstr>Arial</vt:lpstr>
      <vt:lpstr>Canva Sans Bold</vt:lpstr>
      <vt:lpstr>Calibri</vt:lpstr>
      <vt:lpstr>Nunito Bold</vt:lpstr>
      <vt:lpstr>Porcelain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LTW Kids 2026</dc:title>
  <cp:lastModifiedBy>angellette anne ambion</cp:lastModifiedBy>
  <cp:revision>10</cp:revision>
  <dcterms:created xsi:type="dcterms:W3CDTF">2006-08-16T00:00:00Z</dcterms:created>
  <dcterms:modified xsi:type="dcterms:W3CDTF">2026-09-01T08:32:05Z</dcterms:modified>
  <dc:identifier>DAHLUA3nXdo</dc:identifier>
</cp:coreProperties>
</file>