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75" r:id="rId11"/>
    <p:sldId id="276" r:id="rId12"/>
    <p:sldId id="277" r:id="rId13"/>
    <p:sldId id="278" r:id="rId14"/>
    <p:sldId id="279" r:id="rId15"/>
    <p:sldId id="280" r:id="rId16"/>
    <p:sldId id="281" r:id="rId17"/>
    <p:sldId id="282" r:id="rId18"/>
    <p:sldId id="283" r:id="rId19"/>
    <p:sldId id="284" r:id="rId20"/>
    <p:sldId id="269" r:id="rId21"/>
    <p:sldId id="270" r:id="rId22"/>
    <p:sldId id="271" r:id="rId23"/>
    <p:sldId id="272" r:id="rId24"/>
    <p:sldId id="273" r:id="rId25"/>
    <p:sldId id="274" r:id="rId26"/>
  </p:sldIdLst>
  <p:sldSz cx="18288000" cy="10287000"/>
  <p:notesSz cx="6858000" cy="9144000"/>
  <p:embeddedFontLst>
    <p:embeddedFont>
      <p:font typeface="Canva Sans Bold" panose="020B0604020202020204" charset="0"/>
      <p:regular r:id="rId27"/>
    </p:embeddedFont>
    <p:embeddedFont>
      <p:font typeface="Nunito" pitchFamily="2" charset="0"/>
      <p:regular r:id="rId28"/>
      <p:bold r:id="rId29"/>
      <p:italic r:id="rId30"/>
      <p:boldItalic r:id="rId31"/>
    </p:embeddedFont>
    <p:embeddedFont>
      <p:font typeface="Nunito Bold" charset="0"/>
      <p:regular r:id="rId32"/>
    </p:embeddedFont>
    <p:embeddedFont>
      <p:font typeface="Porcelain" panose="020B060402020202020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39" d="100"/>
          <a:sy n="39" d="100"/>
        </p:scale>
        <p:origin x="940"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sv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svg"/></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0.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1.sv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4.svg"/><Relationship Id="rId2" Type="http://schemas.openxmlformats.org/officeDocument/2006/relationships/image" Target="../media/image14.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25.xml.rels><?xml version="1.0" encoding="UTF-8" standalone="yes"?>
<Relationships xmlns="http://schemas.openxmlformats.org/package/2006/relationships"><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0.svg"/><Relationship Id="rId5" Type="http://schemas.openxmlformats.org/officeDocument/2006/relationships/image" Target="../media/image13.svg"/><Relationship Id="rId4" Type="http://schemas.openxmlformats.org/officeDocument/2006/relationships/image" Target="../media/image8.svg"/></Relationships>
</file>

<file path=ppt/slides/_rels/slide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9358B251-0720-3342-3B32-DD4329896B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301F146-1E21-151D-0854-D69F4A3B4080}"/>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E92852C4-71D1-0603-DC69-2D6A8362E087}"/>
              </a:ext>
            </a:extLst>
          </p:cNvPr>
          <p:cNvGrpSpPr/>
          <p:nvPr/>
        </p:nvGrpSpPr>
        <p:grpSpPr>
          <a:xfrm>
            <a:off x="3761021" y="2082848"/>
            <a:ext cx="1863399" cy="924809"/>
            <a:chOff x="0" y="0"/>
            <a:chExt cx="4021496" cy="1995877"/>
          </a:xfrm>
        </p:grpSpPr>
        <p:sp>
          <p:nvSpPr>
            <p:cNvPr id="4" name="Freeform 4">
              <a:extLst>
                <a:ext uri="{FF2B5EF4-FFF2-40B4-BE49-F238E27FC236}">
                  <a16:creationId xmlns:a16="http://schemas.microsoft.com/office/drawing/2014/main" id="{B9431E95-9EC2-0D52-FF88-E2972C3BBC04}"/>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0F1019E1-2B66-A69D-EA34-D6A781D96203}"/>
              </a:ext>
            </a:extLst>
          </p:cNvPr>
          <p:cNvSpPr txBox="1"/>
          <p:nvPr/>
        </p:nvSpPr>
        <p:spPr>
          <a:xfrm>
            <a:off x="3151316" y="3303687"/>
            <a:ext cx="5992684" cy="4431983"/>
          </a:xfrm>
          <a:prstGeom prst="rect">
            <a:avLst/>
          </a:prstGeom>
        </p:spPr>
        <p:txBody>
          <a:bodyPr lIns="0" tIns="0" rIns="0" bIns="0" rtlCol="0" anchor="t">
            <a:spAutoFit/>
          </a:bodyPr>
          <a:lstStyle/>
          <a:p>
            <a:pPr algn="ctr">
              <a:lnSpc>
                <a:spcPct val="100000"/>
              </a:lnSpc>
              <a:spcBef>
                <a:spcPct val="0"/>
              </a:spcBef>
            </a:pPr>
            <a:r>
              <a:rPr lang="en-PH" sz="4800" dirty="0">
                <a:latin typeface="Nunito Bold" charset="0"/>
              </a:rPr>
              <a:t>The servant fell on his knees before the king. ‘Be patient with me,’ he begged, ‘and I will pay you everything!’</a:t>
            </a:r>
            <a:endParaRPr lang="en-US" sz="4000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1AC31C99-3EF9-0A70-2A8B-FC70BFD3EBA1}"/>
              </a:ext>
            </a:extLst>
          </p:cNvPr>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26</a:t>
            </a:r>
          </a:p>
        </p:txBody>
      </p:sp>
      <p:pic>
        <p:nvPicPr>
          <p:cNvPr id="5" name="Picture 4" descr="The servant fell to his knees. ‘Be patient with me,’ he begged. ‘I will repay everything.’ – Slide 9">
            <a:extLst>
              <a:ext uri="{FF2B5EF4-FFF2-40B4-BE49-F238E27FC236}">
                <a16:creationId xmlns:a16="http://schemas.microsoft.com/office/drawing/2014/main" id="{C3CE5822-310F-B05B-516D-57BD030D6F36}"/>
              </a:ext>
            </a:extLst>
          </p:cNvPr>
          <p:cNvPicPr>
            <a:picLocks noChangeAspect="1"/>
          </p:cNvPicPr>
          <p:nvPr/>
        </p:nvPicPr>
        <p:blipFill>
          <a:blip r:embed="rId3"/>
          <a:stretch>
            <a:fillRect/>
          </a:stretch>
        </p:blipFill>
        <p:spPr>
          <a:xfrm>
            <a:off x="9542339" y="2473814"/>
            <a:ext cx="5794780" cy="4346085"/>
          </a:xfrm>
          <a:prstGeom prst="rect">
            <a:avLst/>
          </a:prstGeom>
        </p:spPr>
      </p:pic>
    </p:spTree>
    <p:extLst>
      <p:ext uri="{BB962C8B-B14F-4D97-AF65-F5344CB8AC3E}">
        <p14:creationId xmlns:p14="http://schemas.microsoft.com/office/powerpoint/2010/main" val="26199214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AE2057BE-525B-A547-27F3-B1D9E18614E0}"/>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6A8DB98-4B77-A22D-812A-890E8BC80555}"/>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CD3D36A6-77F3-65B4-262D-6C289514692E}"/>
              </a:ext>
            </a:extLst>
          </p:cNvPr>
          <p:cNvGrpSpPr/>
          <p:nvPr/>
        </p:nvGrpSpPr>
        <p:grpSpPr>
          <a:xfrm>
            <a:off x="12862549" y="1028700"/>
            <a:ext cx="1863399" cy="924809"/>
            <a:chOff x="0" y="0"/>
            <a:chExt cx="4021496" cy="1995877"/>
          </a:xfrm>
        </p:grpSpPr>
        <p:sp>
          <p:nvSpPr>
            <p:cNvPr id="4" name="Freeform 4">
              <a:extLst>
                <a:ext uri="{FF2B5EF4-FFF2-40B4-BE49-F238E27FC236}">
                  <a16:creationId xmlns:a16="http://schemas.microsoft.com/office/drawing/2014/main" id="{9A318FA9-044A-A787-AF17-211D8DF6DC86}"/>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58EFD92E-5B55-2228-FA99-B72286364BBB}"/>
              </a:ext>
            </a:extLst>
          </p:cNvPr>
          <p:cNvSpPr txBox="1"/>
          <p:nvPr/>
        </p:nvSpPr>
        <p:spPr>
          <a:xfrm>
            <a:off x="9525000" y="2086175"/>
            <a:ext cx="5886808" cy="4154984"/>
          </a:xfrm>
          <a:prstGeom prst="rect">
            <a:avLst/>
          </a:prstGeom>
        </p:spPr>
        <p:txBody>
          <a:bodyPr lIns="0" tIns="0" rIns="0" bIns="0" rtlCol="0" anchor="t">
            <a:spAutoFit/>
          </a:bodyPr>
          <a:lstStyle/>
          <a:p>
            <a:pPr algn="ctr">
              <a:lnSpc>
                <a:spcPct val="100000"/>
              </a:lnSpc>
              <a:spcBef>
                <a:spcPct val="0"/>
              </a:spcBef>
            </a:pPr>
            <a:r>
              <a:rPr lang="en-PH" sz="5400" dirty="0">
                <a:latin typeface="Nunito Bold" charset="0"/>
              </a:rPr>
              <a:t>The king felt sorry for him, so he forgave him the debt and let him go.</a:t>
            </a:r>
            <a:endParaRPr lang="en-US" sz="400000" b="1" spc="138"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8838028E-E2CC-FC29-E01F-C5ACF031A151}"/>
              </a:ext>
            </a:extLst>
          </p:cNvPr>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27</a:t>
            </a:r>
          </a:p>
        </p:txBody>
      </p:sp>
      <p:pic>
        <p:nvPicPr>
          <p:cNvPr id="5" name="Picture 4" descr="The king took pity on him, cancelled the debt and let him go. He was forgiven and his family would be set free. – Slide 10">
            <a:extLst>
              <a:ext uri="{FF2B5EF4-FFF2-40B4-BE49-F238E27FC236}">
                <a16:creationId xmlns:a16="http://schemas.microsoft.com/office/drawing/2014/main" id="{5D5BFC40-331F-83C1-26AF-150499DC8E47}"/>
              </a:ext>
            </a:extLst>
          </p:cNvPr>
          <p:cNvPicPr>
            <a:picLocks noChangeAspect="1"/>
          </p:cNvPicPr>
          <p:nvPr/>
        </p:nvPicPr>
        <p:blipFill>
          <a:blip r:embed="rId3"/>
          <a:stretch>
            <a:fillRect/>
          </a:stretch>
        </p:blipFill>
        <p:spPr>
          <a:xfrm>
            <a:off x="3428999" y="2082848"/>
            <a:ext cx="5539977" cy="4279852"/>
          </a:xfrm>
          <a:prstGeom prst="rect">
            <a:avLst/>
          </a:prstGeom>
        </p:spPr>
      </p:pic>
    </p:spTree>
    <p:extLst>
      <p:ext uri="{BB962C8B-B14F-4D97-AF65-F5344CB8AC3E}">
        <p14:creationId xmlns:p14="http://schemas.microsoft.com/office/powerpoint/2010/main" val="5551687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187711F9-5E70-5CEC-9D55-5B1C62B7618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FD0CF67-003E-19E9-7559-D5BC971D9890}"/>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87A5AF9C-06E0-4870-F815-DD72243CAB3D}"/>
              </a:ext>
            </a:extLst>
          </p:cNvPr>
          <p:cNvGrpSpPr/>
          <p:nvPr/>
        </p:nvGrpSpPr>
        <p:grpSpPr>
          <a:xfrm>
            <a:off x="3761021" y="2082848"/>
            <a:ext cx="1863399" cy="924809"/>
            <a:chOff x="0" y="0"/>
            <a:chExt cx="4021496" cy="1995877"/>
          </a:xfrm>
        </p:grpSpPr>
        <p:sp>
          <p:nvSpPr>
            <p:cNvPr id="4" name="Freeform 4">
              <a:extLst>
                <a:ext uri="{FF2B5EF4-FFF2-40B4-BE49-F238E27FC236}">
                  <a16:creationId xmlns:a16="http://schemas.microsoft.com/office/drawing/2014/main" id="{6E17E8AC-3671-F82C-5474-3961C920AC28}"/>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3B05ED8D-2F4E-5BF5-A98C-FD2CCDE65C8D}"/>
              </a:ext>
            </a:extLst>
          </p:cNvPr>
          <p:cNvSpPr txBox="1"/>
          <p:nvPr/>
        </p:nvSpPr>
        <p:spPr>
          <a:xfrm>
            <a:off x="3151316" y="3303687"/>
            <a:ext cx="5992684" cy="6093976"/>
          </a:xfrm>
          <a:prstGeom prst="rect">
            <a:avLst/>
          </a:prstGeom>
        </p:spPr>
        <p:txBody>
          <a:bodyPr lIns="0" tIns="0" rIns="0" bIns="0" rtlCol="0" anchor="t">
            <a:spAutoFit/>
          </a:bodyPr>
          <a:lstStyle/>
          <a:p>
            <a:pPr algn="ctr">
              <a:lnSpc>
                <a:spcPct val="100000"/>
              </a:lnSpc>
              <a:spcBef>
                <a:spcPct val="0"/>
              </a:spcBef>
            </a:pPr>
            <a:r>
              <a:rPr lang="en-PH" sz="4400" b="1" baseline="30000" dirty="0">
                <a:latin typeface="Nunito Bold" charset="0"/>
              </a:rPr>
              <a:t> </a:t>
            </a:r>
            <a:r>
              <a:rPr lang="en-PH" sz="4400" dirty="0">
                <a:latin typeface="Nunito Bold" charset="0"/>
              </a:rPr>
              <a:t>“Then the man went out and met one of his fellow servants who owed him a few dollars. He grabbed him and started choking him. ‘Pay back what you owe me!’ he said. </a:t>
            </a:r>
            <a:endParaRPr lang="en-US" sz="4000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268FC2D9-A761-F2BD-AE13-44030F8A3C5F}"/>
              </a:ext>
            </a:extLst>
          </p:cNvPr>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28</a:t>
            </a:r>
          </a:p>
        </p:txBody>
      </p:sp>
      <p:pic>
        <p:nvPicPr>
          <p:cNvPr id="8" name="Picture 7" descr="On his way out the servant saw a fellow servant who he had lent some silver coins. – Slide 11">
            <a:extLst>
              <a:ext uri="{FF2B5EF4-FFF2-40B4-BE49-F238E27FC236}">
                <a16:creationId xmlns:a16="http://schemas.microsoft.com/office/drawing/2014/main" id="{70198E3D-EF55-AF55-289A-DD2E8278C949}"/>
              </a:ext>
            </a:extLst>
          </p:cNvPr>
          <p:cNvPicPr>
            <a:picLocks noChangeAspect="1"/>
          </p:cNvPicPr>
          <p:nvPr/>
        </p:nvPicPr>
        <p:blipFill>
          <a:blip r:embed="rId3"/>
          <a:stretch>
            <a:fillRect/>
          </a:stretch>
        </p:blipFill>
        <p:spPr>
          <a:xfrm>
            <a:off x="9622485" y="2781300"/>
            <a:ext cx="5591580" cy="4193685"/>
          </a:xfrm>
          <a:prstGeom prst="rect">
            <a:avLst/>
          </a:prstGeom>
        </p:spPr>
      </p:pic>
    </p:spTree>
    <p:extLst>
      <p:ext uri="{BB962C8B-B14F-4D97-AF65-F5344CB8AC3E}">
        <p14:creationId xmlns:p14="http://schemas.microsoft.com/office/powerpoint/2010/main" val="29648856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E55DAA2F-8AA6-A9D2-9371-31477FB0742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C478B5E0-4845-F0E8-B50B-B1157684CB43}"/>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6EFB1F81-6D4B-2B84-4250-36CFBAFEF6DD}"/>
              </a:ext>
            </a:extLst>
          </p:cNvPr>
          <p:cNvGrpSpPr/>
          <p:nvPr/>
        </p:nvGrpSpPr>
        <p:grpSpPr>
          <a:xfrm>
            <a:off x="12862549" y="1028700"/>
            <a:ext cx="1863399" cy="924809"/>
            <a:chOff x="0" y="0"/>
            <a:chExt cx="4021496" cy="1995877"/>
          </a:xfrm>
        </p:grpSpPr>
        <p:sp>
          <p:nvSpPr>
            <p:cNvPr id="4" name="Freeform 4">
              <a:extLst>
                <a:ext uri="{FF2B5EF4-FFF2-40B4-BE49-F238E27FC236}">
                  <a16:creationId xmlns:a16="http://schemas.microsoft.com/office/drawing/2014/main" id="{69B40C2A-978C-F1DC-0F40-343AA1EF0AA9}"/>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58BADFBB-913A-9229-9893-E220974AEC66}"/>
              </a:ext>
            </a:extLst>
          </p:cNvPr>
          <p:cNvSpPr txBox="1"/>
          <p:nvPr/>
        </p:nvSpPr>
        <p:spPr>
          <a:xfrm>
            <a:off x="9525000" y="2086175"/>
            <a:ext cx="5886808" cy="3693319"/>
          </a:xfrm>
          <a:prstGeom prst="rect">
            <a:avLst/>
          </a:prstGeom>
        </p:spPr>
        <p:txBody>
          <a:bodyPr lIns="0" tIns="0" rIns="0" bIns="0" rtlCol="0" anchor="t">
            <a:spAutoFit/>
          </a:bodyPr>
          <a:lstStyle/>
          <a:p>
            <a:pPr algn="ctr">
              <a:lnSpc>
                <a:spcPct val="100000"/>
              </a:lnSpc>
              <a:spcBef>
                <a:spcPct val="0"/>
              </a:spcBef>
            </a:pPr>
            <a:r>
              <a:rPr lang="en-PH" sz="4800" dirty="0">
                <a:latin typeface="Nunito Bold" charset="0"/>
              </a:rPr>
              <a:t>His fellow servant fell down and begged him, ‘Be patient with me, and I will pay you back!’ </a:t>
            </a:r>
            <a:endParaRPr lang="en-US" sz="400000" b="1" spc="138"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50344AC7-AFDD-7B6A-7D75-A55824445EB7}"/>
              </a:ext>
            </a:extLst>
          </p:cNvPr>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29</a:t>
            </a:r>
          </a:p>
        </p:txBody>
      </p:sp>
      <p:pic>
        <p:nvPicPr>
          <p:cNvPr id="8" name="Picture 7" descr="He grabbed him by the neck and began to choke him. ‘Pay back what you owe me!’ he demanded.’ The man fell to his knees and begged him, ‘Be patient with me and I will pay you back.’ – Slide 12">
            <a:extLst>
              <a:ext uri="{FF2B5EF4-FFF2-40B4-BE49-F238E27FC236}">
                <a16:creationId xmlns:a16="http://schemas.microsoft.com/office/drawing/2014/main" id="{7AFE301F-A7A0-3A1C-07C7-16CF10DD290E}"/>
              </a:ext>
            </a:extLst>
          </p:cNvPr>
          <p:cNvPicPr>
            <a:picLocks noChangeAspect="1"/>
          </p:cNvPicPr>
          <p:nvPr/>
        </p:nvPicPr>
        <p:blipFill>
          <a:blip r:embed="rId3"/>
          <a:stretch>
            <a:fillRect/>
          </a:stretch>
        </p:blipFill>
        <p:spPr>
          <a:xfrm>
            <a:off x="3505200" y="2116033"/>
            <a:ext cx="5831457" cy="4373593"/>
          </a:xfrm>
          <a:prstGeom prst="rect">
            <a:avLst/>
          </a:prstGeom>
        </p:spPr>
      </p:pic>
    </p:spTree>
    <p:extLst>
      <p:ext uri="{BB962C8B-B14F-4D97-AF65-F5344CB8AC3E}">
        <p14:creationId xmlns:p14="http://schemas.microsoft.com/office/powerpoint/2010/main" val="4577834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7993F128-D8FA-6A24-EA54-3AEE9B43C05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0D6ED949-EE31-6782-39D9-663F419E97DB}"/>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B6DA2A05-5003-13BE-D7DF-B3D84B1B7BD3}"/>
              </a:ext>
            </a:extLst>
          </p:cNvPr>
          <p:cNvGrpSpPr/>
          <p:nvPr/>
        </p:nvGrpSpPr>
        <p:grpSpPr>
          <a:xfrm>
            <a:off x="3761021" y="2082848"/>
            <a:ext cx="1863399" cy="924809"/>
            <a:chOff x="0" y="0"/>
            <a:chExt cx="4021496" cy="1995877"/>
          </a:xfrm>
        </p:grpSpPr>
        <p:sp>
          <p:nvSpPr>
            <p:cNvPr id="4" name="Freeform 4">
              <a:extLst>
                <a:ext uri="{FF2B5EF4-FFF2-40B4-BE49-F238E27FC236}">
                  <a16:creationId xmlns:a16="http://schemas.microsoft.com/office/drawing/2014/main" id="{4CA652D5-DEFC-56AA-F2B6-4878984A446C}"/>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5AD8229D-A95F-0EBF-B1ED-68F532AC6166}"/>
              </a:ext>
            </a:extLst>
          </p:cNvPr>
          <p:cNvSpPr txBox="1"/>
          <p:nvPr/>
        </p:nvSpPr>
        <p:spPr>
          <a:xfrm>
            <a:off x="3151316" y="3303687"/>
            <a:ext cx="5992684" cy="3693319"/>
          </a:xfrm>
          <a:prstGeom prst="rect">
            <a:avLst/>
          </a:prstGeom>
        </p:spPr>
        <p:txBody>
          <a:bodyPr lIns="0" tIns="0" rIns="0" bIns="0" rtlCol="0" anchor="t">
            <a:spAutoFit/>
          </a:bodyPr>
          <a:lstStyle/>
          <a:p>
            <a:pPr algn="ctr">
              <a:lnSpc>
                <a:spcPct val="100000"/>
              </a:lnSpc>
              <a:spcBef>
                <a:spcPct val="0"/>
              </a:spcBef>
            </a:pPr>
            <a:r>
              <a:rPr lang="en-PH" sz="4800" dirty="0">
                <a:latin typeface="Nunito Bold" charset="0"/>
              </a:rPr>
              <a:t>But he refused; instead, he had him thrown into jail until he should pay the debt.</a:t>
            </a:r>
            <a:endParaRPr lang="en-US" sz="4000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77528255-817C-D239-2139-9C6D765AB18E}"/>
              </a:ext>
            </a:extLst>
          </p:cNvPr>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30</a:t>
            </a:r>
          </a:p>
        </p:txBody>
      </p:sp>
      <p:pic>
        <p:nvPicPr>
          <p:cNvPr id="5" name="Picture 4" descr="The servant refused and had the man put in prison until he paid the debt. – Slide 13">
            <a:extLst>
              <a:ext uri="{FF2B5EF4-FFF2-40B4-BE49-F238E27FC236}">
                <a16:creationId xmlns:a16="http://schemas.microsoft.com/office/drawing/2014/main" id="{1201B4EC-E603-BF83-2A0B-0AF22FC3AB29}"/>
              </a:ext>
            </a:extLst>
          </p:cNvPr>
          <p:cNvPicPr>
            <a:picLocks noChangeAspect="1"/>
          </p:cNvPicPr>
          <p:nvPr/>
        </p:nvPicPr>
        <p:blipFill>
          <a:blip r:embed="rId3"/>
          <a:stretch>
            <a:fillRect/>
          </a:stretch>
        </p:blipFill>
        <p:spPr>
          <a:xfrm>
            <a:off x="9638685" y="2980325"/>
            <a:ext cx="5497999" cy="4123499"/>
          </a:xfrm>
          <a:prstGeom prst="rect">
            <a:avLst/>
          </a:prstGeom>
        </p:spPr>
      </p:pic>
    </p:spTree>
    <p:extLst>
      <p:ext uri="{BB962C8B-B14F-4D97-AF65-F5344CB8AC3E}">
        <p14:creationId xmlns:p14="http://schemas.microsoft.com/office/powerpoint/2010/main" val="37902508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04D26555-0866-6936-518F-CF722BB4209F}"/>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0C34889-CC6C-F0A8-949F-1CF440F20C33}"/>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120397A1-BA17-7393-2968-C856BC8ADE3E}"/>
              </a:ext>
            </a:extLst>
          </p:cNvPr>
          <p:cNvGrpSpPr/>
          <p:nvPr/>
        </p:nvGrpSpPr>
        <p:grpSpPr>
          <a:xfrm>
            <a:off x="12862549" y="1028700"/>
            <a:ext cx="1863399" cy="924809"/>
            <a:chOff x="0" y="0"/>
            <a:chExt cx="4021496" cy="1995877"/>
          </a:xfrm>
        </p:grpSpPr>
        <p:sp>
          <p:nvSpPr>
            <p:cNvPr id="4" name="Freeform 4">
              <a:extLst>
                <a:ext uri="{FF2B5EF4-FFF2-40B4-BE49-F238E27FC236}">
                  <a16:creationId xmlns:a16="http://schemas.microsoft.com/office/drawing/2014/main" id="{38E47E1D-B4AF-199F-A131-169AF6122241}"/>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060B4C8E-55CE-5B7B-5423-A17910B114DF}"/>
              </a:ext>
            </a:extLst>
          </p:cNvPr>
          <p:cNvSpPr txBox="1"/>
          <p:nvPr/>
        </p:nvSpPr>
        <p:spPr>
          <a:xfrm>
            <a:off x="9525000" y="2086175"/>
            <a:ext cx="5886808" cy="4431983"/>
          </a:xfrm>
          <a:prstGeom prst="rect">
            <a:avLst/>
          </a:prstGeom>
        </p:spPr>
        <p:txBody>
          <a:bodyPr lIns="0" tIns="0" rIns="0" bIns="0" rtlCol="0" anchor="t">
            <a:spAutoFit/>
          </a:bodyPr>
          <a:lstStyle/>
          <a:p>
            <a:pPr algn="ctr">
              <a:lnSpc>
                <a:spcPct val="100000"/>
              </a:lnSpc>
              <a:spcBef>
                <a:spcPct val="0"/>
              </a:spcBef>
            </a:pPr>
            <a:r>
              <a:rPr lang="en-PH" sz="4800" b="1" baseline="30000" dirty="0">
                <a:latin typeface="Nunito Bold" charset="0"/>
              </a:rPr>
              <a:t> </a:t>
            </a:r>
            <a:r>
              <a:rPr lang="en-PH" sz="4800" dirty="0">
                <a:latin typeface="Nunito Bold" charset="0"/>
              </a:rPr>
              <a:t>When the other servants saw what had happened, they were very upset and went to the king and told him everything.</a:t>
            </a:r>
            <a:endParaRPr lang="en-US" sz="400000" b="1" spc="138"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C47CF4A0-CCFD-2AD9-7304-5761E3B67292}"/>
              </a:ext>
            </a:extLst>
          </p:cNvPr>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31</a:t>
            </a:r>
          </a:p>
        </p:txBody>
      </p:sp>
      <p:pic>
        <p:nvPicPr>
          <p:cNvPr id="5" name="Picture 4" descr="The king found out what had happened and was angry. – Slide 14">
            <a:extLst>
              <a:ext uri="{FF2B5EF4-FFF2-40B4-BE49-F238E27FC236}">
                <a16:creationId xmlns:a16="http://schemas.microsoft.com/office/drawing/2014/main" id="{431D5600-A508-23FA-C9B7-71CDFF1B13E3}"/>
              </a:ext>
            </a:extLst>
          </p:cNvPr>
          <p:cNvPicPr>
            <a:picLocks noChangeAspect="1"/>
          </p:cNvPicPr>
          <p:nvPr/>
        </p:nvPicPr>
        <p:blipFill>
          <a:blip r:embed="rId3"/>
          <a:stretch>
            <a:fillRect/>
          </a:stretch>
        </p:blipFill>
        <p:spPr>
          <a:xfrm>
            <a:off x="3450323" y="2247900"/>
            <a:ext cx="5693677" cy="4270258"/>
          </a:xfrm>
          <a:prstGeom prst="rect">
            <a:avLst/>
          </a:prstGeom>
        </p:spPr>
      </p:pic>
    </p:spTree>
    <p:extLst>
      <p:ext uri="{BB962C8B-B14F-4D97-AF65-F5344CB8AC3E}">
        <p14:creationId xmlns:p14="http://schemas.microsoft.com/office/powerpoint/2010/main" val="12685068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21449B81-BD67-7486-3F75-12348ED0580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6D0A6EF-E0D5-1020-78BD-F4B382AE27AA}"/>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4058F05E-7354-5D47-931C-4854F7CEFA56}"/>
              </a:ext>
            </a:extLst>
          </p:cNvPr>
          <p:cNvGrpSpPr/>
          <p:nvPr/>
        </p:nvGrpSpPr>
        <p:grpSpPr>
          <a:xfrm>
            <a:off x="3761021" y="2082848"/>
            <a:ext cx="1863399" cy="924809"/>
            <a:chOff x="0" y="0"/>
            <a:chExt cx="4021496" cy="1995877"/>
          </a:xfrm>
        </p:grpSpPr>
        <p:sp>
          <p:nvSpPr>
            <p:cNvPr id="4" name="Freeform 4">
              <a:extLst>
                <a:ext uri="{FF2B5EF4-FFF2-40B4-BE49-F238E27FC236}">
                  <a16:creationId xmlns:a16="http://schemas.microsoft.com/office/drawing/2014/main" id="{BE5480C4-2DF6-86CD-8C46-CF1B24A1DC04}"/>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B543E141-5835-D094-44A2-82A38ADCD8AD}"/>
              </a:ext>
            </a:extLst>
          </p:cNvPr>
          <p:cNvSpPr txBox="1"/>
          <p:nvPr/>
        </p:nvSpPr>
        <p:spPr>
          <a:xfrm>
            <a:off x="3151316" y="3303687"/>
            <a:ext cx="5992684" cy="5909310"/>
          </a:xfrm>
          <a:prstGeom prst="rect">
            <a:avLst/>
          </a:prstGeom>
        </p:spPr>
        <p:txBody>
          <a:bodyPr lIns="0" tIns="0" rIns="0" bIns="0" rtlCol="0" anchor="t">
            <a:spAutoFit/>
          </a:bodyPr>
          <a:lstStyle/>
          <a:p>
            <a:pPr algn="ctr">
              <a:lnSpc>
                <a:spcPct val="100000"/>
              </a:lnSpc>
              <a:spcBef>
                <a:spcPct val="0"/>
              </a:spcBef>
            </a:pPr>
            <a:r>
              <a:rPr lang="en-PH" sz="4800" dirty="0">
                <a:latin typeface="Nunito Bold" charset="0"/>
              </a:rPr>
              <a:t>So he called the servant in. ‘You worthless slave!’ he said. ‘I forgave you the whole amount you owed me, just because you asked me to. </a:t>
            </a:r>
            <a:endParaRPr lang="en-US" sz="4000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BDA41BEE-C78E-0819-52EE-DA89BB4E7FEE}"/>
              </a:ext>
            </a:extLst>
          </p:cNvPr>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32</a:t>
            </a:r>
          </a:p>
        </p:txBody>
      </p:sp>
      <p:pic>
        <p:nvPicPr>
          <p:cNvPr id="5" name="Picture 4" descr="The king summoned the servant. – Slide 15">
            <a:extLst>
              <a:ext uri="{FF2B5EF4-FFF2-40B4-BE49-F238E27FC236}">
                <a16:creationId xmlns:a16="http://schemas.microsoft.com/office/drawing/2014/main" id="{ABD343B2-B616-DA12-D594-4B97760E400F}"/>
              </a:ext>
            </a:extLst>
          </p:cNvPr>
          <p:cNvPicPr>
            <a:picLocks noChangeAspect="1"/>
          </p:cNvPicPr>
          <p:nvPr/>
        </p:nvPicPr>
        <p:blipFill>
          <a:blip r:embed="rId3"/>
          <a:stretch>
            <a:fillRect/>
          </a:stretch>
        </p:blipFill>
        <p:spPr>
          <a:xfrm>
            <a:off x="9548684" y="2628900"/>
            <a:ext cx="5791200" cy="4343400"/>
          </a:xfrm>
          <a:prstGeom prst="rect">
            <a:avLst/>
          </a:prstGeom>
        </p:spPr>
      </p:pic>
    </p:spTree>
    <p:extLst>
      <p:ext uri="{BB962C8B-B14F-4D97-AF65-F5344CB8AC3E}">
        <p14:creationId xmlns:p14="http://schemas.microsoft.com/office/powerpoint/2010/main" val="15438100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DF62EF41-067B-B619-37DE-1EF5D641207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7EA72FE-A4B1-3B2C-D49E-13210C43B097}"/>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382181DB-61E2-CC57-B780-59A53A5AA940}"/>
              </a:ext>
            </a:extLst>
          </p:cNvPr>
          <p:cNvGrpSpPr/>
          <p:nvPr/>
        </p:nvGrpSpPr>
        <p:grpSpPr>
          <a:xfrm>
            <a:off x="12862549" y="1028700"/>
            <a:ext cx="1863399" cy="924809"/>
            <a:chOff x="0" y="0"/>
            <a:chExt cx="4021496" cy="1995877"/>
          </a:xfrm>
        </p:grpSpPr>
        <p:sp>
          <p:nvSpPr>
            <p:cNvPr id="4" name="Freeform 4">
              <a:extLst>
                <a:ext uri="{FF2B5EF4-FFF2-40B4-BE49-F238E27FC236}">
                  <a16:creationId xmlns:a16="http://schemas.microsoft.com/office/drawing/2014/main" id="{51800EA1-DD68-175E-6C23-3D375425956A}"/>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40706FD4-C8C1-8537-052C-7C65BA7A42CE}"/>
              </a:ext>
            </a:extLst>
          </p:cNvPr>
          <p:cNvSpPr txBox="1"/>
          <p:nvPr/>
        </p:nvSpPr>
        <p:spPr>
          <a:xfrm>
            <a:off x="9525000" y="2086175"/>
            <a:ext cx="5886808" cy="4985980"/>
          </a:xfrm>
          <a:prstGeom prst="rect">
            <a:avLst/>
          </a:prstGeom>
        </p:spPr>
        <p:txBody>
          <a:bodyPr lIns="0" tIns="0" rIns="0" bIns="0" rtlCol="0" anchor="t">
            <a:spAutoFit/>
          </a:bodyPr>
          <a:lstStyle/>
          <a:p>
            <a:pPr algn="ctr">
              <a:lnSpc>
                <a:spcPct val="100000"/>
              </a:lnSpc>
              <a:spcBef>
                <a:spcPct val="0"/>
              </a:spcBef>
            </a:pPr>
            <a:r>
              <a:rPr lang="en-PH" sz="5400" b="1" baseline="30000" dirty="0">
                <a:latin typeface="Nunito Bold" charset="0"/>
              </a:rPr>
              <a:t> </a:t>
            </a:r>
            <a:r>
              <a:rPr lang="en-PH" sz="5400" dirty="0">
                <a:latin typeface="Nunito Bold" charset="0"/>
              </a:rPr>
              <a:t>You should have had mercy on your fellow servant, just as I had mercy on you.’</a:t>
            </a:r>
            <a:endParaRPr lang="en-US" sz="400000" b="1" spc="138"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9CC36E54-78B5-A9E6-864B-7E7164BC52CC}"/>
              </a:ext>
            </a:extLst>
          </p:cNvPr>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33</a:t>
            </a:r>
          </a:p>
        </p:txBody>
      </p:sp>
      <p:pic>
        <p:nvPicPr>
          <p:cNvPr id="5" name="Picture 4" descr="‘You wicked servant,’ he said, ‘I cancelled all your debt when you begged me to. Shouldn’t you have shown the same mercy to your fellow servant?’ – Slide 16">
            <a:extLst>
              <a:ext uri="{FF2B5EF4-FFF2-40B4-BE49-F238E27FC236}">
                <a16:creationId xmlns:a16="http://schemas.microsoft.com/office/drawing/2014/main" id="{DE4C02DC-1A4C-EF34-9C2E-196B918A94DF}"/>
              </a:ext>
            </a:extLst>
          </p:cNvPr>
          <p:cNvPicPr>
            <a:picLocks noChangeAspect="1"/>
          </p:cNvPicPr>
          <p:nvPr/>
        </p:nvPicPr>
        <p:blipFill>
          <a:blip r:embed="rId3"/>
          <a:stretch>
            <a:fillRect/>
          </a:stretch>
        </p:blipFill>
        <p:spPr>
          <a:xfrm>
            <a:off x="3425242" y="2792304"/>
            <a:ext cx="5706468" cy="4279851"/>
          </a:xfrm>
          <a:prstGeom prst="rect">
            <a:avLst/>
          </a:prstGeom>
        </p:spPr>
      </p:pic>
    </p:spTree>
    <p:extLst>
      <p:ext uri="{BB962C8B-B14F-4D97-AF65-F5344CB8AC3E}">
        <p14:creationId xmlns:p14="http://schemas.microsoft.com/office/powerpoint/2010/main" val="2556893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30702AFB-E519-AD7E-57E9-00ED46ABC9E6}"/>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74BEBEB-2292-E764-8F2A-485E2371936E}"/>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C972DB59-19A0-C479-0D43-38B26A872A7C}"/>
              </a:ext>
            </a:extLst>
          </p:cNvPr>
          <p:cNvGrpSpPr/>
          <p:nvPr/>
        </p:nvGrpSpPr>
        <p:grpSpPr>
          <a:xfrm>
            <a:off x="3761021" y="2082848"/>
            <a:ext cx="1863399" cy="924809"/>
            <a:chOff x="0" y="0"/>
            <a:chExt cx="4021496" cy="1995877"/>
          </a:xfrm>
        </p:grpSpPr>
        <p:sp>
          <p:nvSpPr>
            <p:cNvPr id="4" name="Freeform 4">
              <a:extLst>
                <a:ext uri="{FF2B5EF4-FFF2-40B4-BE49-F238E27FC236}">
                  <a16:creationId xmlns:a16="http://schemas.microsoft.com/office/drawing/2014/main" id="{21D581F8-2F8A-BDAA-1EA6-89E1A5A44CD7}"/>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8785FDCD-3D36-08DB-955A-5943CF35CC95}"/>
              </a:ext>
            </a:extLst>
          </p:cNvPr>
          <p:cNvSpPr txBox="1"/>
          <p:nvPr/>
        </p:nvSpPr>
        <p:spPr>
          <a:xfrm>
            <a:off x="3151316" y="3303687"/>
            <a:ext cx="5992684" cy="4431983"/>
          </a:xfrm>
          <a:prstGeom prst="rect">
            <a:avLst/>
          </a:prstGeom>
        </p:spPr>
        <p:txBody>
          <a:bodyPr lIns="0" tIns="0" rIns="0" bIns="0" rtlCol="0" anchor="t">
            <a:spAutoFit/>
          </a:bodyPr>
          <a:lstStyle/>
          <a:p>
            <a:pPr algn="ctr">
              <a:lnSpc>
                <a:spcPct val="100000"/>
              </a:lnSpc>
              <a:spcBef>
                <a:spcPct val="0"/>
              </a:spcBef>
            </a:pPr>
            <a:r>
              <a:rPr lang="en-PH" sz="4800" b="1" baseline="30000" dirty="0">
                <a:latin typeface="Nunito Bold" charset="0"/>
              </a:rPr>
              <a:t> </a:t>
            </a:r>
            <a:r>
              <a:rPr lang="en-PH" sz="4800" dirty="0">
                <a:latin typeface="Nunito Bold" charset="0"/>
              </a:rPr>
              <a:t>The king was very angry, and he sent the servant to jail to be punished until he should pay back the whole amount.”</a:t>
            </a:r>
            <a:endParaRPr lang="en-US" sz="333300" b="1" spc="122"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C1E2B47B-35B1-519F-8E6A-9A89079A7DB2}"/>
              </a:ext>
            </a:extLst>
          </p:cNvPr>
          <p:cNvSpPr txBox="1"/>
          <p:nvPr/>
        </p:nvSpPr>
        <p:spPr>
          <a:xfrm>
            <a:off x="4051056" y="1810634"/>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34</a:t>
            </a:r>
          </a:p>
        </p:txBody>
      </p:sp>
      <p:pic>
        <p:nvPicPr>
          <p:cNvPr id="5" name="Picture 4" descr="The king was angry and handed his servant over to the jailers to be punished until he paid back all he owed. – Slide 17">
            <a:extLst>
              <a:ext uri="{FF2B5EF4-FFF2-40B4-BE49-F238E27FC236}">
                <a16:creationId xmlns:a16="http://schemas.microsoft.com/office/drawing/2014/main" id="{51514D58-5161-63A9-5056-37610A77E28C}"/>
              </a:ext>
            </a:extLst>
          </p:cNvPr>
          <p:cNvPicPr>
            <a:picLocks noChangeAspect="1"/>
          </p:cNvPicPr>
          <p:nvPr/>
        </p:nvPicPr>
        <p:blipFill>
          <a:blip r:embed="rId3"/>
          <a:stretch>
            <a:fillRect/>
          </a:stretch>
        </p:blipFill>
        <p:spPr>
          <a:xfrm>
            <a:off x="9568495" y="2915436"/>
            <a:ext cx="5699560" cy="4274670"/>
          </a:xfrm>
          <a:prstGeom prst="rect">
            <a:avLst/>
          </a:prstGeom>
        </p:spPr>
      </p:pic>
    </p:spTree>
    <p:extLst>
      <p:ext uri="{BB962C8B-B14F-4D97-AF65-F5344CB8AC3E}">
        <p14:creationId xmlns:p14="http://schemas.microsoft.com/office/powerpoint/2010/main" val="16102404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a:extLst>
            <a:ext uri="{FF2B5EF4-FFF2-40B4-BE49-F238E27FC236}">
              <a16:creationId xmlns:a16="http://schemas.microsoft.com/office/drawing/2014/main" id="{7304F15C-F999-B6F9-B9E2-F345A22B4C9B}"/>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31731561-6BFC-2509-5B36-7208B786DA2A}"/>
              </a:ext>
            </a:extLst>
          </p:cNvPr>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a:extLst>
              <a:ext uri="{FF2B5EF4-FFF2-40B4-BE49-F238E27FC236}">
                <a16:creationId xmlns:a16="http://schemas.microsoft.com/office/drawing/2014/main" id="{07FDE570-4BAE-D4D1-79BD-DFFF6FC55C38}"/>
              </a:ext>
            </a:extLst>
          </p:cNvPr>
          <p:cNvGrpSpPr/>
          <p:nvPr/>
        </p:nvGrpSpPr>
        <p:grpSpPr>
          <a:xfrm>
            <a:off x="12862549" y="1028700"/>
            <a:ext cx="1863399" cy="924809"/>
            <a:chOff x="0" y="0"/>
            <a:chExt cx="4021496" cy="1995877"/>
          </a:xfrm>
        </p:grpSpPr>
        <p:sp>
          <p:nvSpPr>
            <p:cNvPr id="4" name="Freeform 4">
              <a:extLst>
                <a:ext uri="{FF2B5EF4-FFF2-40B4-BE49-F238E27FC236}">
                  <a16:creationId xmlns:a16="http://schemas.microsoft.com/office/drawing/2014/main" id="{FBEF75C0-70F9-8D03-775F-88AA56078C6C}"/>
                </a:ext>
              </a:extLst>
            </p:cNvPr>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a:extLst>
              <a:ext uri="{FF2B5EF4-FFF2-40B4-BE49-F238E27FC236}">
                <a16:creationId xmlns:a16="http://schemas.microsoft.com/office/drawing/2014/main" id="{6C6EC141-52D6-E705-273F-3E7E232D72C8}"/>
              </a:ext>
            </a:extLst>
          </p:cNvPr>
          <p:cNvSpPr txBox="1"/>
          <p:nvPr/>
        </p:nvSpPr>
        <p:spPr>
          <a:xfrm>
            <a:off x="9525000" y="2086175"/>
            <a:ext cx="5886808" cy="5909310"/>
          </a:xfrm>
          <a:prstGeom prst="rect">
            <a:avLst/>
          </a:prstGeom>
        </p:spPr>
        <p:txBody>
          <a:bodyPr lIns="0" tIns="0" rIns="0" bIns="0" rtlCol="0" anchor="t">
            <a:spAutoFit/>
          </a:bodyPr>
          <a:lstStyle/>
          <a:p>
            <a:pPr algn="ctr">
              <a:lnSpc>
                <a:spcPct val="100000"/>
              </a:lnSpc>
              <a:spcBef>
                <a:spcPct val="0"/>
              </a:spcBef>
            </a:pPr>
            <a:r>
              <a:rPr lang="en-PH" sz="4800" dirty="0">
                <a:latin typeface="Nunito Bold" charset="0"/>
              </a:rPr>
              <a:t>And Jesus concluded, “That is how my Father in heaven will treat every one of you unless you forgive your brother from your heart.”</a:t>
            </a:r>
            <a:endParaRPr lang="en-US" sz="400000" b="1" spc="138" dirty="0">
              <a:solidFill>
                <a:srgbClr val="000000"/>
              </a:solidFill>
              <a:latin typeface="Nunito Bold" charset="0"/>
              <a:ea typeface="Nunito Bold"/>
              <a:cs typeface="Nunito Bold"/>
              <a:sym typeface="Nunito Bold"/>
            </a:endParaRPr>
          </a:p>
        </p:txBody>
      </p:sp>
      <p:sp>
        <p:nvSpPr>
          <p:cNvPr id="7" name="TextBox 7">
            <a:extLst>
              <a:ext uri="{FF2B5EF4-FFF2-40B4-BE49-F238E27FC236}">
                <a16:creationId xmlns:a16="http://schemas.microsoft.com/office/drawing/2014/main" id="{C31EA278-180C-01F5-FF93-001AD1060036}"/>
              </a:ext>
            </a:extLst>
          </p:cNvPr>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35</a:t>
            </a:r>
          </a:p>
        </p:txBody>
      </p:sp>
      <p:pic>
        <p:nvPicPr>
          <p:cNvPr id="5" name="Picture 4" descr="Jesus then told Peter, ‘This is how my Heavenly Father will treat each of you unless you forgive your brother or sister from your heart.’ – Slide 18">
            <a:extLst>
              <a:ext uri="{FF2B5EF4-FFF2-40B4-BE49-F238E27FC236}">
                <a16:creationId xmlns:a16="http://schemas.microsoft.com/office/drawing/2014/main" id="{432E5C4E-A6BD-ACF8-1709-D0475B899F2D}"/>
              </a:ext>
            </a:extLst>
          </p:cNvPr>
          <p:cNvPicPr>
            <a:picLocks noChangeAspect="1"/>
          </p:cNvPicPr>
          <p:nvPr/>
        </p:nvPicPr>
        <p:blipFill>
          <a:blip r:embed="rId3"/>
          <a:stretch>
            <a:fillRect/>
          </a:stretch>
        </p:blipFill>
        <p:spPr>
          <a:xfrm>
            <a:off x="3442110" y="2781300"/>
            <a:ext cx="5689600" cy="4267200"/>
          </a:xfrm>
          <a:prstGeom prst="rect">
            <a:avLst/>
          </a:prstGeom>
        </p:spPr>
      </p:pic>
    </p:spTree>
    <p:extLst>
      <p:ext uri="{BB962C8B-B14F-4D97-AF65-F5344CB8AC3E}">
        <p14:creationId xmlns:p14="http://schemas.microsoft.com/office/powerpoint/2010/main" val="39257670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2"/>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3"/>
                </a:ext>
              </a:extLst>
            </a:blip>
            <a:stretch>
              <a:fillRect t="-61" b="-61"/>
            </a:stretch>
          </a:blipFill>
        </p:spPr>
      </p:sp>
      <p:sp>
        <p:nvSpPr>
          <p:cNvPr id="4" name="Freeform 4"/>
          <p:cNvSpPr/>
          <p:nvPr/>
        </p:nvSpPr>
        <p:spPr>
          <a:xfrm rot="105299">
            <a:off x="1018213" y="5390055"/>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4"/>
                </a:ext>
              </a:extLst>
            </a:blip>
            <a:stretch>
              <a:fillRect t="-58" b="-58"/>
            </a:stretch>
          </a:blipFill>
        </p:spPr>
      </p:sp>
      <p:sp>
        <p:nvSpPr>
          <p:cNvPr id="5" name="Freeform 5"/>
          <p:cNvSpPr/>
          <p:nvPr/>
        </p:nvSpPr>
        <p:spPr>
          <a:xfrm rot="-564357">
            <a:off x="2958465"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5"/>
                </a:ext>
              </a:extLst>
            </a:blip>
            <a:stretch>
              <a:fillRect l="-21" r="-21"/>
            </a:stretch>
          </a:blipFill>
        </p:spPr>
      </p:sp>
      <p:grpSp>
        <p:nvGrpSpPr>
          <p:cNvPr id="6" name="Group 6"/>
          <p:cNvGrpSpPr/>
          <p:nvPr/>
        </p:nvGrpSpPr>
        <p:grpSpPr>
          <a:xfrm>
            <a:off x="5589684" y="890044"/>
            <a:ext cx="7108633" cy="5764372"/>
            <a:chOff x="0" y="0"/>
            <a:chExt cx="9478177" cy="7685829"/>
          </a:xfrm>
        </p:grpSpPr>
        <p:sp>
          <p:nvSpPr>
            <p:cNvPr id="7" name="Freeform 7"/>
            <p:cNvSpPr/>
            <p:nvPr/>
          </p:nvSpPr>
          <p:spPr>
            <a:xfrm>
              <a:off x="0" y="0"/>
              <a:ext cx="9478137" cy="7685786"/>
            </a:xfrm>
            <a:custGeom>
              <a:avLst/>
              <a:gdLst/>
              <a:ahLst/>
              <a:cxnLst/>
              <a:rect l="l" t="t" r="r" b="b"/>
              <a:pathLst>
                <a:path w="9478137" h="7685786">
                  <a:moveTo>
                    <a:pt x="0" y="0"/>
                  </a:moveTo>
                  <a:lnTo>
                    <a:pt x="9478137" y="0"/>
                  </a:lnTo>
                  <a:lnTo>
                    <a:pt x="9478137" y="7685786"/>
                  </a:lnTo>
                  <a:lnTo>
                    <a:pt x="0" y="7685786"/>
                  </a:lnTo>
                  <a:lnTo>
                    <a:pt x="0" y="0"/>
                  </a:lnTo>
                  <a:close/>
                </a:path>
              </a:pathLst>
            </a:custGeom>
            <a:blipFill>
              <a:blip r:embed="rId6"/>
              <a:stretch>
                <a:fillRect/>
              </a:stretch>
            </a:blipFill>
          </p:spPr>
        </p:sp>
      </p:grpSp>
      <p:sp>
        <p:nvSpPr>
          <p:cNvPr id="8" name="TextBox 8"/>
          <p:cNvSpPr txBox="1"/>
          <p:nvPr/>
        </p:nvSpPr>
        <p:spPr>
          <a:xfrm>
            <a:off x="2852285" y="8260341"/>
            <a:ext cx="12742345"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September 13, 2026 | Cycle A Year 2</a:t>
            </a:r>
          </a:p>
        </p:txBody>
      </p:sp>
      <p:sp>
        <p:nvSpPr>
          <p:cNvPr id="9" name="TextBox 9"/>
          <p:cNvSpPr txBox="1"/>
          <p:nvPr/>
        </p:nvSpPr>
        <p:spPr>
          <a:xfrm>
            <a:off x="2438400" y="6997316"/>
            <a:ext cx="13944599" cy="1038746"/>
          </a:xfrm>
          <a:prstGeom prst="rect">
            <a:avLst/>
          </a:prstGeom>
        </p:spPr>
        <p:txBody>
          <a:bodyPr wrap="square" lIns="0" tIns="0" rIns="0" bIns="0" rtlCol="0" anchor="t">
            <a:spAutoFit/>
          </a:bodyPr>
          <a:lstStyle/>
          <a:p>
            <a:pPr algn="ctr">
              <a:lnSpc>
                <a:spcPts val="7188"/>
              </a:lnSpc>
            </a:pPr>
            <a:r>
              <a:rPr lang="en-US" sz="9000" dirty="0">
                <a:solidFill>
                  <a:srgbClr val="5A3114"/>
                </a:solidFill>
                <a:latin typeface="Porcelain"/>
                <a:ea typeface="Porcelain"/>
                <a:cs typeface="Porcelain"/>
                <a:sym typeface="Porcelain"/>
              </a:rPr>
              <a:t>Twenty-Fourth Sunday in Ordinary Time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31989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The Gospel of the Lord</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242618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Praise to you, Lord Jesus Christ.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9626931" y="3840309"/>
            <a:ext cx="6679126" cy="1303191"/>
          </a:xfrm>
          <a:prstGeom prst="rect">
            <a:avLst/>
          </a:prstGeom>
        </p:spPr>
        <p:txBody>
          <a:bodyPr lIns="0" tIns="0" rIns="0" bIns="0" rtlCol="0" anchor="t">
            <a:spAutoFit/>
          </a:bodyPr>
          <a:lstStyle/>
          <a:p>
            <a:pPr algn="l">
              <a:lnSpc>
                <a:spcPts val="9411"/>
              </a:lnSpc>
            </a:pPr>
            <a:r>
              <a:rPr lang="en-US" sz="10456">
                <a:solidFill>
                  <a:srgbClr val="5A3114"/>
                </a:solidFill>
                <a:latin typeface="Porcelain"/>
                <a:ea typeface="Porcelain"/>
                <a:cs typeface="Porcelain"/>
                <a:sym typeface="Porcelain"/>
              </a:rPr>
              <a:t>Gospel Message</a:t>
            </a:r>
          </a:p>
        </p:txBody>
      </p:sp>
      <p:sp>
        <p:nvSpPr>
          <p:cNvPr id="4" name="Freeform 4"/>
          <p:cNvSpPr/>
          <p:nvPr/>
        </p:nvSpPr>
        <p:spPr>
          <a:xfrm rot="-320354">
            <a:off x="3784217" y="2374026"/>
            <a:ext cx="4835881" cy="4872424"/>
          </a:xfrm>
          <a:custGeom>
            <a:avLst/>
            <a:gdLst/>
            <a:ahLst/>
            <a:cxnLst/>
            <a:rect l="l" t="t" r="r" b="b"/>
            <a:pathLst>
              <a:path w="4835881" h="4872424">
                <a:moveTo>
                  <a:pt x="0" y="0"/>
                </a:moveTo>
                <a:lnTo>
                  <a:pt x="4835881" y="0"/>
                </a:lnTo>
                <a:lnTo>
                  <a:pt x="4835881" y="4872425"/>
                </a:lnTo>
                <a:lnTo>
                  <a:pt x="0" y="4872425"/>
                </a:lnTo>
                <a:lnTo>
                  <a:pt x="0" y="0"/>
                </a:lnTo>
                <a:close/>
              </a:path>
            </a:pathLst>
          </a:custGeom>
          <a:blipFill>
            <a:blip>
              <a:extLst>
                <a:ext uri="{96DAC541-7B7A-43D3-8B79-37D633B846F1}">
                  <asvg:svgBlip xmlns:asvg="http://schemas.microsoft.com/office/drawing/2016/SVG/main" r:embed="rId3"/>
                </a:ext>
              </a:extLst>
            </a:blip>
            <a:stretch>
              <a:fillRect l="-34" r="-34"/>
            </a:stretch>
          </a:blipFill>
        </p:spPr>
      </p:sp>
      <p:sp>
        <p:nvSpPr>
          <p:cNvPr id="5" name="Freeform 5"/>
          <p:cNvSpPr/>
          <p:nvPr/>
        </p:nvSpPr>
        <p:spPr>
          <a:xfrm rot="692353">
            <a:off x="11610534" y="1402087"/>
            <a:ext cx="1954876" cy="1515029"/>
          </a:xfrm>
          <a:custGeom>
            <a:avLst/>
            <a:gdLst/>
            <a:ahLst/>
            <a:cxnLst/>
            <a:rect l="l" t="t" r="r" b="b"/>
            <a:pathLst>
              <a:path w="1954876" h="1515029">
                <a:moveTo>
                  <a:pt x="0" y="0"/>
                </a:moveTo>
                <a:lnTo>
                  <a:pt x="1954876" y="0"/>
                </a:lnTo>
                <a:lnTo>
                  <a:pt x="1954876" y="1515029"/>
                </a:lnTo>
                <a:lnTo>
                  <a:pt x="0" y="1515029"/>
                </a:lnTo>
                <a:lnTo>
                  <a:pt x="0" y="0"/>
                </a:lnTo>
                <a:close/>
              </a:path>
            </a:pathLst>
          </a:custGeom>
          <a:blipFill>
            <a:blip>
              <a:extLst>
                <a:ext uri="{96DAC541-7B7A-43D3-8B79-37D633B846F1}">
                  <asvg:svgBlip xmlns:asvg="http://schemas.microsoft.com/office/drawing/2016/SVG/main" r:embed="rId4"/>
                </a:ext>
              </a:extLst>
            </a:blip>
            <a:stretch>
              <a:fillRect t="-109" b="-109"/>
            </a:stretch>
          </a:blipFill>
        </p:spPr>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52332" y="-2581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txBody>
          <a:bodyPr/>
          <a:lstStyle/>
          <a:p>
            <a:endParaRPr lang="en-PH" dirty="0"/>
          </a:p>
        </p:txBody>
      </p:sp>
      <p:sp>
        <p:nvSpPr>
          <p:cNvPr id="6" name="TextBox 6"/>
          <p:cNvSpPr txBox="1"/>
          <p:nvPr/>
        </p:nvSpPr>
        <p:spPr>
          <a:xfrm>
            <a:off x="3539804" y="800100"/>
            <a:ext cx="5816220" cy="2846870"/>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gn="l">
              <a:lnSpc>
                <a:spcPts val="7191"/>
              </a:lnSpc>
            </a:pPr>
            <a:r>
              <a:rPr lang="en-US" sz="7999" dirty="0">
                <a:solidFill>
                  <a:srgbClr val="5A3114"/>
                </a:solidFill>
                <a:latin typeface="Porcelain"/>
                <a:ea typeface="Porcelain"/>
                <a:cs typeface="Porcelain"/>
                <a:sym typeface="Porcelain"/>
              </a:rPr>
              <a:t>“The Heart of Forgiveness”</a:t>
            </a:r>
          </a:p>
        </p:txBody>
      </p:sp>
      <p:sp>
        <p:nvSpPr>
          <p:cNvPr id="7" name="TextBox 7"/>
          <p:cNvSpPr txBox="1"/>
          <p:nvPr/>
        </p:nvSpPr>
        <p:spPr>
          <a:xfrm>
            <a:off x="3270071" y="4457700"/>
            <a:ext cx="5873929" cy="3502434"/>
          </a:xfrm>
          <a:prstGeom prst="rect">
            <a:avLst/>
          </a:prstGeom>
        </p:spPr>
        <p:txBody>
          <a:bodyPr lIns="0" tIns="0" rIns="0" bIns="0" rtlCol="0" anchor="t">
            <a:spAutoFit/>
          </a:bodyPr>
          <a:lstStyle/>
          <a:p>
            <a:pPr algn="l">
              <a:lnSpc>
                <a:spcPts val="5537"/>
              </a:lnSpc>
            </a:pPr>
            <a:r>
              <a:rPr lang="en-US" sz="3955" b="1" spc="114" dirty="0">
                <a:solidFill>
                  <a:srgbClr val="5A3114"/>
                </a:solidFill>
                <a:latin typeface="Nunito Bold"/>
                <a:ea typeface="Nunito Bold"/>
                <a:cs typeface="Nunito Bold"/>
                <a:sym typeface="Nunito Bold"/>
              </a:rPr>
              <a:t>Materials Needed:</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Red Colored Paper</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Scissors</a:t>
            </a:r>
          </a:p>
          <a:p>
            <a:pPr marL="853968" lvl="1" indent="-426984" algn="l">
              <a:lnSpc>
                <a:spcPts val="5537"/>
              </a:lnSpc>
              <a:buFont typeface="Arial"/>
              <a:buChar char="•"/>
            </a:pPr>
            <a:r>
              <a:rPr lang="en-US" sz="3955" b="1" spc="114" dirty="0">
                <a:solidFill>
                  <a:srgbClr val="5A3114"/>
                </a:solidFill>
                <a:latin typeface="Nunito Bold"/>
                <a:ea typeface="Nunito Bold"/>
                <a:cs typeface="Nunito Bold"/>
                <a:sym typeface="Nunito Bold"/>
              </a:rPr>
              <a:t>Pen</a:t>
            </a:r>
          </a:p>
          <a:p>
            <a:pPr algn="l">
              <a:lnSpc>
                <a:spcPts val="5537"/>
              </a:lnSpc>
            </a:pPr>
            <a:endParaRPr lang="en-US" sz="3955" b="1" spc="114" dirty="0">
              <a:solidFill>
                <a:srgbClr val="5A3114"/>
              </a:solidFill>
              <a:latin typeface="Nunito Bold"/>
              <a:ea typeface="Nunito Bold"/>
              <a:cs typeface="Nunito Bold"/>
              <a:sym typeface="Nunito Bold"/>
            </a:endParaRPr>
          </a:p>
        </p:txBody>
      </p:sp>
      <p:pic>
        <p:nvPicPr>
          <p:cNvPr id="8" name="Picture 7" descr="Red Heart Cutouts">
            <a:extLst>
              <a:ext uri="{FF2B5EF4-FFF2-40B4-BE49-F238E27FC236}">
                <a16:creationId xmlns:a16="http://schemas.microsoft.com/office/drawing/2014/main" id="{A703D03E-0E0A-8137-B61C-90981BD459B8}"/>
              </a:ext>
            </a:extLst>
          </p:cNvPr>
          <p:cNvPicPr>
            <a:picLocks noChangeAspect="1"/>
          </p:cNvPicPr>
          <p:nvPr/>
        </p:nvPicPr>
        <p:blipFill>
          <a:blip r:embed="rId4"/>
          <a:stretch>
            <a:fillRect/>
          </a:stretch>
        </p:blipFill>
        <p:spPr>
          <a:xfrm>
            <a:off x="9657712" y="1790700"/>
            <a:ext cx="5410200" cy="541020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Freeform 3"/>
          <p:cNvSpPr/>
          <p:nvPr/>
        </p:nvSpPr>
        <p:spPr>
          <a:xfrm>
            <a:off x="10022860" y="1372342"/>
            <a:ext cx="4727794" cy="6640844"/>
          </a:xfrm>
          <a:custGeom>
            <a:avLst/>
            <a:gdLst/>
            <a:ahLst/>
            <a:cxnLst/>
            <a:rect l="l" t="t" r="r" b="b"/>
            <a:pathLst>
              <a:path w="4727794" h="6640844">
                <a:moveTo>
                  <a:pt x="0" y="0"/>
                </a:moveTo>
                <a:lnTo>
                  <a:pt x="4727793" y="0"/>
                </a:lnTo>
                <a:lnTo>
                  <a:pt x="4727793" y="6640844"/>
                </a:lnTo>
                <a:lnTo>
                  <a:pt x="0" y="6640844"/>
                </a:lnTo>
                <a:lnTo>
                  <a:pt x="0" y="0"/>
                </a:lnTo>
                <a:close/>
              </a:path>
            </a:pathLst>
          </a:custGeom>
          <a:blipFill>
            <a:blip r:embed="rId3"/>
            <a:stretch>
              <a:fillRect/>
            </a:stretch>
          </a:blipFill>
        </p:spPr>
      </p:sp>
      <p:sp>
        <p:nvSpPr>
          <p:cNvPr id="4" name="Freeform 4"/>
          <p:cNvSpPr/>
          <p:nvPr/>
        </p:nvSpPr>
        <p:spPr>
          <a:xfrm>
            <a:off x="486745"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5" name="TextBox 5"/>
          <p:cNvSpPr txBox="1"/>
          <p:nvPr/>
        </p:nvSpPr>
        <p:spPr>
          <a:xfrm>
            <a:off x="3699705" y="1257300"/>
            <a:ext cx="5816220" cy="3770199"/>
          </a:xfrm>
          <a:prstGeom prst="rect">
            <a:avLst/>
          </a:prstGeom>
        </p:spPr>
        <p:txBody>
          <a:bodyPr lIns="0" tIns="0" rIns="0" bIns="0" rtlCol="0" anchor="t">
            <a:spAutoFit/>
          </a:bodyPr>
          <a:lstStyle/>
          <a:p>
            <a:pPr algn="l">
              <a:lnSpc>
                <a:spcPts val="7191"/>
              </a:lnSpc>
            </a:pPr>
            <a:r>
              <a:rPr lang="en-US" sz="7999" dirty="0">
                <a:solidFill>
                  <a:srgbClr val="5A3114"/>
                </a:solidFill>
                <a:latin typeface="Porcelain"/>
                <a:ea typeface="Porcelain"/>
                <a:cs typeface="Porcelain"/>
                <a:sym typeface="Porcelain"/>
              </a:rPr>
              <a:t>Activity: </a:t>
            </a:r>
          </a:p>
          <a:p>
            <a:pPr>
              <a:lnSpc>
                <a:spcPts val="7199"/>
              </a:lnSpc>
            </a:pPr>
            <a:r>
              <a:rPr lang="en-US" sz="7999" dirty="0">
                <a:solidFill>
                  <a:srgbClr val="5A3114"/>
                </a:solidFill>
                <a:latin typeface="Porcelain"/>
                <a:ea typeface="Porcelain"/>
                <a:cs typeface="Porcelain"/>
                <a:sym typeface="Porcelain"/>
              </a:rPr>
              <a:t>“The Heart of Forgiveness”</a:t>
            </a:r>
          </a:p>
          <a:p>
            <a:pPr algn="l">
              <a:lnSpc>
                <a:spcPts val="7199"/>
              </a:lnSpc>
            </a:pPr>
            <a:endParaRPr lang="en-US" sz="7999" dirty="0">
              <a:solidFill>
                <a:srgbClr val="5A3114"/>
              </a:solidFill>
              <a:latin typeface="Porcelain"/>
              <a:ea typeface="Porcelain"/>
              <a:cs typeface="Porcelain"/>
              <a:sym typeface="Porcelain"/>
            </a:endParaRPr>
          </a:p>
        </p:txBody>
      </p:sp>
      <p:sp>
        <p:nvSpPr>
          <p:cNvPr id="7" name="TextBox 7"/>
          <p:cNvSpPr txBox="1"/>
          <p:nvPr/>
        </p:nvSpPr>
        <p:spPr>
          <a:xfrm>
            <a:off x="3241637" y="4000500"/>
            <a:ext cx="5978554" cy="3779111"/>
          </a:xfrm>
          <a:prstGeom prst="rect">
            <a:avLst/>
          </a:prstGeom>
        </p:spPr>
        <p:txBody>
          <a:bodyPr lIns="0" tIns="0" rIns="0" bIns="0" rtlCol="0" anchor="t">
            <a:spAutoFit/>
          </a:bodyPr>
          <a:lstStyle/>
          <a:p>
            <a:pPr algn="ctr">
              <a:lnSpc>
                <a:spcPts val="3704"/>
              </a:lnSpc>
              <a:spcBef>
                <a:spcPct val="0"/>
              </a:spcBef>
            </a:pPr>
            <a:r>
              <a:rPr lang="en-US" sz="2646" b="1" spc="76" dirty="0">
                <a:solidFill>
                  <a:srgbClr val="5A3114"/>
                </a:solidFill>
                <a:latin typeface="Nunito Bold"/>
                <a:ea typeface="Nunito Bold"/>
                <a:cs typeface="Nunito Bold"/>
                <a:sym typeface="Nunito Bold"/>
              </a:rPr>
              <a:t>1.Cut out a large heart from red colored paper</a:t>
            </a:r>
          </a:p>
          <a:p>
            <a:pPr algn="ctr">
              <a:lnSpc>
                <a:spcPts val="3704"/>
              </a:lnSpc>
              <a:spcBef>
                <a:spcPct val="0"/>
              </a:spcBef>
            </a:pPr>
            <a:r>
              <a:rPr lang="en-US" sz="2646" b="1" spc="76" dirty="0">
                <a:solidFill>
                  <a:srgbClr val="5A3114"/>
                </a:solidFill>
                <a:latin typeface="Nunito Bold"/>
                <a:ea typeface="Nunito Bold"/>
                <a:cs typeface="Nunito Bold"/>
                <a:sym typeface="Nunito Bold"/>
              </a:rPr>
              <a:t>2.Write at the center: “Forgive Others as Jesus Forgives Me.”</a:t>
            </a:r>
          </a:p>
          <a:p>
            <a:pPr algn="ctr">
              <a:lnSpc>
                <a:spcPts val="3704"/>
              </a:lnSpc>
              <a:spcBef>
                <a:spcPct val="0"/>
              </a:spcBef>
            </a:pPr>
            <a:r>
              <a:rPr lang="en-US" sz="2646" b="1" spc="76" dirty="0">
                <a:solidFill>
                  <a:srgbClr val="5A3114"/>
                </a:solidFill>
                <a:latin typeface="Nunito Bold"/>
                <a:ea typeface="Nunito Bold"/>
                <a:cs typeface="Nunito Bold"/>
                <a:sym typeface="Nunito Bold"/>
              </a:rPr>
              <a:t>3. Around the heart, write the names of people you want to forgive or pray for.</a:t>
            </a:r>
          </a:p>
          <a:p>
            <a:pPr algn="ctr">
              <a:lnSpc>
                <a:spcPts val="3704"/>
              </a:lnSpc>
              <a:spcBef>
                <a:spcPct val="0"/>
              </a:spcBef>
            </a:pPr>
            <a:endParaRPr lang="en-US" sz="2646" b="1" spc="76" dirty="0">
              <a:solidFill>
                <a:srgbClr val="5A3114"/>
              </a:solidFill>
              <a:latin typeface="Nunito Bold"/>
              <a:ea typeface="Nunito Bold"/>
              <a:cs typeface="Nunito Bold"/>
              <a:sym typeface="Nunito Bold"/>
            </a:endParaRPr>
          </a:p>
        </p:txBody>
      </p:sp>
      <p:pic>
        <p:nvPicPr>
          <p:cNvPr id="8" name="Picture 7" descr="Red Heart Cutouts">
            <a:extLst>
              <a:ext uri="{FF2B5EF4-FFF2-40B4-BE49-F238E27FC236}">
                <a16:creationId xmlns:a16="http://schemas.microsoft.com/office/drawing/2014/main" id="{094892E3-ED25-ABFD-BE5F-3245BF7EBA6A}"/>
              </a:ext>
            </a:extLst>
          </p:cNvPr>
          <p:cNvPicPr>
            <a:picLocks noChangeAspect="1"/>
          </p:cNvPicPr>
          <p:nvPr/>
        </p:nvPicPr>
        <p:blipFill>
          <a:blip r:embed="rId4"/>
          <a:stretch>
            <a:fillRect/>
          </a:stretch>
        </p:blipFill>
        <p:spPr>
          <a:xfrm>
            <a:off x="9742840" y="2019300"/>
            <a:ext cx="5380619" cy="538061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sp>
        <p:nvSpPr>
          <p:cNvPr id="3" name="TextBox 3"/>
          <p:cNvSpPr txBox="1"/>
          <p:nvPr/>
        </p:nvSpPr>
        <p:spPr>
          <a:xfrm>
            <a:off x="3580484" y="1626879"/>
            <a:ext cx="5917666" cy="1238232"/>
          </a:xfrm>
          <a:prstGeom prst="rect">
            <a:avLst/>
          </a:prstGeom>
        </p:spPr>
        <p:txBody>
          <a:bodyPr lIns="0" tIns="0" rIns="0" bIns="0" rtlCol="0" anchor="t">
            <a:spAutoFit/>
          </a:bodyPr>
          <a:lstStyle/>
          <a:p>
            <a:pPr algn="l">
              <a:lnSpc>
                <a:spcPts val="8999"/>
              </a:lnSpc>
            </a:pPr>
            <a:r>
              <a:rPr lang="en-US" sz="9999">
                <a:solidFill>
                  <a:srgbClr val="5A3114"/>
                </a:solidFill>
                <a:latin typeface="Porcelain"/>
                <a:ea typeface="Porcelain"/>
                <a:cs typeface="Porcelain"/>
                <a:sym typeface="Porcelain"/>
              </a:rPr>
              <a:t>Closing Prayer</a:t>
            </a:r>
          </a:p>
        </p:txBody>
      </p:sp>
      <p:sp>
        <p:nvSpPr>
          <p:cNvPr id="4" name="Freeform 4"/>
          <p:cNvSpPr/>
          <p:nvPr/>
        </p:nvSpPr>
        <p:spPr>
          <a:xfrm>
            <a:off x="3321636" y="5143500"/>
            <a:ext cx="5822364" cy="3289636"/>
          </a:xfrm>
          <a:custGeom>
            <a:avLst/>
            <a:gdLst/>
            <a:ahLst/>
            <a:cxnLst/>
            <a:rect l="l" t="t" r="r" b="b"/>
            <a:pathLst>
              <a:path w="5822364" h="3289636">
                <a:moveTo>
                  <a:pt x="0" y="0"/>
                </a:moveTo>
                <a:lnTo>
                  <a:pt x="5822364" y="0"/>
                </a:lnTo>
                <a:lnTo>
                  <a:pt x="5822364" y="3289636"/>
                </a:lnTo>
                <a:lnTo>
                  <a:pt x="0" y="3289636"/>
                </a:lnTo>
                <a:lnTo>
                  <a:pt x="0" y="0"/>
                </a:lnTo>
                <a:close/>
              </a:path>
            </a:pathLst>
          </a:custGeom>
          <a:blipFill>
            <a:blip>
              <a:extLst>
                <a:ext uri="{96DAC541-7B7A-43D3-8B79-37D633B846F1}">
                  <asvg:svgBlip xmlns:asvg="http://schemas.microsoft.com/office/drawing/2016/SVG/main" r:embed="rId3"/>
                </a:ext>
              </a:extLst>
            </a:blip>
            <a:stretch>
              <a:fillRect t="-354" b="-354"/>
            </a:stretch>
          </a:blipFill>
        </p:spPr>
      </p:sp>
      <p:sp>
        <p:nvSpPr>
          <p:cNvPr id="5" name="Freeform 5"/>
          <p:cNvSpPr/>
          <p:nvPr/>
        </p:nvSpPr>
        <p:spPr>
          <a:xfrm>
            <a:off x="5394508" y="3026684"/>
            <a:ext cx="1676621" cy="1955243"/>
          </a:xfrm>
          <a:custGeom>
            <a:avLst/>
            <a:gdLst/>
            <a:ahLst/>
            <a:cxnLst/>
            <a:rect l="l" t="t" r="r" b="b"/>
            <a:pathLst>
              <a:path w="1676621" h="1955243">
                <a:moveTo>
                  <a:pt x="0" y="0"/>
                </a:moveTo>
                <a:lnTo>
                  <a:pt x="1676621" y="0"/>
                </a:lnTo>
                <a:lnTo>
                  <a:pt x="1676621" y="1955243"/>
                </a:lnTo>
                <a:lnTo>
                  <a:pt x="0" y="1955243"/>
                </a:lnTo>
                <a:lnTo>
                  <a:pt x="0" y="0"/>
                </a:lnTo>
                <a:close/>
              </a:path>
            </a:pathLst>
          </a:custGeom>
          <a:blipFill>
            <a:blip>
              <a:extLst>
                <a:ext uri="{96DAC541-7B7A-43D3-8B79-37D633B846F1}">
                  <asvg:svgBlip xmlns:asvg="http://schemas.microsoft.com/office/drawing/2016/SVG/main" r:embed="rId4"/>
                </a:ext>
              </a:extLst>
            </a:blip>
            <a:stretch>
              <a:fillRect l="-100" r="-100"/>
            </a:stretch>
          </a:blipFill>
        </p:spPr>
      </p:sp>
      <p:sp>
        <p:nvSpPr>
          <p:cNvPr id="6" name="TextBox 6"/>
          <p:cNvSpPr txBox="1"/>
          <p:nvPr/>
        </p:nvSpPr>
        <p:spPr>
          <a:xfrm>
            <a:off x="9498150" y="996211"/>
            <a:ext cx="5576545" cy="7755969"/>
          </a:xfrm>
          <a:prstGeom prst="rect">
            <a:avLst/>
          </a:prstGeom>
        </p:spPr>
        <p:txBody>
          <a:bodyPr lIns="0" tIns="0" rIns="0" bIns="0" rtlCol="0" anchor="t">
            <a:spAutoFit/>
          </a:bodyPr>
          <a:lstStyle/>
          <a:p>
            <a:r>
              <a:rPr lang="en-PH" sz="3600" dirty="0"/>
              <a:t>Dear Jesus,</a:t>
            </a:r>
          </a:p>
          <a:p>
            <a:endParaRPr lang="en-PH" sz="3600" dirty="0"/>
          </a:p>
          <a:p>
            <a:r>
              <a:rPr lang="en-PH" sz="3600" dirty="0"/>
              <a:t>Thank You for always forgiving us when we make mistakes. Help us to forgive others just as You forgive us. Take away anger and hurt from our hearts, and fill us with love, kindness, and peace.</a:t>
            </a:r>
          </a:p>
          <a:p>
            <a:r>
              <a:rPr lang="en-PH" sz="3600" dirty="0"/>
              <a:t>Teach us to be forgiving and loving every day.</a:t>
            </a:r>
          </a:p>
          <a:p>
            <a:endParaRPr lang="en-PH" sz="3600" dirty="0"/>
          </a:p>
          <a:p>
            <a:r>
              <a:rPr lang="en-PH" sz="3600" dirty="0"/>
              <a:t>Amen.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1087544" y="454101"/>
            <a:ext cx="11952449" cy="7320875"/>
          </a:xfrm>
          <a:custGeom>
            <a:avLst/>
            <a:gdLst/>
            <a:ahLst/>
            <a:cxnLst/>
            <a:rect l="l" t="t" r="r" b="b"/>
            <a:pathLst>
              <a:path w="11952449" h="7320875">
                <a:moveTo>
                  <a:pt x="0" y="0"/>
                </a:moveTo>
                <a:lnTo>
                  <a:pt x="11952449" y="0"/>
                </a:lnTo>
                <a:lnTo>
                  <a:pt x="11952449" y="7320875"/>
                </a:lnTo>
                <a:lnTo>
                  <a:pt x="0" y="7320875"/>
                </a:lnTo>
                <a:lnTo>
                  <a:pt x="0" y="0"/>
                </a:lnTo>
                <a:close/>
              </a:path>
            </a:pathLst>
          </a:custGeom>
          <a:blipFill>
            <a:blip>
              <a:extLst>
                <a:ext uri="{96DAC541-7B7A-43D3-8B79-37D633B846F1}">
                  <asvg:svgBlip xmlns:asvg="http://schemas.microsoft.com/office/drawing/2016/SVG/main" r:embed="rId2"/>
                </a:ext>
              </a:extLst>
            </a:blip>
            <a:stretch>
              <a:fillRect t="-150" b="-150"/>
            </a:stretch>
          </a:blipFill>
        </p:spPr>
      </p:sp>
      <p:sp>
        <p:nvSpPr>
          <p:cNvPr id="3" name="Freeform 3"/>
          <p:cNvSpPr/>
          <p:nvPr/>
        </p:nvSpPr>
        <p:spPr>
          <a:xfrm rot="-1360721">
            <a:off x="11867876" y="-1064824"/>
            <a:ext cx="4043743" cy="2603160"/>
          </a:xfrm>
          <a:custGeom>
            <a:avLst/>
            <a:gdLst/>
            <a:ahLst/>
            <a:cxnLst/>
            <a:rect l="l" t="t" r="r" b="b"/>
            <a:pathLst>
              <a:path w="4043743" h="2603160">
                <a:moveTo>
                  <a:pt x="0" y="0"/>
                </a:moveTo>
                <a:lnTo>
                  <a:pt x="4043743" y="0"/>
                </a:lnTo>
                <a:lnTo>
                  <a:pt x="4043743" y="2603160"/>
                </a:lnTo>
                <a:lnTo>
                  <a:pt x="0" y="2603160"/>
                </a:lnTo>
                <a:lnTo>
                  <a:pt x="0" y="0"/>
                </a:lnTo>
                <a:close/>
              </a:path>
            </a:pathLst>
          </a:custGeom>
          <a:blipFill>
            <a:blip>
              <a:extLst>
                <a:ext uri="{96DAC541-7B7A-43D3-8B79-37D633B846F1}">
                  <asvg:svgBlip xmlns:asvg="http://schemas.microsoft.com/office/drawing/2016/SVG/main" r:embed="rId3"/>
                </a:ext>
              </a:extLst>
            </a:blip>
            <a:stretch>
              <a:fillRect l="-160" r="-160"/>
            </a:stretch>
          </a:blipFill>
        </p:spPr>
      </p:sp>
      <p:grpSp>
        <p:nvGrpSpPr>
          <p:cNvPr id="4" name="Group 4"/>
          <p:cNvGrpSpPr/>
          <p:nvPr/>
        </p:nvGrpSpPr>
        <p:grpSpPr>
          <a:xfrm>
            <a:off x="7854276" y="1438460"/>
            <a:ext cx="10433724" cy="8229600"/>
            <a:chOff x="0" y="0"/>
            <a:chExt cx="13911632" cy="10972800"/>
          </a:xfrm>
        </p:grpSpPr>
        <p:sp>
          <p:nvSpPr>
            <p:cNvPr id="5" name="Freeform 5"/>
            <p:cNvSpPr/>
            <p:nvPr/>
          </p:nvSpPr>
          <p:spPr>
            <a:xfrm>
              <a:off x="0" y="0"/>
              <a:ext cx="13911580" cy="10972800"/>
            </a:xfrm>
            <a:custGeom>
              <a:avLst/>
              <a:gdLst/>
              <a:ahLst/>
              <a:cxnLst/>
              <a:rect l="l" t="t" r="r" b="b"/>
              <a:pathLst>
                <a:path w="13911580" h="10972800">
                  <a:moveTo>
                    <a:pt x="0" y="0"/>
                  </a:moveTo>
                  <a:lnTo>
                    <a:pt x="13911580" y="0"/>
                  </a:lnTo>
                  <a:lnTo>
                    <a:pt x="13911580" y="10972800"/>
                  </a:lnTo>
                  <a:lnTo>
                    <a:pt x="0" y="10972800"/>
                  </a:lnTo>
                  <a:lnTo>
                    <a:pt x="0" y="0"/>
                  </a:lnTo>
                  <a:close/>
                </a:path>
              </a:pathLst>
            </a:custGeom>
            <a:blipFill>
              <a:blip r:embed="rId4"/>
              <a:stretch>
                <a:fillRect t="-20" b="-20"/>
              </a:stretch>
            </a:blipFill>
          </p:spPr>
        </p:sp>
      </p:grpSp>
      <p:grpSp>
        <p:nvGrpSpPr>
          <p:cNvPr id="6" name="Group 6"/>
          <p:cNvGrpSpPr/>
          <p:nvPr/>
        </p:nvGrpSpPr>
        <p:grpSpPr>
          <a:xfrm>
            <a:off x="357696" y="247287"/>
            <a:ext cx="1642686" cy="912603"/>
            <a:chOff x="0" y="0"/>
            <a:chExt cx="2190248" cy="1216804"/>
          </a:xfrm>
        </p:grpSpPr>
        <p:sp>
          <p:nvSpPr>
            <p:cNvPr id="7" name="Freeform 7"/>
            <p:cNvSpPr/>
            <p:nvPr/>
          </p:nvSpPr>
          <p:spPr>
            <a:xfrm>
              <a:off x="0" y="0"/>
              <a:ext cx="2190242" cy="1216787"/>
            </a:xfrm>
            <a:custGeom>
              <a:avLst/>
              <a:gdLst/>
              <a:ahLst/>
              <a:cxnLst/>
              <a:rect l="l" t="t" r="r" b="b"/>
              <a:pathLst>
                <a:path w="2190242" h="1216787">
                  <a:moveTo>
                    <a:pt x="0" y="0"/>
                  </a:moveTo>
                  <a:lnTo>
                    <a:pt x="2190242" y="0"/>
                  </a:lnTo>
                  <a:lnTo>
                    <a:pt x="2190242" y="1216787"/>
                  </a:lnTo>
                  <a:lnTo>
                    <a:pt x="0" y="1216787"/>
                  </a:lnTo>
                  <a:lnTo>
                    <a:pt x="0" y="0"/>
                  </a:lnTo>
                  <a:close/>
                </a:path>
              </a:pathLst>
            </a:custGeom>
            <a:blipFill>
              <a:blip r:embed="rId5"/>
              <a:stretch>
                <a:fillRect l="-94" r="-95" b="-1"/>
              </a:stretch>
            </a:blipFill>
          </p:spPr>
        </p:sp>
      </p:grpSp>
      <p:grpSp>
        <p:nvGrpSpPr>
          <p:cNvPr id="8" name="Group 8"/>
          <p:cNvGrpSpPr/>
          <p:nvPr/>
        </p:nvGrpSpPr>
        <p:grpSpPr>
          <a:xfrm>
            <a:off x="878586" y="6575448"/>
            <a:ext cx="2243592" cy="3348645"/>
            <a:chOff x="0" y="0"/>
            <a:chExt cx="2991456" cy="4464860"/>
          </a:xfrm>
        </p:grpSpPr>
        <p:sp>
          <p:nvSpPr>
            <p:cNvPr id="9" name="Freeform 9"/>
            <p:cNvSpPr/>
            <p:nvPr/>
          </p:nvSpPr>
          <p:spPr>
            <a:xfrm>
              <a:off x="0" y="0"/>
              <a:ext cx="2991485" cy="4464812"/>
            </a:xfrm>
            <a:custGeom>
              <a:avLst/>
              <a:gdLst/>
              <a:ahLst/>
              <a:cxnLst/>
              <a:rect l="l" t="t" r="r" b="b"/>
              <a:pathLst>
                <a:path w="2991485" h="4464812">
                  <a:moveTo>
                    <a:pt x="0" y="0"/>
                  </a:moveTo>
                  <a:lnTo>
                    <a:pt x="2991485" y="0"/>
                  </a:lnTo>
                  <a:lnTo>
                    <a:pt x="2991485" y="4464812"/>
                  </a:lnTo>
                  <a:lnTo>
                    <a:pt x="0" y="4464812"/>
                  </a:lnTo>
                  <a:lnTo>
                    <a:pt x="0" y="0"/>
                  </a:lnTo>
                  <a:close/>
                </a:path>
              </a:pathLst>
            </a:custGeom>
            <a:blipFill>
              <a:blip r:embed="rId6"/>
              <a:stretch>
                <a:fillRect l="-5" r="-4" b="-1"/>
              </a:stretch>
            </a:blipFill>
          </p:spPr>
        </p:sp>
      </p:grpSp>
      <p:grpSp>
        <p:nvGrpSpPr>
          <p:cNvPr id="10" name="Group 10"/>
          <p:cNvGrpSpPr/>
          <p:nvPr/>
        </p:nvGrpSpPr>
        <p:grpSpPr>
          <a:xfrm>
            <a:off x="3662239" y="6575448"/>
            <a:ext cx="2452882" cy="3348645"/>
            <a:chOff x="0" y="0"/>
            <a:chExt cx="3270509" cy="4464860"/>
          </a:xfrm>
        </p:grpSpPr>
        <p:sp>
          <p:nvSpPr>
            <p:cNvPr id="11" name="Freeform 11"/>
            <p:cNvSpPr/>
            <p:nvPr/>
          </p:nvSpPr>
          <p:spPr>
            <a:xfrm>
              <a:off x="0" y="0"/>
              <a:ext cx="3270504" cy="4464812"/>
            </a:xfrm>
            <a:custGeom>
              <a:avLst/>
              <a:gdLst/>
              <a:ahLst/>
              <a:cxnLst/>
              <a:rect l="l" t="t" r="r" b="b"/>
              <a:pathLst>
                <a:path w="3270504" h="4464812">
                  <a:moveTo>
                    <a:pt x="0" y="0"/>
                  </a:moveTo>
                  <a:lnTo>
                    <a:pt x="3270504" y="0"/>
                  </a:lnTo>
                  <a:lnTo>
                    <a:pt x="3270504" y="4464812"/>
                  </a:lnTo>
                  <a:lnTo>
                    <a:pt x="0" y="4464812"/>
                  </a:lnTo>
                  <a:lnTo>
                    <a:pt x="0" y="0"/>
                  </a:lnTo>
                  <a:close/>
                </a:path>
              </a:pathLst>
            </a:custGeom>
            <a:blipFill>
              <a:blip r:embed="rId7"/>
              <a:stretch>
                <a:fillRect l="-14" r="-15" b="-1"/>
              </a:stretch>
            </a:blipFill>
          </p:spPr>
        </p:sp>
      </p:grpSp>
      <p:sp>
        <p:nvSpPr>
          <p:cNvPr id="12" name="TextBox 12"/>
          <p:cNvSpPr txBox="1"/>
          <p:nvPr/>
        </p:nvSpPr>
        <p:spPr>
          <a:xfrm rot="-181529">
            <a:off x="57995" y="3270028"/>
            <a:ext cx="9703600" cy="3290824"/>
          </a:xfrm>
          <a:prstGeom prst="rect">
            <a:avLst/>
          </a:prstGeom>
        </p:spPr>
        <p:txBody>
          <a:bodyPr lIns="0" tIns="0" rIns="0" bIns="0" rtlCol="0" anchor="t">
            <a:spAutoFit/>
          </a:bodyPr>
          <a:lstStyle/>
          <a:p>
            <a:pPr algn="ctr">
              <a:lnSpc>
                <a:spcPts val="11918"/>
              </a:lnSpc>
            </a:pPr>
            <a:r>
              <a:rPr lang="en-US" sz="17025">
                <a:solidFill>
                  <a:srgbClr val="5D2719"/>
                </a:solidFill>
                <a:latin typeface="Porcelain"/>
                <a:ea typeface="Porcelain"/>
                <a:cs typeface="Porcelain"/>
                <a:sym typeface="Porcelain"/>
              </a:rPr>
              <a:t>Live the Word Kids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pic>
        <p:nvPicPr>
          <p:cNvPr id="9" name="Picture 8" descr="‘You wicked servant,’ he said, ‘I cancelled all your debt when you begged me to. Shouldn’t you have shown the same mercy to your fellow servant?’ – Slide 16">
            <a:extLst>
              <a:ext uri="{FF2B5EF4-FFF2-40B4-BE49-F238E27FC236}">
                <a16:creationId xmlns:a16="http://schemas.microsoft.com/office/drawing/2014/main" id="{2C645AC3-47D7-D81E-4620-61F927D686DD}"/>
              </a:ext>
            </a:extLst>
          </p:cNvPr>
          <p:cNvPicPr>
            <a:picLocks noChangeAspect="1"/>
          </p:cNvPicPr>
          <p:nvPr/>
        </p:nvPicPr>
        <p:blipFill>
          <a:blip r:embed="rId2"/>
          <a:stretch>
            <a:fillRect/>
          </a:stretch>
        </p:blipFill>
        <p:spPr>
          <a:xfrm>
            <a:off x="4973731" y="0"/>
            <a:ext cx="8872554" cy="6654416"/>
          </a:xfrm>
          <a:prstGeom prst="rect">
            <a:avLst/>
          </a:prstGeom>
        </p:spPr>
      </p:pic>
      <p:sp>
        <p:nvSpPr>
          <p:cNvPr id="2" name="Freeform 2"/>
          <p:cNvSpPr/>
          <p:nvPr/>
        </p:nvSpPr>
        <p:spPr>
          <a:xfrm>
            <a:off x="15124472" y="1028700"/>
            <a:ext cx="3813702" cy="3279784"/>
          </a:xfrm>
          <a:custGeom>
            <a:avLst/>
            <a:gdLst/>
            <a:ahLst/>
            <a:cxnLst/>
            <a:rect l="l" t="t" r="r" b="b"/>
            <a:pathLst>
              <a:path w="3813702" h="3279784">
                <a:moveTo>
                  <a:pt x="0" y="0"/>
                </a:moveTo>
                <a:lnTo>
                  <a:pt x="3813702" y="0"/>
                </a:lnTo>
                <a:lnTo>
                  <a:pt x="3813702" y="3279784"/>
                </a:lnTo>
                <a:lnTo>
                  <a:pt x="0" y="3279784"/>
                </a:lnTo>
                <a:lnTo>
                  <a:pt x="0" y="0"/>
                </a:lnTo>
                <a:close/>
              </a:path>
            </a:pathLst>
          </a:custGeom>
          <a:blipFill>
            <a:blip>
              <a:extLst>
                <a:ext uri="{96DAC541-7B7A-43D3-8B79-37D633B846F1}">
                  <asvg:svgBlip xmlns:asvg="http://schemas.microsoft.com/office/drawing/2016/SVG/main" r:embed="rId3"/>
                </a:ext>
              </a:extLst>
            </a:blip>
            <a:stretch>
              <a:fillRect t="-20" b="-20"/>
            </a:stretch>
          </a:blipFill>
        </p:spPr>
      </p:sp>
      <p:sp>
        <p:nvSpPr>
          <p:cNvPr id="3" name="Freeform 3"/>
          <p:cNvSpPr/>
          <p:nvPr/>
        </p:nvSpPr>
        <p:spPr>
          <a:xfrm rot="-5400000">
            <a:off x="-281496" y="6661614"/>
            <a:ext cx="3958991" cy="3944595"/>
          </a:xfrm>
          <a:custGeom>
            <a:avLst/>
            <a:gdLst/>
            <a:ahLst/>
            <a:cxnLst/>
            <a:rect l="l" t="t" r="r" b="b"/>
            <a:pathLst>
              <a:path w="3958991" h="3944595">
                <a:moveTo>
                  <a:pt x="0" y="0"/>
                </a:moveTo>
                <a:lnTo>
                  <a:pt x="3958991" y="0"/>
                </a:lnTo>
                <a:lnTo>
                  <a:pt x="3958991" y="3944595"/>
                </a:lnTo>
                <a:lnTo>
                  <a:pt x="0" y="3944595"/>
                </a:lnTo>
                <a:lnTo>
                  <a:pt x="0" y="0"/>
                </a:lnTo>
                <a:close/>
              </a:path>
            </a:pathLst>
          </a:custGeom>
          <a:blipFill>
            <a:blip>
              <a:extLst>
                <a:ext uri="{96DAC541-7B7A-43D3-8B79-37D633B846F1}">
                  <asvg:svgBlip xmlns:asvg="http://schemas.microsoft.com/office/drawing/2016/SVG/main" r:embed="rId4"/>
                </a:ext>
              </a:extLst>
            </a:blip>
            <a:stretch>
              <a:fillRect t="-61" b="-61"/>
            </a:stretch>
          </a:blipFill>
        </p:spPr>
      </p:sp>
      <p:sp>
        <p:nvSpPr>
          <p:cNvPr id="4" name="Freeform 4"/>
          <p:cNvSpPr/>
          <p:nvPr/>
        </p:nvSpPr>
        <p:spPr>
          <a:xfrm rot="105299">
            <a:off x="1057470" y="6183560"/>
            <a:ext cx="16173060" cy="4690187"/>
          </a:xfrm>
          <a:custGeom>
            <a:avLst/>
            <a:gdLst/>
            <a:ahLst/>
            <a:cxnLst/>
            <a:rect l="l" t="t" r="r" b="b"/>
            <a:pathLst>
              <a:path w="16173060" h="4690187">
                <a:moveTo>
                  <a:pt x="0" y="0"/>
                </a:moveTo>
                <a:lnTo>
                  <a:pt x="16173060" y="0"/>
                </a:lnTo>
                <a:lnTo>
                  <a:pt x="16173060" y="4690187"/>
                </a:lnTo>
                <a:lnTo>
                  <a:pt x="0" y="4690187"/>
                </a:lnTo>
                <a:lnTo>
                  <a:pt x="0" y="0"/>
                </a:lnTo>
                <a:close/>
              </a:path>
            </a:pathLst>
          </a:custGeom>
          <a:blipFill>
            <a:blip>
              <a:extLst>
                <a:ext uri="{96DAC541-7B7A-43D3-8B79-37D633B846F1}">
                  <asvg:svgBlip xmlns:asvg="http://schemas.microsoft.com/office/drawing/2016/SVG/main" r:embed="rId5"/>
                </a:ext>
              </a:extLst>
            </a:blip>
            <a:stretch>
              <a:fillRect t="-58" b="-58"/>
            </a:stretch>
          </a:blipFill>
        </p:spPr>
      </p:sp>
      <p:sp>
        <p:nvSpPr>
          <p:cNvPr id="5" name="Freeform 5"/>
          <p:cNvSpPr/>
          <p:nvPr/>
        </p:nvSpPr>
        <p:spPr>
          <a:xfrm rot="-564357">
            <a:off x="2948940" y="760611"/>
            <a:ext cx="1764075" cy="2419554"/>
          </a:xfrm>
          <a:custGeom>
            <a:avLst/>
            <a:gdLst/>
            <a:ahLst/>
            <a:cxnLst/>
            <a:rect l="l" t="t" r="r" b="b"/>
            <a:pathLst>
              <a:path w="1764075" h="2419554">
                <a:moveTo>
                  <a:pt x="0" y="0"/>
                </a:moveTo>
                <a:lnTo>
                  <a:pt x="1764075" y="0"/>
                </a:lnTo>
                <a:lnTo>
                  <a:pt x="1764075" y="2419554"/>
                </a:lnTo>
                <a:lnTo>
                  <a:pt x="0" y="2419554"/>
                </a:lnTo>
                <a:lnTo>
                  <a:pt x="0" y="0"/>
                </a:lnTo>
                <a:close/>
              </a:path>
            </a:pathLst>
          </a:custGeom>
          <a:blipFill>
            <a:blip>
              <a:extLst>
                <a:ext uri="{96DAC541-7B7A-43D3-8B79-37D633B846F1}">
                  <asvg:svgBlip xmlns:asvg="http://schemas.microsoft.com/office/drawing/2016/SVG/main" r:embed="rId6"/>
                </a:ext>
              </a:extLst>
            </a:blip>
            <a:stretch>
              <a:fillRect l="-21" r="-21"/>
            </a:stretch>
          </a:blipFill>
        </p:spPr>
      </p:sp>
      <p:sp>
        <p:nvSpPr>
          <p:cNvPr id="7" name="TextBox 7"/>
          <p:cNvSpPr txBox="1"/>
          <p:nvPr/>
        </p:nvSpPr>
        <p:spPr>
          <a:xfrm>
            <a:off x="3504693" y="9182100"/>
            <a:ext cx="11278614" cy="681340"/>
          </a:xfrm>
          <a:prstGeom prst="rect">
            <a:avLst/>
          </a:prstGeom>
        </p:spPr>
        <p:txBody>
          <a:bodyPr lIns="0" tIns="0" rIns="0" bIns="0" rtlCol="0" anchor="t">
            <a:spAutoFit/>
          </a:bodyPr>
          <a:lstStyle/>
          <a:p>
            <a:pPr algn="ctr">
              <a:lnSpc>
                <a:spcPts val="5543"/>
              </a:lnSpc>
            </a:pPr>
            <a:r>
              <a:rPr lang="en-US" sz="3959" spc="117" dirty="0">
                <a:solidFill>
                  <a:srgbClr val="5A3114"/>
                </a:solidFill>
                <a:latin typeface="Nunito"/>
                <a:ea typeface="Nunito"/>
                <a:cs typeface="Nunito"/>
                <a:sym typeface="Nunito"/>
              </a:rPr>
              <a:t>Matthew 18:21-35</a:t>
            </a:r>
          </a:p>
        </p:txBody>
      </p:sp>
      <p:sp>
        <p:nvSpPr>
          <p:cNvPr id="8" name="TextBox 8"/>
          <p:cNvSpPr txBox="1"/>
          <p:nvPr/>
        </p:nvSpPr>
        <p:spPr>
          <a:xfrm>
            <a:off x="2763087" y="8000137"/>
            <a:ext cx="12901258" cy="877163"/>
          </a:xfrm>
          <a:prstGeom prst="rect">
            <a:avLst/>
          </a:prstGeom>
        </p:spPr>
        <p:txBody>
          <a:bodyPr lIns="0" tIns="0" rIns="0" bIns="0" rtlCol="0" anchor="t">
            <a:spAutoFit/>
          </a:bodyPr>
          <a:lstStyle/>
          <a:p>
            <a:pPr algn="ctr">
              <a:lnSpc>
                <a:spcPts val="5626"/>
              </a:lnSpc>
            </a:pPr>
            <a:r>
              <a:rPr lang="en-US" sz="8800" dirty="0">
                <a:solidFill>
                  <a:srgbClr val="5A3114"/>
                </a:solidFill>
                <a:latin typeface="Porcelain"/>
                <a:ea typeface="Porcelain"/>
                <a:cs typeface="Porcelain"/>
                <a:sym typeface="Porcelain"/>
              </a:rPr>
              <a:t>The Parable of the Unforgiving Servant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416570" y="1663590"/>
            <a:ext cx="5727430" cy="5677315"/>
            <a:chOff x="0" y="0"/>
            <a:chExt cx="10063548" cy="9975492"/>
          </a:xfrm>
        </p:grpSpPr>
        <p:sp>
          <p:nvSpPr>
            <p:cNvPr id="4" name="Freeform 4"/>
            <p:cNvSpPr/>
            <p:nvPr/>
          </p:nvSpPr>
          <p:spPr>
            <a:xfrm>
              <a:off x="0" y="0"/>
              <a:ext cx="10063607" cy="9975469"/>
            </a:xfrm>
            <a:custGeom>
              <a:avLst/>
              <a:gdLst/>
              <a:ahLst/>
              <a:cxnLst/>
              <a:rect l="l" t="t" r="r" b="b"/>
              <a:pathLst>
                <a:path w="10063607" h="9975469">
                  <a:moveTo>
                    <a:pt x="0" y="0"/>
                  </a:moveTo>
                  <a:lnTo>
                    <a:pt x="10063607" y="0"/>
                  </a:lnTo>
                  <a:lnTo>
                    <a:pt x="10063607" y="9975469"/>
                  </a:lnTo>
                  <a:lnTo>
                    <a:pt x="0" y="9975469"/>
                  </a:lnTo>
                  <a:lnTo>
                    <a:pt x="0" y="0"/>
                  </a:lnTo>
                  <a:close/>
                </a:path>
              </a:pathLst>
            </a:custGeom>
            <a:blipFill>
              <a:blip r:embed="rId3"/>
              <a:stretch>
                <a:fillRect l="-21" r="-20"/>
              </a:stretch>
            </a:blipFill>
          </p:spPr>
        </p:sp>
      </p:grpSp>
      <p:sp>
        <p:nvSpPr>
          <p:cNvPr id="5" name="TextBox 5"/>
          <p:cNvSpPr txBox="1"/>
          <p:nvPr/>
        </p:nvSpPr>
        <p:spPr>
          <a:xfrm>
            <a:off x="9577684" y="1144428"/>
            <a:ext cx="5886808" cy="4799172"/>
          </a:xfrm>
          <a:prstGeom prst="rect">
            <a:avLst/>
          </a:prstGeom>
        </p:spPr>
        <p:txBody>
          <a:bodyPr lIns="0" tIns="0" rIns="0" bIns="0" rtlCol="0" anchor="t">
            <a:spAutoFit/>
          </a:bodyPr>
          <a:lstStyle/>
          <a:p>
            <a:pPr algn="l">
              <a:lnSpc>
                <a:spcPts val="6322"/>
              </a:lnSpc>
            </a:pPr>
            <a:r>
              <a:rPr lang="en-US" sz="4518" b="1" spc="131">
                <a:solidFill>
                  <a:srgbClr val="004AAD"/>
                </a:solidFill>
                <a:latin typeface="Nunito Bold"/>
                <a:ea typeface="Nunito Bold"/>
                <a:cs typeface="Nunito Bold"/>
                <a:sym typeface="Nunito Bold"/>
              </a:rPr>
              <a:t>Leader:</a:t>
            </a:r>
          </a:p>
          <a:p>
            <a:pPr algn="l">
              <a:lnSpc>
                <a:spcPts val="6326"/>
              </a:lnSpc>
            </a:pPr>
            <a:r>
              <a:rPr lang="en-US" sz="4518" b="1" spc="135">
                <a:solidFill>
                  <a:srgbClr val="5A3114"/>
                </a:solidFill>
                <a:latin typeface="Nunito Bold"/>
                <a:ea typeface="Nunito Bold"/>
                <a:cs typeface="Nunito Bold"/>
                <a:sym typeface="Nunito Bold"/>
              </a:rPr>
              <a:t>A reading from the Holy Gospel according to Matthew.</a:t>
            </a:r>
          </a:p>
          <a:p>
            <a:pPr algn="l">
              <a:lnSpc>
                <a:spcPts val="6466"/>
              </a:lnSpc>
            </a:pPr>
            <a:endParaRPr lang="en-US" sz="4518" b="1" spc="135">
              <a:solidFill>
                <a:srgbClr val="5A3114"/>
              </a:solidFill>
              <a:latin typeface="Nunito Bold"/>
              <a:ea typeface="Nunito Bold"/>
              <a:cs typeface="Nunito Bold"/>
              <a:sym typeface="Nunito Bold"/>
            </a:endParaRPr>
          </a:p>
        </p:txBody>
      </p:sp>
      <p:sp>
        <p:nvSpPr>
          <p:cNvPr id="6" name="TextBox 6"/>
          <p:cNvSpPr txBox="1"/>
          <p:nvPr/>
        </p:nvSpPr>
        <p:spPr>
          <a:xfrm>
            <a:off x="9577684" y="5675376"/>
            <a:ext cx="5886808" cy="3245334"/>
          </a:xfrm>
          <a:prstGeom prst="rect">
            <a:avLst/>
          </a:prstGeom>
        </p:spPr>
        <p:txBody>
          <a:bodyPr lIns="0" tIns="0" rIns="0" bIns="0" rtlCol="0" anchor="t">
            <a:spAutoFit/>
          </a:bodyPr>
          <a:lstStyle/>
          <a:p>
            <a:pPr algn="l">
              <a:lnSpc>
                <a:spcPts val="6461"/>
              </a:lnSpc>
            </a:pPr>
            <a:r>
              <a:rPr lang="en-US" sz="4619" b="1" spc="133">
                <a:solidFill>
                  <a:srgbClr val="004AAD"/>
                </a:solidFill>
                <a:latin typeface="Nunito Bold"/>
                <a:ea typeface="Nunito Bold"/>
                <a:cs typeface="Nunito Bold"/>
                <a:sym typeface="Nunito Bold"/>
              </a:rPr>
              <a:t>All: </a:t>
            </a:r>
          </a:p>
          <a:p>
            <a:pPr algn="l">
              <a:lnSpc>
                <a:spcPts val="6466"/>
              </a:lnSpc>
            </a:pPr>
            <a:r>
              <a:rPr lang="en-US" sz="4619" b="1" spc="138">
                <a:solidFill>
                  <a:srgbClr val="5B1018"/>
                </a:solidFill>
                <a:latin typeface="Nunito Bold"/>
                <a:ea typeface="Nunito Bold"/>
                <a:cs typeface="Nunito Bold"/>
                <a:sym typeface="Nunito Bold"/>
              </a:rPr>
              <a:t>Glory to You, Oh Lord.</a:t>
            </a:r>
          </a:p>
          <a:p>
            <a:pPr algn="l">
              <a:lnSpc>
                <a:spcPts val="6466"/>
              </a:lnSpc>
            </a:pPr>
            <a:endParaRPr lang="en-US" sz="4619" b="1" spc="138">
              <a:solidFill>
                <a:srgbClr val="5B1018"/>
              </a:solidFill>
              <a:latin typeface="Nunito Bold"/>
              <a:ea typeface="Nunito Bold"/>
              <a:cs typeface="Nunito Bold"/>
              <a:sym typeface="Nunito Bo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381000"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968764" y="542041"/>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372600" y="1819513"/>
            <a:ext cx="5921684" cy="5909310"/>
          </a:xfrm>
          <a:prstGeom prst="rect">
            <a:avLst/>
          </a:prstGeom>
        </p:spPr>
        <p:txBody>
          <a:bodyPr lIns="0" tIns="0" rIns="0" bIns="0" rtlCol="0" anchor="t">
            <a:spAutoFit/>
          </a:bodyPr>
          <a:lstStyle/>
          <a:p>
            <a:pPr algn="ctr">
              <a:lnSpc>
                <a:spcPct val="100000"/>
              </a:lnSpc>
              <a:spcBef>
                <a:spcPct val="0"/>
              </a:spcBef>
            </a:pPr>
            <a:r>
              <a:rPr lang="en-PH" sz="4800" b="1" baseline="30000" dirty="0">
                <a:latin typeface="Nunito Bold" panose="020B0604020202020204" charset="0"/>
              </a:rPr>
              <a:t> </a:t>
            </a:r>
            <a:r>
              <a:rPr lang="en-PH" sz="4800" dirty="0">
                <a:latin typeface="Nunito Bold" panose="020B0604020202020204" charset="0"/>
              </a:rPr>
              <a:t>Then Peter came to Jesus and asked, “Lord, if my brother keeps on sinning against me, how many times do I have to forgive him? Seven times?”</a:t>
            </a:r>
            <a:endParaRPr lang="en-US" sz="4800" b="1" spc="117" dirty="0">
              <a:solidFill>
                <a:srgbClr val="000000"/>
              </a:solidFill>
              <a:latin typeface="Nunito Bold" panose="020B0604020202020204" charset="0"/>
              <a:ea typeface="Nunito Bold"/>
              <a:cs typeface="Nunito Bold"/>
              <a:sym typeface="Nunito Bold"/>
            </a:endParaRPr>
          </a:p>
        </p:txBody>
      </p:sp>
      <p:sp>
        <p:nvSpPr>
          <p:cNvPr id="7" name="TextBox 7"/>
          <p:cNvSpPr txBox="1"/>
          <p:nvPr/>
        </p:nvSpPr>
        <p:spPr>
          <a:xfrm>
            <a:off x="13106400" y="341241"/>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21</a:t>
            </a:r>
          </a:p>
        </p:txBody>
      </p:sp>
      <p:pic>
        <p:nvPicPr>
          <p:cNvPr id="8" name="Picture 7" descr="Peter came to Jesus and asked, ‘Lord, how many times shall I forgive my brother or sister who sins against me? Up to seven times?’ – Slide 1">
            <a:extLst>
              <a:ext uri="{FF2B5EF4-FFF2-40B4-BE49-F238E27FC236}">
                <a16:creationId xmlns:a16="http://schemas.microsoft.com/office/drawing/2014/main" id="{D1F214BB-35FC-B151-80C0-F891DCAD90CB}"/>
              </a:ext>
            </a:extLst>
          </p:cNvPr>
          <p:cNvPicPr>
            <a:picLocks noChangeAspect="1"/>
          </p:cNvPicPr>
          <p:nvPr/>
        </p:nvPicPr>
        <p:blipFill>
          <a:blip r:embed="rId3"/>
          <a:stretch>
            <a:fillRect/>
          </a:stretch>
        </p:blipFill>
        <p:spPr>
          <a:xfrm>
            <a:off x="3122561" y="2526268"/>
            <a:ext cx="5994400" cy="4495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381000" y="168328"/>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581400" y="1076015"/>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2402378"/>
            <a:ext cx="5992684" cy="4154984"/>
          </a:xfrm>
          <a:prstGeom prst="rect">
            <a:avLst/>
          </a:prstGeom>
        </p:spPr>
        <p:txBody>
          <a:bodyPr lIns="0" tIns="0" rIns="0" bIns="0" rtlCol="0" anchor="t">
            <a:spAutoFit/>
          </a:bodyPr>
          <a:lstStyle/>
          <a:p>
            <a:pPr algn="ctr">
              <a:lnSpc>
                <a:spcPct val="100000"/>
              </a:lnSpc>
              <a:spcBef>
                <a:spcPct val="0"/>
              </a:spcBef>
            </a:pPr>
            <a:r>
              <a:rPr lang="en-PH" sz="5400" b="1" baseline="30000" dirty="0">
                <a:latin typeface="Nunito Bold" charset="0"/>
              </a:rPr>
              <a:t> </a:t>
            </a:r>
            <a:r>
              <a:rPr lang="en-PH" sz="5400" dirty="0">
                <a:latin typeface="Nunito Bold" charset="0"/>
              </a:rPr>
              <a:t>“No, not seven times,” answered Jesus, “but seventy times seven,</a:t>
            </a:r>
            <a:endParaRPr lang="en-US" sz="11500" b="1" spc="122" dirty="0">
              <a:solidFill>
                <a:srgbClr val="000000"/>
              </a:solidFill>
              <a:latin typeface="Nunito Bold" charset="0"/>
              <a:ea typeface="Nunito Bold"/>
              <a:cs typeface="Nunito Bold"/>
              <a:sym typeface="Nunito Bold"/>
            </a:endParaRPr>
          </a:p>
        </p:txBody>
      </p:sp>
      <p:sp>
        <p:nvSpPr>
          <p:cNvPr id="7" name="TextBox 7"/>
          <p:cNvSpPr txBox="1"/>
          <p:nvPr/>
        </p:nvSpPr>
        <p:spPr>
          <a:xfrm>
            <a:off x="3871426" y="87521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22</a:t>
            </a:r>
          </a:p>
        </p:txBody>
      </p:sp>
      <p:pic>
        <p:nvPicPr>
          <p:cNvPr id="8" name="Picture 7" descr="Jesus answered, ‘Not seven times but seventy times seven times.’ Then He told this parable... – Slide 2">
            <a:extLst>
              <a:ext uri="{FF2B5EF4-FFF2-40B4-BE49-F238E27FC236}">
                <a16:creationId xmlns:a16="http://schemas.microsoft.com/office/drawing/2014/main" id="{7F7B6C91-D6C5-FC90-B9C9-F2A21B755B94}"/>
              </a:ext>
            </a:extLst>
          </p:cNvPr>
          <p:cNvPicPr>
            <a:picLocks noChangeAspect="1"/>
          </p:cNvPicPr>
          <p:nvPr/>
        </p:nvPicPr>
        <p:blipFill>
          <a:blip r:embed="rId3"/>
          <a:stretch>
            <a:fillRect/>
          </a:stretch>
        </p:blipFill>
        <p:spPr>
          <a:xfrm>
            <a:off x="9525000" y="2552700"/>
            <a:ext cx="5815893" cy="43619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5" y="11061"/>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313174"/>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7" name="TextBox 7"/>
          <p:cNvSpPr txBox="1"/>
          <p:nvPr/>
        </p:nvSpPr>
        <p:spPr>
          <a:xfrm>
            <a:off x="9614754" y="2429987"/>
            <a:ext cx="5886808" cy="5170646"/>
          </a:xfrm>
          <a:prstGeom prst="rect">
            <a:avLst/>
          </a:prstGeom>
        </p:spPr>
        <p:txBody>
          <a:bodyPr lIns="0" tIns="0" rIns="0" bIns="0" rtlCol="0" anchor="t">
            <a:spAutoFit/>
          </a:bodyPr>
          <a:lstStyle/>
          <a:p>
            <a:pPr algn="ctr">
              <a:lnSpc>
                <a:spcPct val="100000"/>
              </a:lnSpc>
              <a:spcBef>
                <a:spcPct val="0"/>
              </a:spcBef>
            </a:pPr>
            <a:r>
              <a:rPr lang="en-PH" sz="4800" b="1" baseline="30000" dirty="0">
                <a:latin typeface="Nunito Bold" charset="0"/>
              </a:rPr>
              <a:t> </a:t>
            </a:r>
            <a:r>
              <a:rPr lang="en-PH" sz="4800" dirty="0">
                <a:latin typeface="Nunito Bold" charset="0"/>
              </a:rPr>
              <a:t>because the Kingdom of heaven is like this. Once there was a king who decided to check on his servants' accounts. </a:t>
            </a:r>
            <a:endParaRPr lang="en-US" sz="4800" b="1" spc="138" dirty="0">
              <a:solidFill>
                <a:srgbClr val="000000"/>
              </a:solidFill>
              <a:latin typeface="Nunito Bold" charset="0"/>
              <a:ea typeface="Nunito Bold"/>
              <a:cs typeface="Nunito Bold"/>
              <a:sym typeface="Nunito Bold"/>
            </a:endParaRPr>
          </a:p>
        </p:txBody>
      </p:sp>
      <p:sp>
        <p:nvSpPr>
          <p:cNvPr id="8" name="TextBox 8"/>
          <p:cNvSpPr txBox="1"/>
          <p:nvPr/>
        </p:nvSpPr>
        <p:spPr>
          <a:xfrm>
            <a:off x="13152584" y="1031435"/>
            <a:ext cx="1283328" cy="1305870"/>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23</a:t>
            </a:r>
          </a:p>
        </p:txBody>
      </p:sp>
      <p:pic>
        <p:nvPicPr>
          <p:cNvPr id="6" name="Picture 5" descr="There was a servant who worked for the king. But the servant needed a large sum of money. – Slide 3">
            <a:extLst>
              <a:ext uri="{FF2B5EF4-FFF2-40B4-BE49-F238E27FC236}">
                <a16:creationId xmlns:a16="http://schemas.microsoft.com/office/drawing/2014/main" id="{B424AF61-C1D7-E102-4B15-0BE5993768BE}"/>
              </a:ext>
            </a:extLst>
          </p:cNvPr>
          <p:cNvPicPr>
            <a:picLocks noChangeAspect="1"/>
          </p:cNvPicPr>
          <p:nvPr/>
        </p:nvPicPr>
        <p:blipFill>
          <a:blip r:embed="rId3"/>
          <a:stretch>
            <a:fillRect/>
          </a:stretch>
        </p:blipFill>
        <p:spPr>
          <a:xfrm>
            <a:off x="3352800" y="2705100"/>
            <a:ext cx="5619307" cy="421448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3657600" y="885825"/>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3151316" y="2324100"/>
            <a:ext cx="5992684" cy="4985980"/>
          </a:xfrm>
          <a:prstGeom prst="rect">
            <a:avLst/>
          </a:prstGeom>
        </p:spPr>
        <p:txBody>
          <a:bodyPr lIns="0" tIns="0" rIns="0" bIns="0" rtlCol="0" anchor="t">
            <a:spAutoFit/>
          </a:bodyPr>
          <a:lstStyle/>
          <a:p>
            <a:pPr algn="ctr">
              <a:lnSpc>
                <a:spcPct val="100000"/>
              </a:lnSpc>
              <a:spcBef>
                <a:spcPct val="0"/>
              </a:spcBef>
            </a:pPr>
            <a:r>
              <a:rPr lang="en-PH" sz="5400" dirty="0">
                <a:latin typeface="Nunito Bold" charset="0"/>
              </a:rPr>
              <a:t>He had just begun to do so when one of them was brought in who owed him millions of dollars.</a:t>
            </a:r>
            <a:endParaRPr lang="en-US" sz="333300" b="1" spc="122" dirty="0">
              <a:solidFill>
                <a:srgbClr val="000000"/>
              </a:solidFill>
              <a:latin typeface="Nunito Bold" charset="0"/>
              <a:ea typeface="Nunito Bold"/>
              <a:cs typeface="Nunito Bold"/>
              <a:sym typeface="Nunito Bold"/>
            </a:endParaRPr>
          </a:p>
        </p:txBody>
      </p:sp>
      <p:sp>
        <p:nvSpPr>
          <p:cNvPr id="7" name="TextBox 7"/>
          <p:cNvSpPr txBox="1"/>
          <p:nvPr/>
        </p:nvSpPr>
        <p:spPr>
          <a:xfrm>
            <a:off x="3947626" y="685025"/>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24</a:t>
            </a:r>
          </a:p>
        </p:txBody>
      </p:sp>
      <p:pic>
        <p:nvPicPr>
          <p:cNvPr id="8" name="Picture 7" descr="The King let the servant borrow lots of bags of gold from him and the servant promised he would pay back all the money he owed. – Slide 4">
            <a:extLst>
              <a:ext uri="{FF2B5EF4-FFF2-40B4-BE49-F238E27FC236}">
                <a16:creationId xmlns:a16="http://schemas.microsoft.com/office/drawing/2014/main" id="{28332DA0-1FA8-980B-0925-14DD3C4BA673}"/>
              </a:ext>
            </a:extLst>
          </p:cNvPr>
          <p:cNvPicPr>
            <a:picLocks noChangeAspect="1"/>
          </p:cNvPicPr>
          <p:nvPr/>
        </p:nvPicPr>
        <p:blipFill>
          <a:blip r:embed="rId3"/>
          <a:stretch>
            <a:fillRect/>
          </a:stretch>
        </p:blipFill>
        <p:spPr>
          <a:xfrm>
            <a:off x="9601200" y="2320413"/>
            <a:ext cx="5780447" cy="433533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26D37"/>
        </a:solidFill>
        <a:effectLst/>
      </p:bgPr>
    </p:bg>
    <p:spTree>
      <p:nvGrpSpPr>
        <p:cNvPr id="1" name=""/>
        <p:cNvGrpSpPr/>
        <p:nvPr/>
      </p:nvGrpSpPr>
      <p:grpSpPr>
        <a:xfrm>
          <a:off x="0" y="0"/>
          <a:ext cx="0" cy="0"/>
          <a:chOff x="0" y="0"/>
          <a:chExt cx="0" cy="0"/>
        </a:xfrm>
      </p:grpSpPr>
      <p:sp>
        <p:nvSpPr>
          <p:cNvPr id="2" name="Freeform 2"/>
          <p:cNvSpPr/>
          <p:nvPr/>
        </p:nvSpPr>
        <p:spPr>
          <a:xfrm>
            <a:off x="486746" y="0"/>
            <a:ext cx="17314509" cy="10287000"/>
          </a:xfrm>
          <a:custGeom>
            <a:avLst/>
            <a:gdLst/>
            <a:ahLst/>
            <a:cxnLst/>
            <a:rect l="l" t="t" r="r" b="b"/>
            <a:pathLst>
              <a:path w="17314509" h="10287000">
                <a:moveTo>
                  <a:pt x="0" y="0"/>
                </a:moveTo>
                <a:lnTo>
                  <a:pt x="17314508" y="0"/>
                </a:lnTo>
                <a:lnTo>
                  <a:pt x="17314508" y="10287000"/>
                </a:lnTo>
                <a:lnTo>
                  <a:pt x="0" y="10287000"/>
                </a:lnTo>
                <a:lnTo>
                  <a:pt x="0" y="0"/>
                </a:lnTo>
                <a:close/>
              </a:path>
            </a:pathLst>
          </a:custGeom>
          <a:blipFill>
            <a:blip r:embed="rId2"/>
            <a:stretch>
              <a:fillRect l="-671" r="-671"/>
            </a:stretch>
          </a:blipFill>
        </p:spPr>
      </p:sp>
      <p:grpSp>
        <p:nvGrpSpPr>
          <p:cNvPr id="3" name="Group 3"/>
          <p:cNvGrpSpPr/>
          <p:nvPr/>
        </p:nvGrpSpPr>
        <p:grpSpPr>
          <a:xfrm>
            <a:off x="12862549" y="1028700"/>
            <a:ext cx="1863399" cy="924809"/>
            <a:chOff x="0" y="0"/>
            <a:chExt cx="4021496" cy="1995877"/>
          </a:xfrm>
        </p:grpSpPr>
        <p:sp>
          <p:nvSpPr>
            <p:cNvPr id="4" name="Freeform 4"/>
            <p:cNvSpPr/>
            <p:nvPr/>
          </p:nvSpPr>
          <p:spPr>
            <a:xfrm>
              <a:off x="0" y="0"/>
              <a:ext cx="4021455" cy="1995781"/>
            </a:xfrm>
            <a:custGeom>
              <a:avLst/>
              <a:gdLst/>
              <a:ahLst/>
              <a:cxnLst/>
              <a:rect l="l" t="t" r="r" b="b"/>
              <a:pathLst>
                <a:path w="4021455" h="1995781">
                  <a:moveTo>
                    <a:pt x="0" y="0"/>
                  </a:moveTo>
                  <a:lnTo>
                    <a:pt x="4021455" y="0"/>
                  </a:lnTo>
                  <a:lnTo>
                    <a:pt x="4021455" y="1995781"/>
                  </a:lnTo>
                  <a:lnTo>
                    <a:pt x="0" y="1995781"/>
                  </a:lnTo>
                  <a:lnTo>
                    <a:pt x="0" y="0"/>
                  </a:lnTo>
                  <a:close/>
                </a:path>
              </a:pathLst>
            </a:custGeom>
            <a:solidFill>
              <a:srgbClr val="7ED957"/>
            </a:solidFill>
          </p:spPr>
        </p:sp>
      </p:grpSp>
      <p:sp>
        <p:nvSpPr>
          <p:cNvPr id="6" name="TextBox 6"/>
          <p:cNvSpPr txBox="1"/>
          <p:nvPr/>
        </p:nvSpPr>
        <p:spPr>
          <a:xfrm>
            <a:off x="9525000" y="2086175"/>
            <a:ext cx="5886808" cy="4924425"/>
          </a:xfrm>
          <a:prstGeom prst="rect">
            <a:avLst/>
          </a:prstGeom>
        </p:spPr>
        <p:txBody>
          <a:bodyPr lIns="0" tIns="0" rIns="0" bIns="0" rtlCol="0" anchor="t">
            <a:spAutoFit/>
          </a:bodyPr>
          <a:lstStyle/>
          <a:p>
            <a:pPr algn="ctr">
              <a:lnSpc>
                <a:spcPct val="100000"/>
              </a:lnSpc>
              <a:spcBef>
                <a:spcPct val="0"/>
              </a:spcBef>
            </a:pPr>
            <a:r>
              <a:rPr lang="en-PH" sz="4000" dirty="0">
                <a:latin typeface="Nunito Bold" charset="0"/>
              </a:rPr>
              <a:t>The servant did not have enough to pay his debt, so the king ordered him to be sold as a slave, with his wife and his children and all that he had, in order to pay the debt.</a:t>
            </a:r>
            <a:endParaRPr lang="en-US" sz="400000" b="1" spc="138" dirty="0">
              <a:solidFill>
                <a:srgbClr val="000000"/>
              </a:solidFill>
              <a:latin typeface="Nunito Bold" charset="0"/>
              <a:ea typeface="Nunito Bold"/>
              <a:cs typeface="Nunito Bold"/>
              <a:sym typeface="Nunito Bold"/>
            </a:endParaRPr>
          </a:p>
        </p:txBody>
      </p:sp>
      <p:sp>
        <p:nvSpPr>
          <p:cNvPr id="7" name="TextBox 7"/>
          <p:cNvSpPr txBox="1"/>
          <p:nvPr/>
        </p:nvSpPr>
        <p:spPr>
          <a:xfrm>
            <a:off x="13152584" y="756486"/>
            <a:ext cx="1283328" cy="1326363"/>
          </a:xfrm>
          <a:prstGeom prst="rect">
            <a:avLst/>
          </a:prstGeom>
        </p:spPr>
        <p:txBody>
          <a:bodyPr lIns="0" tIns="0" rIns="0" bIns="0" rtlCol="0" anchor="t">
            <a:spAutoFit/>
          </a:bodyPr>
          <a:lstStyle/>
          <a:p>
            <a:pPr algn="ctr">
              <a:lnSpc>
                <a:spcPts val="10890"/>
              </a:lnSpc>
            </a:pPr>
            <a:r>
              <a:rPr lang="en-US" sz="7778" b="1" dirty="0">
                <a:solidFill>
                  <a:srgbClr val="5A3114"/>
                </a:solidFill>
                <a:latin typeface="Canva Sans Bold"/>
                <a:ea typeface="Canva Sans Bold"/>
                <a:cs typeface="Canva Sans Bold"/>
                <a:sym typeface="Canva Sans Bold"/>
              </a:rPr>
              <a:t>25</a:t>
            </a:r>
          </a:p>
        </p:txBody>
      </p:sp>
      <p:pic>
        <p:nvPicPr>
          <p:cNvPr id="8" name="Picture 7" descr="But the servant spent the money and did not have any money to pay back what he owed. His family were scared what the King might do when he found out. – Slide 5">
            <a:extLst>
              <a:ext uri="{FF2B5EF4-FFF2-40B4-BE49-F238E27FC236}">
                <a16:creationId xmlns:a16="http://schemas.microsoft.com/office/drawing/2014/main" id="{31F66CD6-BEBF-2EB0-F77E-ED2467EE890E}"/>
              </a:ext>
            </a:extLst>
          </p:cNvPr>
          <p:cNvPicPr>
            <a:picLocks noChangeAspect="1"/>
          </p:cNvPicPr>
          <p:nvPr/>
        </p:nvPicPr>
        <p:blipFill>
          <a:blip r:embed="rId3"/>
          <a:stretch>
            <a:fillRect/>
          </a:stretch>
        </p:blipFill>
        <p:spPr>
          <a:xfrm>
            <a:off x="3576823" y="2835217"/>
            <a:ext cx="5567177" cy="417538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290</TotalTime>
  <Words>607</Words>
  <Application>Microsoft Office PowerPoint</Application>
  <PresentationFormat>Custom</PresentationFormat>
  <Paragraphs>63</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Nunito Bold</vt:lpstr>
      <vt:lpstr>Porcelain</vt:lpstr>
      <vt:lpstr>Arial</vt:lpstr>
      <vt:lpstr>Nunito</vt:lpstr>
      <vt:lpstr>Calibri</vt:lpstr>
      <vt:lpstr>Canva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Copy of LTW Kids 2026</dc:title>
  <cp:lastModifiedBy>angellette anne ambion</cp:lastModifiedBy>
  <cp:revision>10</cp:revision>
  <dcterms:created xsi:type="dcterms:W3CDTF">2006-08-16T00:00:00Z</dcterms:created>
  <dcterms:modified xsi:type="dcterms:W3CDTF">2026-09-01T08:33:56Z</dcterms:modified>
  <dc:identifier>DAHLUA3nXdo</dc:identifier>
</cp:coreProperties>
</file>