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Porcelain" charset="1" panose="00000000000000000000"/>
      <p:regular r:id="rId23"/>
    </p:embeddedFont>
    <p:embeddedFont>
      <p:font typeface="Nunito" charset="1" panose="00000000000000000000"/>
      <p:regular r:id="rId24"/>
    </p:embeddedFont>
    <p:embeddedFont>
      <p:font typeface="Nunito Bold" charset="1" panose="00000000000000000000"/>
      <p:regular r:id="rId25"/>
    </p:embeddedFont>
    <p:embeddedFont>
      <p:font typeface="Canva Sans Bold" charset="1" panose="020B0803030501040103"/>
      <p:regular r:id="rId26"/>
    </p:embeddedFont>
    <p:embeddedFont>
      <p:font typeface="Calibri (MS)" charset="1" panose="020F0502020204030204"/>
      <p:regular r:id="rId27"/>
    </p:embeddedFont>
    <p:embeddedFont>
      <p:font typeface="Calibri (MS) Italics" charset="1" panose="020F05020202040A02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8.jpe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0.png" Type="http://schemas.openxmlformats.org/officeDocument/2006/relationships/image"/><Relationship Id="rId4" Target="../media/image31.svg" Type="http://schemas.openxmlformats.org/officeDocument/2006/relationships/image"/><Relationship Id="rId5" Target="../media/image32.png" Type="http://schemas.openxmlformats.org/officeDocument/2006/relationships/image"/><Relationship Id="rId6" Target="../media/image3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7"/>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18213" y="5390055"/>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grpSp>
        <p:nvGrpSpPr>
          <p:cNvPr name="Group 6" id="6"/>
          <p:cNvGrpSpPr/>
          <p:nvPr/>
        </p:nvGrpSpPr>
        <p:grpSpPr>
          <a:xfrm rot="0">
            <a:off x="5589684" y="890044"/>
            <a:ext cx="7108633" cy="5764372"/>
            <a:chOff x="0" y="0"/>
            <a:chExt cx="9478177" cy="7685829"/>
          </a:xfrm>
        </p:grpSpPr>
        <p:sp>
          <p:nvSpPr>
            <p:cNvPr name="Freeform 7" id="7"/>
            <p:cNvSpPr/>
            <p:nvPr/>
          </p:nvSpPr>
          <p:spPr>
            <a:xfrm flipH="false" flipV="false" rot="0">
              <a:off x="0" y="0"/>
              <a:ext cx="9478137" cy="7685786"/>
            </a:xfrm>
            <a:custGeom>
              <a:avLst/>
              <a:gdLst/>
              <a:ahLst/>
              <a:cxnLst/>
              <a:rect r="r" b="b" t="t" l="l"/>
              <a:pathLst>
                <a:path h="7685786" w="9478137">
                  <a:moveTo>
                    <a:pt x="0" y="0"/>
                  </a:moveTo>
                  <a:lnTo>
                    <a:pt x="9478137" y="0"/>
                  </a:lnTo>
                  <a:lnTo>
                    <a:pt x="9478137" y="7685786"/>
                  </a:lnTo>
                  <a:lnTo>
                    <a:pt x="0" y="7685786"/>
                  </a:lnTo>
                  <a:lnTo>
                    <a:pt x="0" y="0"/>
                  </a:lnTo>
                  <a:close/>
                </a:path>
              </a:pathLst>
            </a:custGeom>
            <a:blipFill>
              <a:blip r:embed="rId10"/>
              <a:stretch>
                <a:fillRect l="0" t="0" r="0" b="0"/>
              </a:stretch>
            </a:blipFill>
          </p:spPr>
        </p:sp>
      </p:grpSp>
      <p:sp>
        <p:nvSpPr>
          <p:cNvPr name="TextBox 8" id="8"/>
          <p:cNvSpPr txBox="true"/>
          <p:nvPr/>
        </p:nvSpPr>
        <p:spPr>
          <a:xfrm rot="0">
            <a:off x="3027178" y="8260341"/>
            <a:ext cx="12233645" cy="670941"/>
          </a:xfrm>
          <a:prstGeom prst="rect">
            <a:avLst/>
          </a:prstGeom>
        </p:spPr>
        <p:txBody>
          <a:bodyPr anchor="t" rtlCol="false" tIns="0" lIns="0" bIns="0" rIns="0">
            <a:spAutoFit/>
          </a:bodyPr>
          <a:lstStyle/>
          <a:p>
            <a:pPr algn="ctr">
              <a:lnSpc>
                <a:spcPts val="5543"/>
              </a:lnSpc>
            </a:pPr>
            <a:r>
              <a:rPr lang="en-US" sz="3959" spc="118">
                <a:solidFill>
                  <a:srgbClr val="5A3114"/>
                </a:solidFill>
                <a:latin typeface="Nunito"/>
                <a:ea typeface="Nunito"/>
                <a:cs typeface="Nunito"/>
                <a:sym typeface="Nunito"/>
              </a:rPr>
              <a:t>October 25,</a:t>
            </a:r>
            <a:r>
              <a:rPr lang="en-US" sz="3959" spc="118">
                <a:solidFill>
                  <a:srgbClr val="5A3114"/>
                </a:solidFill>
                <a:latin typeface="Nunito"/>
                <a:ea typeface="Nunito"/>
                <a:cs typeface="Nunito"/>
                <a:sym typeface="Nunito"/>
              </a:rPr>
              <a:t> 2026 | Cycle A Year 2</a:t>
            </a:r>
          </a:p>
        </p:txBody>
      </p:sp>
      <p:sp>
        <p:nvSpPr>
          <p:cNvPr name="TextBox 9" id="9"/>
          <p:cNvSpPr txBox="true"/>
          <p:nvPr/>
        </p:nvSpPr>
        <p:spPr>
          <a:xfrm rot="0">
            <a:off x="1994350" y="7102091"/>
            <a:ext cx="14681313" cy="933496"/>
          </a:xfrm>
          <a:prstGeom prst="rect">
            <a:avLst/>
          </a:prstGeom>
        </p:spPr>
        <p:txBody>
          <a:bodyPr anchor="t" rtlCol="false" tIns="0" lIns="0" bIns="0" rIns="0">
            <a:spAutoFit/>
          </a:bodyPr>
          <a:lstStyle/>
          <a:p>
            <a:pPr algn="ctr">
              <a:lnSpc>
                <a:spcPts val="6299"/>
              </a:lnSpc>
            </a:pPr>
            <a:r>
              <a:rPr lang="en-US" sz="9000">
                <a:solidFill>
                  <a:srgbClr val="5A3114"/>
                </a:solidFill>
                <a:latin typeface="Porcelain"/>
                <a:ea typeface="Porcelain"/>
                <a:cs typeface="Porcelain"/>
                <a:sym typeface="Porcelain"/>
              </a:rPr>
              <a:t>"Thirtieth Sunday in Ordinary Time"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0">
            <a:off x="4049781" y="0"/>
            <a:ext cx="10188438" cy="7641329"/>
          </a:xfrm>
          <a:custGeom>
            <a:avLst/>
            <a:gdLst/>
            <a:ahLst/>
            <a:cxnLst/>
            <a:rect r="r" b="b" t="t" l="l"/>
            <a:pathLst>
              <a:path h="7641329" w="10188438">
                <a:moveTo>
                  <a:pt x="0" y="0"/>
                </a:moveTo>
                <a:lnTo>
                  <a:pt x="10188438" y="0"/>
                </a:lnTo>
                <a:lnTo>
                  <a:pt x="10188438" y="7641329"/>
                </a:lnTo>
                <a:lnTo>
                  <a:pt x="0" y="7641329"/>
                </a:lnTo>
                <a:lnTo>
                  <a:pt x="0" y="0"/>
                </a:lnTo>
                <a:close/>
              </a:path>
            </a:pathLst>
          </a:custGeom>
          <a:blipFill>
            <a:blip r:embed="rId4"/>
            <a:stretch>
              <a:fillRect l="0" t="0" r="0" b="0"/>
            </a:stretch>
          </a:blipFill>
        </p:spPr>
      </p:sp>
      <p:sp>
        <p:nvSpPr>
          <p:cNvPr name="Freeform 4" id="4"/>
          <p:cNvSpPr/>
          <p:nvPr/>
        </p:nvSpPr>
        <p:spPr>
          <a:xfrm flipH="false" flipV="false" rot="105299">
            <a:off x="1400321" y="6862770"/>
            <a:ext cx="14916909" cy="4325903"/>
          </a:xfrm>
          <a:custGeom>
            <a:avLst/>
            <a:gdLst/>
            <a:ahLst/>
            <a:cxnLst/>
            <a:rect r="r" b="b" t="t" l="l"/>
            <a:pathLst>
              <a:path h="4325903" w="14916909">
                <a:moveTo>
                  <a:pt x="0" y="0"/>
                </a:moveTo>
                <a:lnTo>
                  <a:pt x="14916909" y="0"/>
                </a:lnTo>
                <a:lnTo>
                  <a:pt x="14916909" y="4325903"/>
                </a:lnTo>
                <a:lnTo>
                  <a:pt x="0" y="4325903"/>
                </a:lnTo>
                <a:lnTo>
                  <a:pt x="0" y="0"/>
                </a:lnTo>
                <a:close/>
              </a:path>
            </a:pathLst>
          </a:custGeom>
          <a:blipFill>
            <a:blip r:embed="rId5">
              <a:extLst>
                <a:ext uri="{96DAC541-7B7A-43D3-8B79-37D633B846F1}">
                  <asvg:svgBlip xmlns:asvg="http://schemas.microsoft.com/office/drawing/2016/SVG/main" r:embed="rId6"/>
                </a:ext>
              </a:extLst>
            </a:blip>
            <a:stretch>
              <a:fillRect l="0" t="-58" r="0" b="-58"/>
            </a:stretch>
          </a:blipFill>
        </p:spPr>
      </p:sp>
      <p:sp>
        <p:nvSpPr>
          <p:cNvPr name="TextBox 5" id="5"/>
          <p:cNvSpPr txBox="true"/>
          <p:nvPr/>
        </p:nvSpPr>
        <p:spPr>
          <a:xfrm rot="0">
            <a:off x="989444" y="7946129"/>
            <a:ext cx="16116299" cy="927124"/>
          </a:xfrm>
          <a:prstGeom prst="rect">
            <a:avLst/>
          </a:prstGeom>
        </p:spPr>
        <p:txBody>
          <a:bodyPr anchor="t" rtlCol="false" tIns="0" lIns="0" bIns="0" rIns="0">
            <a:spAutoFit/>
          </a:bodyPr>
          <a:lstStyle/>
          <a:p>
            <a:pPr algn="ctr">
              <a:lnSpc>
                <a:spcPts val="6469"/>
              </a:lnSpc>
            </a:pPr>
            <a:r>
              <a:rPr lang="en-US" sz="8100">
                <a:solidFill>
                  <a:srgbClr val="5A3114"/>
                </a:solidFill>
                <a:latin typeface="Porcelain"/>
                <a:ea typeface="Porcelain"/>
                <a:cs typeface="Porcelain"/>
                <a:sym typeface="Porcelain"/>
              </a:rPr>
              <a:t>The Great Commandment</a:t>
            </a:r>
          </a:p>
        </p:txBody>
      </p:sp>
      <p:sp>
        <p:nvSpPr>
          <p:cNvPr name="Freeform 6" id="6"/>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7">
              <a:extLst>
                <a:ext uri="{96DAC541-7B7A-43D3-8B79-37D633B846F1}">
                  <asvg:svgBlip xmlns:asvg="http://schemas.microsoft.com/office/drawing/2016/SVG/main" r:embed="rId8"/>
                </a:ext>
              </a:extLst>
            </a:blip>
            <a:stretch>
              <a:fillRect l="0" t="-61" r="0" b="-61"/>
            </a:stretch>
          </a:blipFill>
        </p:spPr>
      </p:sp>
      <p:sp>
        <p:nvSpPr>
          <p:cNvPr name="Freeform 7" id="7"/>
          <p:cNvSpPr/>
          <p:nvPr/>
        </p:nvSpPr>
        <p:spPr>
          <a:xfrm flipH="false" flipV="false" rot="-564357">
            <a:off x="2571304"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9">
              <a:extLst>
                <a:ext uri="{96DAC541-7B7A-43D3-8B79-37D633B846F1}">
                  <asvg:svgBlip xmlns:asvg="http://schemas.microsoft.com/office/drawing/2016/SVG/main" r:embed="rId10"/>
                </a:ext>
              </a:extLst>
            </a:blip>
            <a:stretch>
              <a:fillRect l="-21" t="0" r="-21" b="0"/>
            </a:stretch>
          </a:blipFill>
        </p:spPr>
      </p:sp>
      <p:sp>
        <p:nvSpPr>
          <p:cNvPr name="TextBox 8" id="8"/>
          <p:cNvSpPr txBox="true"/>
          <p:nvPr/>
        </p:nvSpPr>
        <p:spPr>
          <a:xfrm rot="0">
            <a:off x="3504693" y="8978424"/>
            <a:ext cx="11278614" cy="670941"/>
          </a:xfrm>
          <a:prstGeom prst="rect">
            <a:avLst/>
          </a:prstGeom>
        </p:spPr>
        <p:txBody>
          <a:bodyPr anchor="t" rtlCol="false" tIns="0" lIns="0" bIns="0" rIns="0">
            <a:spAutoFit/>
          </a:bodyPr>
          <a:lstStyle/>
          <a:p>
            <a:pPr algn="ctr">
              <a:lnSpc>
                <a:spcPts val="5543"/>
              </a:lnSpc>
            </a:pPr>
            <a:r>
              <a:rPr lang="en-US" sz="3959" spc="118">
                <a:solidFill>
                  <a:srgbClr val="5A3114"/>
                </a:solidFill>
                <a:latin typeface="Nunito"/>
                <a:ea typeface="Nunito"/>
                <a:cs typeface="Nunito"/>
                <a:sym typeface="Nunito"/>
              </a:rPr>
              <a:t>Matthew 22:34–40</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416570" y="1663590"/>
            <a:ext cx="5727430" cy="5677315"/>
            <a:chOff x="0" y="0"/>
            <a:chExt cx="10063548" cy="9975492"/>
          </a:xfrm>
        </p:grpSpPr>
        <p:sp>
          <p:nvSpPr>
            <p:cNvPr name="Freeform 4" id="4"/>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3"/>
              <a:stretch>
                <a:fillRect l="-21" t="0" r="-20" b="0"/>
              </a:stretch>
            </a:blipFill>
          </p:spPr>
        </p:sp>
      </p:grpSp>
      <p:sp>
        <p:nvSpPr>
          <p:cNvPr name="TextBox 5" id="5"/>
          <p:cNvSpPr txBox="true"/>
          <p:nvPr/>
        </p:nvSpPr>
        <p:spPr>
          <a:xfrm rot="0">
            <a:off x="9577684" y="1144428"/>
            <a:ext cx="5886808" cy="4798908"/>
          </a:xfrm>
          <a:prstGeom prst="rect">
            <a:avLst/>
          </a:prstGeom>
        </p:spPr>
        <p:txBody>
          <a:bodyPr anchor="t" rtlCol="false" tIns="0" lIns="0" bIns="0" rIns="0">
            <a:spAutoFit/>
          </a:bodyPr>
          <a:lstStyle/>
          <a:p>
            <a:pPr algn="ctr">
              <a:lnSpc>
                <a:spcPts val="6322"/>
              </a:lnSpc>
            </a:pPr>
            <a:r>
              <a:rPr lang="en-US" b="true" sz="4518" spc="131">
                <a:solidFill>
                  <a:srgbClr val="004AAD"/>
                </a:solidFill>
                <a:latin typeface="Nunito Bold"/>
                <a:ea typeface="Nunito Bold"/>
                <a:cs typeface="Nunito Bold"/>
                <a:sym typeface="Nunito Bold"/>
              </a:rPr>
              <a:t>Leader:</a:t>
            </a:r>
          </a:p>
          <a:p>
            <a:pPr algn="ctr">
              <a:lnSpc>
                <a:spcPts val="6326"/>
              </a:lnSpc>
            </a:pPr>
            <a:r>
              <a:rPr lang="en-US" b="true" sz="4518" spc="135">
                <a:solidFill>
                  <a:srgbClr val="5A3114"/>
                </a:solidFill>
                <a:latin typeface="Nunito Bold"/>
                <a:ea typeface="Nunito Bold"/>
                <a:cs typeface="Nunito Bold"/>
                <a:sym typeface="Nunito Bold"/>
              </a:rPr>
              <a:t>A reading from the Holy Gospel according to Matthew.</a:t>
            </a:r>
          </a:p>
          <a:p>
            <a:pPr algn="ctr">
              <a:lnSpc>
                <a:spcPts val="6466"/>
              </a:lnSpc>
            </a:pPr>
          </a:p>
        </p:txBody>
      </p:sp>
      <p:sp>
        <p:nvSpPr>
          <p:cNvPr name="TextBox 6" id="6"/>
          <p:cNvSpPr txBox="true"/>
          <p:nvPr/>
        </p:nvSpPr>
        <p:spPr>
          <a:xfrm rot="0">
            <a:off x="9577684" y="5675376"/>
            <a:ext cx="5886808" cy="3245599"/>
          </a:xfrm>
          <a:prstGeom prst="rect">
            <a:avLst/>
          </a:prstGeom>
        </p:spPr>
        <p:txBody>
          <a:bodyPr anchor="t" rtlCol="false" tIns="0" lIns="0" bIns="0" rIns="0">
            <a:spAutoFit/>
          </a:bodyPr>
          <a:lstStyle/>
          <a:p>
            <a:pPr algn="ctr">
              <a:lnSpc>
                <a:spcPts val="6461"/>
              </a:lnSpc>
            </a:pPr>
            <a:r>
              <a:rPr lang="en-US" b="true" sz="4619" spc="133">
                <a:solidFill>
                  <a:srgbClr val="004AAD"/>
                </a:solidFill>
                <a:latin typeface="Nunito Bold"/>
                <a:ea typeface="Nunito Bold"/>
                <a:cs typeface="Nunito Bold"/>
                <a:sym typeface="Nunito Bold"/>
              </a:rPr>
              <a:t>All: </a:t>
            </a:r>
          </a:p>
          <a:p>
            <a:pPr algn="ctr">
              <a:lnSpc>
                <a:spcPts val="6466"/>
              </a:lnSpc>
            </a:pPr>
            <a:r>
              <a:rPr lang="en-US" b="true" sz="4619" spc="138">
                <a:solidFill>
                  <a:srgbClr val="5B1018"/>
                </a:solidFill>
                <a:latin typeface="Nunito Bold"/>
                <a:ea typeface="Nunito Bold"/>
                <a:cs typeface="Nunito Bold"/>
                <a:sym typeface="Nunito Bold"/>
              </a:rPr>
              <a:t>Glory to You, Oh Lord.</a:t>
            </a:r>
          </a:p>
          <a:p>
            <a:pPr algn="ctr">
              <a:lnSpc>
                <a:spcPts val="646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61021" y="841162"/>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8494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437952" y="3346417"/>
            <a:ext cx="5706048" cy="3924374"/>
          </a:xfrm>
          <a:prstGeom prst="rect">
            <a:avLst/>
          </a:prstGeom>
        </p:spPr>
        <p:txBody>
          <a:bodyPr anchor="t" rtlCol="false" tIns="0" lIns="0" bIns="0" rIns="0">
            <a:spAutoFit/>
          </a:bodyPr>
          <a:lstStyle/>
          <a:p>
            <a:pPr algn="ctr">
              <a:lnSpc>
                <a:spcPts val="6299"/>
              </a:lnSpc>
              <a:spcBef>
                <a:spcPct val="0"/>
              </a:spcBef>
            </a:pPr>
            <a:r>
              <a:rPr lang="en-US" sz="4500" spc="134">
                <a:solidFill>
                  <a:srgbClr val="000000"/>
                </a:solidFill>
                <a:latin typeface="Nunito"/>
                <a:ea typeface="Nunito"/>
                <a:cs typeface="Nunito"/>
                <a:sym typeface="Nunito"/>
              </a:rPr>
              <a:t>When the Pharisees heard that Jesus had silenced the Sadducees, they came together,</a:t>
            </a:r>
          </a:p>
        </p:txBody>
      </p:sp>
      <p:sp>
        <p:nvSpPr>
          <p:cNvPr name="TextBox 8" id="8"/>
          <p:cNvSpPr txBox="true"/>
          <p:nvPr/>
        </p:nvSpPr>
        <p:spPr>
          <a:xfrm rot="0">
            <a:off x="4051056" y="568947"/>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132289"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654573" y="3698842"/>
            <a:ext cx="5650831" cy="3133799"/>
          </a:xfrm>
          <a:prstGeom prst="rect">
            <a:avLst/>
          </a:prstGeom>
        </p:spPr>
        <p:txBody>
          <a:bodyPr anchor="t" rtlCol="false" tIns="0" lIns="0" bIns="0" rIns="0">
            <a:spAutoFit/>
          </a:bodyPr>
          <a:lstStyle/>
          <a:p>
            <a:pPr algn="ctr">
              <a:lnSpc>
                <a:spcPts val="6299"/>
              </a:lnSpc>
              <a:spcBef>
                <a:spcPct val="0"/>
              </a:spcBef>
            </a:pPr>
            <a:r>
              <a:rPr lang="en-US" sz="4500" spc="134">
                <a:solidFill>
                  <a:srgbClr val="000000"/>
                </a:solidFill>
                <a:latin typeface="Nunito"/>
                <a:ea typeface="Nunito"/>
                <a:cs typeface="Nunito"/>
                <a:sym typeface="Nunito"/>
              </a:rPr>
              <a:t>and one of them, a teacher of the Law, tried to trap him with a question.</a:t>
            </a:r>
          </a:p>
        </p:txBody>
      </p:sp>
      <p:sp>
        <p:nvSpPr>
          <p:cNvPr name="TextBox 8" id="8"/>
          <p:cNvSpPr txBox="true"/>
          <p:nvPr/>
        </p:nvSpPr>
        <p:spPr>
          <a:xfrm rot="0">
            <a:off x="13422324"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61021" y="1201058"/>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412062" y="3323692"/>
            <a:ext cx="5731938" cy="3924374"/>
          </a:xfrm>
          <a:prstGeom prst="rect">
            <a:avLst/>
          </a:prstGeom>
        </p:spPr>
        <p:txBody>
          <a:bodyPr anchor="t" rtlCol="false" tIns="0" lIns="0" bIns="0" rIns="0">
            <a:spAutoFit/>
          </a:bodyPr>
          <a:lstStyle/>
          <a:p>
            <a:pPr algn="ctr">
              <a:lnSpc>
                <a:spcPts val="6299"/>
              </a:lnSpc>
              <a:spcBef>
                <a:spcPct val="0"/>
              </a:spcBef>
            </a:pPr>
            <a:r>
              <a:rPr lang="en-US" sz="4500" spc="134">
                <a:solidFill>
                  <a:srgbClr val="000000"/>
                </a:solidFill>
                <a:latin typeface="Nunito"/>
                <a:ea typeface="Nunito"/>
                <a:cs typeface="Nunito"/>
                <a:sym typeface="Nunito"/>
              </a:rPr>
              <a:t> “Teacher,” he asked, “which is the greatest commandment in the Law?”</a:t>
            </a:r>
          </a:p>
        </p:txBody>
      </p:sp>
      <p:sp>
        <p:nvSpPr>
          <p:cNvPr name="TextBox 8" id="8"/>
          <p:cNvSpPr txBox="true"/>
          <p:nvPr/>
        </p:nvSpPr>
        <p:spPr>
          <a:xfrm rot="0">
            <a:off x="4051056" y="900269"/>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36</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885886" y="2347875"/>
            <a:ext cx="5001906" cy="5505524"/>
          </a:xfrm>
          <a:prstGeom prst="rect">
            <a:avLst/>
          </a:prstGeom>
        </p:spPr>
        <p:txBody>
          <a:bodyPr anchor="t" rtlCol="false" tIns="0" lIns="0" bIns="0" rIns="0">
            <a:spAutoFit/>
          </a:bodyPr>
          <a:lstStyle/>
          <a:p>
            <a:pPr algn="ctr">
              <a:lnSpc>
                <a:spcPts val="6299"/>
              </a:lnSpc>
              <a:spcBef>
                <a:spcPct val="0"/>
              </a:spcBef>
            </a:pPr>
            <a:r>
              <a:rPr lang="en-US" sz="4500" spc="134">
                <a:solidFill>
                  <a:srgbClr val="000000"/>
                </a:solidFill>
                <a:latin typeface="Nunito"/>
                <a:ea typeface="Nunito"/>
                <a:cs typeface="Nunito"/>
                <a:sym typeface="Nunito"/>
              </a:rPr>
              <a:t>Jesus answered, “‘Love the Lord your God with all your heart, with all your soul, and with all your mind.’</a:t>
            </a:r>
          </a:p>
        </p:txBody>
      </p:sp>
      <p:sp>
        <p:nvSpPr>
          <p:cNvPr name="TextBox 8" id="8"/>
          <p:cNvSpPr txBox="true"/>
          <p:nvPr/>
        </p:nvSpPr>
        <p:spPr>
          <a:xfrm rot="0">
            <a:off x="13314428"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37</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3533738"/>
            <a:ext cx="5886808" cy="3133799"/>
          </a:xfrm>
          <a:prstGeom prst="rect">
            <a:avLst/>
          </a:prstGeom>
        </p:spPr>
        <p:txBody>
          <a:bodyPr anchor="t" rtlCol="false" tIns="0" lIns="0" bIns="0" rIns="0">
            <a:spAutoFit/>
          </a:bodyPr>
          <a:lstStyle/>
          <a:p>
            <a:pPr algn="ctr">
              <a:lnSpc>
                <a:spcPts val="6299"/>
              </a:lnSpc>
              <a:spcBef>
                <a:spcPct val="0"/>
              </a:spcBef>
            </a:pPr>
            <a:r>
              <a:rPr lang="en-US" sz="4500" spc="134">
                <a:solidFill>
                  <a:srgbClr val="000000"/>
                </a:solidFill>
                <a:latin typeface="Nunito"/>
                <a:ea typeface="Nunito"/>
                <a:cs typeface="Nunito"/>
                <a:sym typeface="Nunito"/>
              </a:rPr>
              <a:t>This is the greatest and the most important commandment.</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38</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939262" y="2913059"/>
            <a:ext cx="4948530" cy="4714949"/>
          </a:xfrm>
          <a:prstGeom prst="rect">
            <a:avLst/>
          </a:prstGeom>
        </p:spPr>
        <p:txBody>
          <a:bodyPr anchor="t" rtlCol="false" tIns="0" lIns="0" bIns="0" rIns="0">
            <a:spAutoFit/>
          </a:bodyPr>
          <a:lstStyle/>
          <a:p>
            <a:pPr algn="ctr">
              <a:lnSpc>
                <a:spcPts val="6299"/>
              </a:lnSpc>
            </a:pPr>
            <a:r>
              <a:rPr lang="en-US" sz="4500" spc="134">
                <a:solidFill>
                  <a:srgbClr val="000000"/>
                </a:solidFill>
                <a:latin typeface="Nunito"/>
                <a:ea typeface="Nunito"/>
                <a:cs typeface="Nunito"/>
                <a:sym typeface="Nunito"/>
              </a:rPr>
              <a:t>The second most important commandment is like it: ‘Love your neighbor as you love yourself.’</a:t>
            </a:r>
          </a:p>
        </p:txBody>
      </p:sp>
      <p:sp>
        <p:nvSpPr>
          <p:cNvPr name="TextBox 8" id="8"/>
          <p:cNvSpPr txBox="true"/>
          <p:nvPr/>
        </p:nvSpPr>
        <p:spPr>
          <a:xfrm rot="0">
            <a:off x="13314428"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39</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2743163"/>
            <a:ext cx="5886808" cy="4714949"/>
          </a:xfrm>
          <a:prstGeom prst="rect">
            <a:avLst/>
          </a:prstGeom>
        </p:spPr>
        <p:txBody>
          <a:bodyPr anchor="t" rtlCol="false" tIns="0" lIns="0" bIns="0" rIns="0">
            <a:spAutoFit/>
          </a:bodyPr>
          <a:lstStyle/>
          <a:p>
            <a:pPr algn="ctr">
              <a:lnSpc>
                <a:spcPts val="6299"/>
              </a:lnSpc>
              <a:spcBef>
                <a:spcPct val="0"/>
              </a:spcBef>
            </a:pPr>
            <a:r>
              <a:rPr lang="en-US" sz="4500" spc="134">
                <a:solidFill>
                  <a:srgbClr val="000000"/>
                </a:solidFill>
                <a:latin typeface="Nunito"/>
                <a:ea typeface="Nunito"/>
                <a:cs typeface="Nunito"/>
                <a:sym typeface="Nunito"/>
              </a:rPr>
              <a:t>The whole Law of Moses and the teachings of the prophets depend on these two commandments.”</a:t>
            </a:r>
          </a:p>
        </p:txBody>
      </p:sp>
      <p:sp>
        <p:nvSpPr>
          <p:cNvPr name="TextBox 8" id="8"/>
          <p:cNvSpPr txBox="true"/>
          <p:nvPr/>
        </p:nvSpPr>
        <p:spPr>
          <a:xfrm rot="0">
            <a:off x="3508197" y="644338"/>
            <a:ext cx="2422994"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40</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416570" y="1663590"/>
            <a:ext cx="5727430" cy="5677315"/>
            <a:chOff x="0" y="0"/>
            <a:chExt cx="10063548" cy="9975492"/>
          </a:xfrm>
        </p:grpSpPr>
        <p:sp>
          <p:nvSpPr>
            <p:cNvPr name="Freeform 4" id="4"/>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3"/>
              <a:stretch>
                <a:fillRect l="-21" t="0" r="-20" b="0"/>
              </a:stretch>
            </a:blipFill>
          </p:spPr>
        </p:sp>
      </p:grpSp>
      <p:sp>
        <p:nvSpPr>
          <p:cNvPr name="TextBox 5" id="5"/>
          <p:cNvSpPr txBox="true"/>
          <p:nvPr/>
        </p:nvSpPr>
        <p:spPr>
          <a:xfrm rot="0">
            <a:off x="9577684" y="1144428"/>
            <a:ext cx="5886808" cy="3198840"/>
          </a:xfrm>
          <a:prstGeom prst="rect">
            <a:avLst/>
          </a:prstGeom>
        </p:spPr>
        <p:txBody>
          <a:bodyPr anchor="t" rtlCol="false" tIns="0" lIns="0" bIns="0" rIns="0">
            <a:spAutoFit/>
          </a:bodyPr>
          <a:lstStyle/>
          <a:p>
            <a:pPr algn="ctr">
              <a:lnSpc>
                <a:spcPts val="6322"/>
              </a:lnSpc>
            </a:pPr>
            <a:r>
              <a:rPr lang="en-US" b="true" sz="4518" spc="131">
                <a:solidFill>
                  <a:srgbClr val="004AAD"/>
                </a:solidFill>
                <a:latin typeface="Nunito Bold"/>
                <a:ea typeface="Nunito Bold"/>
                <a:cs typeface="Nunito Bold"/>
                <a:sym typeface="Nunito Bold"/>
              </a:rPr>
              <a:t>Leader:</a:t>
            </a:r>
          </a:p>
          <a:p>
            <a:pPr algn="ctr">
              <a:lnSpc>
                <a:spcPts val="6326"/>
              </a:lnSpc>
            </a:pPr>
            <a:r>
              <a:rPr lang="en-US" b="true" sz="4518" spc="135">
                <a:solidFill>
                  <a:srgbClr val="5A3114"/>
                </a:solidFill>
                <a:latin typeface="Nunito Bold"/>
                <a:ea typeface="Nunito Bold"/>
                <a:cs typeface="Nunito Bold"/>
                <a:sym typeface="Nunito Bold"/>
              </a:rPr>
              <a:t>The Gospel of the Lord</a:t>
            </a:r>
          </a:p>
          <a:p>
            <a:pPr algn="ctr">
              <a:lnSpc>
                <a:spcPts val="6466"/>
              </a:lnSpc>
            </a:pPr>
          </a:p>
        </p:txBody>
      </p:sp>
      <p:sp>
        <p:nvSpPr>
          <p:cNvPr name="TextBox 6" id="6"/>
          <p:cNvSpPr txBox="true"/>
          <p:nvPr/>
        </p:nvSpPr>
        <p:spPr>
          <a:xfrm rot="0">
            <a:off x="9577684" y="5675376"/>
            <a:ext cx="5886808" cy="2426382"/>
          </a:xfrm>
          <a:prstGeom prst="rect">
            <a:avLst/>
          </a:prstGeom>
        </p:spPr>
        <p:txBody>
          <a:bodyPr anchor="t" rtlCol="false" tIns="0" lIns="0" bIns="0" rIns="0">
            <a:spAutoFit/>
          </a:bodyPr>
          <a:lstStyle/>
          <a:p>
            <a:pPr algn="ctr">
              <a:lnSpc>
                <a:spcPts val="6461"/>
              </a:lnSpc>
            </a:pPr>
            <a:r>
              <a:rPr lang="en-US" b="true" sz="4619" spc="133">
                <a:solidFill>
                  <a:srgbClr val="004AAD"/>
                </a:solidFill>
                <a:latin typeface="Nunito Bold"/>
                <a:ea typeface="Nunito Bold"/>
                <a:cs typeface="Nunito Bold"/>
                <a:sym typeface="Nunito Bold"/>
              </a:rPr>
              <a:t>All: </a:t>
            </a:r>
          </a:p>
          <a:p>
            <a:pPr algn="ctr">
              <a:lnSpc>
                <a:spcPts val="6466"/>
              </a:lnSpc>
            </a:pPr>
            <a:r>
              <a:rPr lang="en-US" b="true" sz="4619" spc="138">
                <a:solidFill>
                  <a:srgbClr val="5B1018"/>
                </a:solidFill>
                <a:latin typeface="Nunito Bold"/>
                <a:ea typeface="Nunito Bold"/>
                <a:cs typeface="Nunito Bold"/>
                <a:sym typeface="Nunito Bold"/>
              </a:rPr>
              <a:t>P</a:t>
            </a:r>
            <a:r>
              <a:rPr lang="en-US" b="true" sz="4619" spc="138">
                <a:solidFill>
                  <a:srgbClr val="5B1018"/>
                </a:solidFill>
                <a:latin typeface="Nunito Bold"/>
                <a:ea typeface="Nunito Bold"/>
                <a:cs typeface="Nunito Bold"/>
                <a:sym typeface="Nunito Bold"/>
              </a:rPr>
              <a:t>raise to you, Lord Jesus Christ.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9626931" y="3840309"/>
            <a:ext cx="6679126" cy="1303191"/>
          </a:xfrm>
          <a:prstGeom prst="rect">
            <a:avLst/>
          </a:prstGeom>
        </p:spPr>
        <p:txBody>
          <a:bodyPr anchor="t" rtlCol="false" tIns="0" lIns="0" bIns="0" rIns="0">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name="Freeform 4" id="4"/>
          <p:cNvSpPr/>
          <p:nvPr/>
        </p:nvSpPr>
        <p:spPr>
          <a:xfrm flipH="false" flipV="false" rot="-320354">
            <a:off x="3784217" y="2374026"/>
            <a:ext cx="4835881" cy="4872424"/>
          </a:xfrm>
          <a:custGeom>
            <a:avLst/>
            <a:gdLst/>
            <a:ahLst/>
            <a:cxnLst/>
            <a:rect r="r" b="b" t="t" l="l"/>
            <a:pathLst>
              <a:path h="4872424" w="4835881">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t="0" r="-34" b="0"/>
            </a:stretch>
          </a:blipFill>
        </p:spPr>
      </p:sp>
      <p:sp>
        <p:nvSpPr>
          <p:cNvPr name="Freeform 5" id="5"/>
          <p:cNvSpPr/>
          <p:nvPr/>
        </p:nvSpPr>
        <p:spPr>
          <a:xfrm flipH="false" flipV="false" rot="692353">
            <a:off x="11610534" y="1402087"/>
            <a:ext cx="1954876" cy="1515029"/>
          </a:xfrm>
          <a:custGeom>
            <a:avLst/>
            <a:gdLst/>
            <a:ahLst/>
            <a:cxnLst/>
            <a:rect r="r" b="b" t="t" l="l"/>
            <a:pathLst>
              <a:path h="1515029" w="1954876">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l="0" t="-109" r="0" b="-109"/>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3" id="3"/>
          <p:cNvSpPr/>
          <p:nvPr/>
        </p:nvSpPr>
        <p:spPr>
          <a:xfrm flipH="false" flipV="false" rot="0">
            <a:off x="10022860" y="1372342"/>
            <a:ext cx="4727794" cy="6640844"/>
          </a:xfrm>
          <a:custGeom>
            <a:avLst/>
            <a:gdLst/>
            <a:ahLst/>
            <a:cxnLst/>
            <a:rect r="r" b="b" t="t" l="l"/>
            <a:pathLst>
              <a:path h="6640844" w="4727794">
                <a:moveTo>
                  <a:pt x="0" y="0"/>
                </a:moveTo>
                <a:lnTo>
                  <a:pt x="4727793" y="0"/>
                </a:lnTo>
                <a:lnTo>
                  <a:pt x="4727793" y="6640844"/>
                </a:lnTo>
                <a:lnTo>
                  <a:pt x="0" y="6640844"/>
                </a:lnTo>
                <a:lnTo>
                  <a:pt x="0" y="0"/>
                </a:lnTo>
                <a:close/>
              </a:path>
            </a:pathLst>
          </a:custGeom>
          <a:blipFill>
            <a:blip r:embed="rId3"/>
            <a:stretch>
              <a:fillRect l="0" t="0" r="0" b="0"/>
            </a:stretch>
          </a:blipFill>
        </p:spPr>
      </p:sp>
      <p:sp>
        <p:nvSpPr>
          <p:cNvPr name="Freeform 4" id="4"/>
          <p:cNvSpPr/>
          <p:nvPr/>
        </p:nvSpPr>
        <p:spPr>
          <a:xfrm flipH="false" flipV="false" rot="0">
            <a:off x="639146" y="15240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5" id="5"/>
          <p:cNvSpPr/>
          <p:nvPr/>
        </p:nvSpPr>
        <p:spPr>
          <a:xfrm flipH="false" flipV="false" rot="0">
            <a:off x="8639742" y="1372342"/>
            <a:ext cx="8217568" cy="6339267"/>
          </a:xfrm>
          <a:custGeom>
            <a:avLst/>
            <a:gdLst/>
            <a:ahLst/>
            <a:cxnLst/>
            <a:rect r="r" b="b" t="t" l="l"/>
            <a:pathLst>
              <a:path h="6339267" w="8217568">
                <a:moveTo>
                  <a:pt x="0" y="0"/>
                </a:moveTo>
                <a:lnTo>
                  <a:pt x="8217567" y="0"/>
                </a:lnTo>
                <a:lnTo>
                  <a:pt x="8217567" y="6339267"/>
                </a:lnTo>
                <a:lnTo>
                  <a:pt x="0" y="6339267"/>
                </a:lnTo>
                <a:lnTo>
                  <a:pt x="0" y="0"/>
                </a:lnTo>
                <a:close/>
              </a:path>
            </a:pathLst>
          </a:custGeom>
          <a:blipFill>
            <a:blip r:embed="rId4"/>
            <a:stretch>
              <a:fillRect l="0" t="0" r="0" b="0"/>
            </a:stretch>
          </a:blipFill>
        </p:spPr>
      </p:sp>
      <p:sp>
        <p:nvSpPr>
          <p:cNvPr name="TextBox 6" id="6"/>
          <p:cNvSpPr txBox="true"/>
          <p:nvPr/>
        </p:nvSpPr>
        <p:spPr>
          <a:xfrm rot="0">
            <a:off x="3589943" y="1089837"/>
            <a:ext cx="5816220" cy="2448373"/>
          </a:xfrm>
          <a:prstGeom prst="rect">
            <a:avLst/>
          </a:prstGeom>
        </p:spPr>
        <p:txBody>
          <a:bodyPr anchor="t" rtlCol="false" tIns="0" lIns="0" bIns="0" rIns="0">
            <a:spAutoFit/>
          </a:bodyPr>
          <a:lstStyle/>
          <a:p>
            <a:pPr algn="ctr">
              <a:lnSpc>
                <a:spcPts val="6292"/>
              </a:lnSpc>
            </a:pPr>
            <a:r>
              <a:rPr lang="en-US" sz="6999">
                <a:solidFill>
                  <a:srgbClr val="5A3114"/>
                </a:solidFill>
                <a:latin typeface="Porcelain"/>
                <a:ea typeface="Porcelain"/>
                <a:cs typeface="Porcelain"/>
                <a:sym typeface="Porcelain"/>
              </a:rPr>
              <a:t>Activity: </a:t>
            </a:r>
          </a:p>
          <a:p>
            <a:pPr algn="ctr">
              <a:lnSpc>
                <a:spcPts val="6299"/>
              </a:lnSpc>
            </a:pPr>
            <a:r>
              <a:rPr lang="en-US" sz="6999">
                <a:solidFill>
                  <a:srgbClr val="5A3114"/>
                </a:solidFill>
                <a:latin typeface="Porcelain"/>
                <a:ea typeface="Porcelain"/>
                <a:cs typeface="Porcelain"/>
                <a:sym typeface="Porcelain"/>
              </a:rPr>
              <a:t>The Greatest Commandment </a:t>
            </a:r>
          </a:p>
        </p:txBody>
      </p:sp>
      <p:sp>
        <p:nvSpPr>
          <p:cNvPr name="TextBox 7" id="7"/>
          <p:cNvSpPr txBox="true"/>
          <p:nvPr/>
        </p:nvSpPr>
        <p:spPr>
          <a:xfrm rot="0">
            <a:off x="3589943" y="3481060"/>
            <a:ext cx="5596695" cy="5371465"/>
          </a:xfrm>
          <a:prstGeom prst="rect">
            <a:avLst/>
          </a:prstGeom>
        </p:spPr>
        <p:txBody>
          <a:bodyPr anchor="t" rtlCol="false" tIns="0" lIns="0" bIns="0" rIns="0">
            <a:spAutoFit/>
          </a:bodyPr>
          <a:lstStyle/>
          <a:p>
            <a:pPr algn="l">
              <a:lnSpc>
                <a:spcPts val="4760"/>
              </a:lnSpc>
            </a:pPr>
            <a:r>
              <a:rPr lang="en-US" sz="3400" spc="98" b="true">
                <a:solidFill>
                  <a:srgbClr val="5A3114"/>
                </a:solidFill>
                <a:latin typeface="Nunito Bold"/>
                <a:ea typeface="Nunito Bold"/>
                <a:cs typeface="Nunito Bold"/>
                <a:sym typeface="Nunito Bold"/>
              </a:rPr>
              <a:t>Materials Needed:</a:t>
            </a:r>
          </a:p>
          <a:p>
            <a:pPr algn="l">
              <a:lnSpc>
                <a:spcPts val="4760"/>
              </a:lnSpc>
            </a:pPr>
          </a:p>
          <a:p>
            <a:pPr algn="l" marL="734061" indent="-367031" lvl="1">
              <a:lnSpc>
                <a:spcPts val="4760"/>
              </a:lnSpc>
              <a:buFont typeface="Arial"/>
              <a:buChar char="•"/>
            </a:pPr>
            <a:r>
              <a:rPr lang="en-US" sz="3400" spc="98">
                <a:solidFill>
                  <a:srgbClr val="5A3114"/>
                </a:solidFill>
                <a:latin typeface="Nunito"/>
                <a:ea typeface="Nunito"/>
                <a:cs typeface="Nunito"/>
                <a:sym typeface="Nunito"/>
              </a:rPr>
              <a:t>Paper</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Pencil</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Eraser</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Crayons or colored pencils</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Scissors</a:t>
            </a:r>
          </a:p>
          <a:p>
            <a:pPr algn="l" marL="734061" indent="-367031" lvl="1">
              <a:lnSpc>
                <a:spcPts val="4760"/>
              </a:lnSpc>
              <a:buFont typeface="Arial"/>
              <a:buChar char="•"/>
            </a:pPr>
            <a:r>
              <a:rPr lang="en-US" sz="3400" spc="101">
                <a:solidFill>
                  <a:srgbClr val="5A3114"/>
                </a:solidFill>
                <a:latin typeface="Nunito"/>
                <a:ea typeface="Nunito"/>
                <a:cs typeface="Nunito"/>
                <a:sym typeface="Nunito"/>
              </a:rPr>
              <a:t>Glue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3" id="3"/>
          <p:cNvSpPr/>
          <p:nvPr/>
        </p:nvSpPr>
        <p:spPr>
          <a:xfrm flipH="false" flipV="false" rot="0">
            <a:off x="8570620" y="1028700"/>
            <a:ext cx="8214060" cy="6336561"/>
          </a:xfrm>
          <a:custGeom>
            <a:avLst/>
            <a:gdLst/>
            <a:ahLst/>
            <a:cxnLst/>
            <a:rect r="r" b="b" t="t" l="l"/>
            <a:pathLst>
              <a:path h="6336561" w="8214060">
                <a:moveTo>
                  <a:pt x="0" y="0"/>
                </a:moveTo>
                <a:lnTo>
                  <a:pt x="8214061" y="0"/>
                </a:lnTo>
                <a:lnTo>
                  <a:pt x="8214061" y="6336561"/>
                </a:lnTo>
                <a:lnTo>
                  <a:pt x="0" y="6336561"/>
                </a:lnTo>
                <a:lnTo>
                  <a:pt x="0" y="0"/>
                </a:lnTo>
                <a:close/>
              </a:path>
            </a:pathLst>
          </a:custGeom>
          <a:blipFill>
            <a:blip r:embed="rId3"/>
            <a:stretch>
              <a:fillRect l="0" t="0" r="0" b="0"/>
            </a:stretch>
          </a:blipFill>
        </p:spPr>
      </p:sp>
      <p:sp>
        <p:nvSpPr>
          <p:cNvPr name="TextBox 4" id="4"/>
          <p:cNvSpPr txBox="true"/>
          <p:nvPr/>
        </p:nvSpPr>
        <p:spPr>
          <a:xfrm rot="0">
            <a:off x="3809069" y="903341"/>
            <a:ext cx="5816220" cy="1886452"/>
          </a:xfrm>
          <a:prstGeom prst="rect">
            <a:avLst/>
          </a:prstGeom>
        </p:spPr>
        <p:txBody>
          <a:bodyPr anchor="t" rtlCol="false" tIns="0" lIns="0" bIns="0" rIns="0">
            <a:spAutoFit/>
          </a:bodyPr>
          <a:lstStyle/>
          <a:p>
            <a:pPr algn="l">
              <a:lnSpc>
                <a:spcPts val="7191"/>
              </a:lnSpc>
            </a:pPr>
            <a:r>
              <a:rPr lang="en-US" sz="7999">
                <a:solidFill>
                  <a:srgbClr val="5A3114"/>
                </a:solidFill>
                <a:latin typeface="Porcelain"/>
                <a:ea typeface="Porcelain"/>
                <a:cs typeface="Porcelain"/>
                <a:sym typeface="Porcelain"/>
              </a:rPr>
              <a:t>Instru</a:t>
            </a:r>
            <a:r>
              <a:rPr lang="en-US" sz="7999">
                <a:solidFill>
                  <a:srgbClr val="5A3114"/>
                </a:solidFill>
                <a:latin typeface="Porcelain"/>
                <a:ea typeface="Porcelain"/>
                <a:cs typeface="Porcelain"/>
                <a:sym typeface="Porcelain"/>
              </a:rPr>
              <a:t>ctions:</a:t>
            </a:r>
          </a:p>
          <a:p>
            <a:pPr algn="l">
              <a:lnSpc>
                <a:spcPts val="7199"/>
              </a:lnSpc>
            </a:pPr>
          </a:p>
        </p:txBody>
      </p:sp>
      <p:sp>
        <p:nvSpPr>
          <p:cNvPr name="TextBox 5" id="5"/>
          <p:cNvSpPr txBox="true"/>
          <p:nvPr/>
        </p:nvSpPr>
        <p:spPr>
          <a:xfrm rot="0">
            <a:off x="3373844" y="1684642"/>
            <a:ext cx="5505120" cy="7072884"/>
          </a:xfrm>
          <a:prstGeom prst="rect">
            <a:avLst/>
          </a:prstGeom>
        </p:spPr>
        <p:txBody>
          <a:bodyPr anchor="t" rtlCol="false" tIns="0" lIns="0" bIns="0" rIns="0">
            <a:spAutoFit/>
          </a:bodyPr>
          <a:lstStyle/>
          <a:p>
            <a:pPr algn="l" marL="647700" indent="-323850" lvl="1">
              <a:lnSpc>
                <a:spcPts val="3483"/>
              </a:lnSpc>
              <a:buAutoNum type="arabicPeriod" startAt="1"/>
            </a:pPr>
            <a:r>
              <a:rPr lang="en-US" sz="3000">
                <a:solidFill>
                  <a:srgbClr val="000000"/>
                </a:solidFill>
                <a:latin typeface="Calibri (MS)"/>
                <a:ea typeface="Calibri (MS)"/>
                <a:cs typeface="Calibri (MS)"/>
                <a:sym typeface="Calibri (MS)"/>
              </a:rPr>
              <a:t>Use your pencil to draw a large heart on your paper.</a:t>
            </a:r>
          </a:p>
          <a:p>
            <a:pPr algn="l" marL="647700" indent="-323850" lvl="1">
              <a:lnSpc>
                <a:spcPts val="3483"/>
              </a:lnSpc>
              <a:buAutoNum type="arabicPeriod" startAt="1"/>
            </a:pPr>
            <a:r>
              <a:rPr lang="en-US" sz="3000">
                <a:solidFill>
                  <a:srgbClr val="000000"/>
                </a:solidFill>
                <a:latin typeface="Calibri (MS)"/>
                <a:ea typeface="Calibri (MS)"/>
                <a:cs typeface="Calibri (MS)"/>
                <a:sym typeface="Calibri (MS)"/>
              </a:rPr>
              <a:t>Draw lines inside the heart to make four sections. Label each section:</a:t>
            </a:r>
          </a:p>
          <a:p>
            <a:pPr algn="l" marL="647700" indent="-323850" lvl="1">
              <a:lnSpc>
                <a:spcPts val="3483"/>
              </a:lnSpc>
              <a:buFont typeface="Arial"/>
              <a:buChar char="•"/>
            </a:pPr>
            <a:r>
              <a:rPr lang="en-US" sz="3000">
                <a:solidFill>
                  <a:srgbClr val="000000"/>
                </a:solidFill>
                <a:latin typeface="Calibri (MS)"/>
                <a:ea typeface="Calibri (MS)"/>
                <a:cs typeface="Calibri (MS)"/>
                <a:sym typeface="Calibri (MS)"/>
              </a:rPr>
              <a:t>Heart</a:t>
            </a:r>
          </a:p>
          <a:p>
            <a:pPr algn="l" marL="647700" indent="-323850" lvl="1">
              <a:lnSpc>
                <a:spcPts val="3483"/>
              </a:lnSpc>
              <a:buFont typeface="Arial"/>
              <a:buChar char="•"/>
            </a:pPr>
            <a:r>
              <a:rPr lang="en-US" sz="3000">
                <a:solidFill>
                  <a:srgbClr val="000000"/>
                </a:solidFill>
                <a:latin typeface="Calibri (MS)"/>
                <a:ea typeface="Calibri (MS)"/>
                <a:cs typeface="Calibri (MS)"/>
                <a:sym typeface="Calibri (MS)"/>
              </a:rPr>
              <a:t>Soul</a:t>
            </a:r>
          </a:p>
          <a:p>
            <a:pPr algn="l" marL="647700" indent="-323850" lvl="1">
              <a:lnSpc>
                <a:spcPts val="3483"/>
              </a:lnSpc>
              <a:buFont typeface="Arial"/>
              <a:buChar char="•"/>
            </a:pPr>
            <a:r>
              <a:rPr lang="en-US" sz="3000">
                <a:solidFill>
                  <a:srgbClr val="000000"/>
                </a:solidFill>
                <a:latin typeface="Calibri (MS)"/>
                <a:ea typeface="Calibri (MS)"/>
                <a:cs typeface="Calibri (MS)"/>
                <a:sym typeface="Calibri (MS)"/>
              </a:rPr>
              <a:t>Mind</a:t>
            </a:r>
          </a:p>
          <a:p>
            <a:pPr algn="l" marL="647700" indent="-323850" lvl="1">
              <a:lnSpc>
                <a:spcPts val="3483"/>
              </a:lnSpc>
              <a:buFont typeface="Arial"/>
              <a:buChar char="•"/>
            </a:pPr>
            <a:r>
              <a:rPr lang="en-US" sz="3000">
                <a:solidFill>
                  <a:srgbClr val="000000"/>
                </a:solidFill>
                <a:latin typeface="Calibri (MS)"/>
                <a:ea typeface="Calibri (MS)"/>
                <a:cs typeface="Calibri (MS)"/>
                <a:sym typeface="Calibri (MS)"/>
              </a:rPr>
              <a:t>Strength</a:t>
            </a:r>
          </a:p>
          <a:p>
            <a:pPr algn="l" marL="647700" indent="-323850" lvl="1">
              <a:lnSpc>
                <a:spcPts val="3483"/>
              </a:lnSpc>
              <a:buAutoNum type="arabicPeriod" startAt="1"/>
            </a:pPr>
            <a:r>
              <a:rPr lang="en-US" sz="3000">
                <a:solidFill>
                  <a:srgbClr val="000000"/>
                </a:solidFill>
                <a:latin typeface="Calibri (MS)"/>
                <a:ea typeface="Calibri (MS)"/>
                <a:cs typeface="Calibri (MS)"/>
                <a:sym typeface="Calibri (MS)"/>
              </a:rPr>
              <a:t>Draw one way you can show your love for God using your heart, soul, mind, and strength.</a:t>
            </a:r>
          </a:p>
          <a:p>
            <a:pPr algn="l" marL="647700" indent="-323850" lvl="1">
              <a:lnSpc>
                <a:spcPts val="3483"/>
              </a:lnSpc>
              <a:buAutoNum type="arabicPeriod" startAt="1"/>
            </a:pPr>
            <a:r>
              <a:rPr lang="en-US" sz="3000">
                <a:solidFill>
                  <a:srgbClr val="000000"/>
                </a:solidFill>
                <a:latin typeface="Calibri (MS)"/>
                <a:ea typeface="Calibri (MS)"/>
                <a:cs typeface="Calibri (MS)"/>
                <a:sym typeface="Calibri (MS)"/>
              </a:rPr>
              <a:t>Use your crayons or colored pencils to make your artwork colorful and beautiful.</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3580484" y="1626879"/>
            <a:ext cx="5917666" cy="1238232"/>
          </a:xfrm>
          <a:prstGeom prst="rect">
            <a:avLst/>
          </a:prstGeom>
        </p:spPr>
        <p:txBody>
          <a:bodyPr anchor="t" rtlCol="false" tIns="0" lIns="0" bIns="0" rIns="0">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name="Freeform 4" id="4"/>
          <p:cNvSpPr/>
          <p:nvPr/>
        </p:nvSpPr>
        <p:spPr>
          <a:xfrm flipH="false" flipV="false" rot="0">
            <a:off x="3321636" y="5143500"/>
            <a:ext cx="5822364" cy="3289636"/>
          </a:xfrm>
          <a:custGeom>
            <a:avLst/>
            <a:gdLst/>
            <a:ahLst/>
            <a:cxnLst/>
            <a:rect r="r" b="b" t="t" l="l"/>
            <a:pathLst>
              <a:path h="3289636" w="5822364">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l="0" t="-354" r="0" b="-354"/>
            </a:stretch>
          </a:blipFill>
        </p:spPr>
      </p:sp>
      <p:sp>
        <p:nvSpPr>
          <p:cNvPr name="Freeform 5" id="5"/>
          <p:cNvSpPr/>
          <p:nvPr/>
        </p:nvSpPr>
        <p:spPr>
          <a:xfrm flipH="false" flipV="false" rot="0">
            <a:off x="5394508" y="3026684"/>
            <a:ext cx="1676621" cy="1955243"/>
          </a:xfrm>
          <a:custGeom>
            <a:avLst/>
            <a:gdLst/>
            <a:ahLst/>
            <a:cxnLst/>
            <a:rect r="r" b="b" t="t" l="l"/>
            <a:pathLst>
              <a:path h="1955243" w="1676621">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t="0" r="-100" b="0"/>
            </a:stretch>
          </a:blipFill>
        </p:spPr>
      </p:sp>
      <p:sp>
        <p:nvSpPr>
          <p:cNvPr name="TextBox 6" id="6"/>
          <p:cNvSpPr txBox="true"/>
          <p:nvPr/>
        </p:nvSpPr>
        <p:spPr>
          <a:xfrm rot="0">
            <a:off x="9944868" y="638527"/>
            <a:ext cx="5355319" cy="8610600"/>
          </a:xfrm>
          <a:prstGeom prst="rect">
            <a:avLst/>
          </a:prstGeom>
        </p:spPr>
        <p:txBody>
          <a:bodyPr anchor="t" rtlCol="false" tIns="0" lIns="0" bIns="0" rIns="0">
            <a:spAutoFit/>
          </a:bodyPr>
          <a:lstStyle/>
          <a:p>
            <a:pPr algn="just">
              <a:lnSpc>
                <a:spcPts val="4228"/>
              </a:lnSpc>
            </a:pPr>
            <a:r>
              <a:rPr lang="en-US" sz="3523" i="true">
                <a:solidFill>
                  <a:srgbClr val="000000"/>
                </a:solidFill>
                <a:latin typeface="Calibri (MS) Italics"/>
                <a:ea typeface="Calibri (MS) Italics"/>
                <a:cs typeface="Calibri (MS) Italics"/>
                <a:sym typeface="Calibri (MS) Italics"/>
              </a:rPr>
              <a:t>Dear God,</a:t>
            </a:r>
          </a:p>
          <a:p>
            <a:pPr algn="just">
              <a:lnSpc>
                <a:spcPts val="4228"/>
              </a:lnSpc>
            </a:pPr>
          </a:p>
          <a:p>
            <a:pPr algn="just">
              <a:lnSpc>
                <a:spcPts val="4228"/>
              </a:lnSpc>
            </a:pPr>
            <a:r>
              <a:rPr lang="en-US" sz="3523" i="true">
                <a:solidFill>
                  <a:srgbClr val="000000"/>
                </a:solidFill>
                <a:latin typeface="Calibri (MS) Italics"/>
                <a:ea typeface="Calibri (MS) Italics"/>
                <a:cs typeface="Calibri (MS) Italics"/>
                <a:sym typeface="Calibri (MS) Italics"/>
              </a:rPr>
              <a:t>Thank You for teaching us to love God with all our heart, soul, mind, and strength. Help us to show our love for You by praying, obeying, helping others, and being kind.</a:t>
            </a:r>
          </a:p>
          <a:p>
            <a:pPr algn="just">
              <a:lnSpc>
                <a:spcPts val="4228"/>
              </a:lnSpc>
            </a:pPr>
            <a:r>
              <a:rPr lang="en-US" sz="3523" i="true">
                <a:solidFill>
                  <a:srgbClr val="000000"/>
                </a:solidFill>
                <a:latin typeface="Calibri (MS) Italics"/>
                <a:ea typeface="Calibri (MS) Italics"/>
                <a:cs typeface="Calibri (MS) Italics"/>
                <a:sym typeface="Calibri (MS) Italics"/>
              </a:rPr>
              <a:t>Teach us to love our neighbors just as You love us.</a:t>
            </a:r>
          </a:p>
          <a:p>
            <a:pPr algn="just">
              <a:lnSpc>
                <a:spcPts val="4228"/>
              </a:lnSpc>
            </a:pPr>
            <a:r>
              <a:rPr lang="en-US" sz="3523" i="true">
                <a:solidFill>
                  <a:srgbClr val="000000"/>
                </a:solidFill>
                <a:latin typeface="Calibri (MS) Italics"/>
                <a:ea typeface="Calibri (MS) Italics"/>
                <a:cs typeface="Calibri (MS) Italics"/>
                <a:sym typeface="Calibri (MS) Italics"/>
              </a:rPr>
              <a:t>May we always carry Your love in our hearts.</a:t>
            </a:r>
          </a:p>
          <a:p>
            <a:pPr algn="just">
              <a:lnSpc>
                <a:spcPts val="4228"/>
              </a:lnSpc>
            </a:pPr>
          </a:p>
          <a:p>
            <a:pPr algn="just">
              <a:lnSpc>
                <a:spcPts val="4228"/>
              </a:lnSpc>
            </a:pPr>
            <a:r>
              <a:rPr lang="en-US" sz="3523" i="true">
                <a:solidFill>
                  <a:srgbClr val="000000"/>
                </a:solidFill>
                <a:latin typeface="Calibri (MS) Italics"/>
                <a:ea typeface="Calibri (MS) Italics"/>
                <a:cs typeface="Calibri (MS) Italics"/>
                <a:sym typeface="Calibri (MS) Italics"/>
              </a:rPr>
              <a:t>In Jesus’s name, </a:t>
            </a:r>
          </a:p>
          <a:p>
            <a:pPr algn="just">
              <a:lnSpc>
                <a:spcPts val="4228"/>
              </a:lnSpc>
            </a:pPr>
            <a:r>
              <a:rPr lang="en-US" sz="3523" i="true">
                <a:solidFill>
                  <a:srgbClr val="000000"/>
                </a:solidFill>
                <a:latin typeface="Calibri (MS) Italics"/>
                <a:ea typeface="Calibri (MS) Italics"/>
                <a:cs typeface="Calibri (MS) Italics"/>
                <a:sym typeface="Calibri (MS) Italics"/>
              </a:rPr>
              <a:t>Amen!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7"/>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DAHWv-umq4U</dc:identifier>
  <dcterms:modified xsi:type="dcterms:W3CDTF">2011-08-01T06:04:30Z</dcterms:modified>
  <cp:revision>1</cp:revision>
  <dc:title>October 25, 2026 LTW</dc:title>
</cp:coreProperties>
</file>