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Porcelain" charset="1" panose="00000000000000000000"/>
      <p:regular r:id="rId23"/>
    </p:embeddedFont>
    <p:embeddedFont>
      <p:font typeface="Nunito" charset="1" panose="00000000000000000000"/>
      <p:regular r:id="rId24"/>
    </p:embeddedFont>
    <p:embeddedFont>
      <p:font typeface="Nunito Bold" charset="1" panose="00000000000000000000"/>
      <p:regular r:id="rId25"/>
    </p:embeddedFont>
    <p:embeddedFont>
      <p:font typeface="Canva Sans Bold" charset="1" panose="020B0803030501040103"/>
      <p:regular r:id="rId26"/>
    </p:embeddedFont>
    <p:embeddedFont>
      <p:font typeface="Calibri (MS)" charset="1" panose="020F0502020204030204"/>
      <p:regular r:id="rId27"/>
    </p:embeddedFont>
    <p:embeddedFont>
      <p:font typeface="Calibri (MS) Italics" charset="1" panose="020F05020202040A02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8.jpe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 Id="rId9" Target="../media/image1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7.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0.png" Type="http://schemas.openxmlformats.org/officeDocument/2006/relationships/image"/><Relationship Id="rId4" Target="../media/image31.svg" Type="http://schemas.openxmlformats.org/officeDocument/2006/relationships/image"/><Relationship Id="rId5" Target="../media/image32.png" Type="http://schemas.openxmlformats.org/officeDocument/2006/relationships/image"/><Relationship Id="rId6" Target="../media/image3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38.png" Type="http://schemas.openxmlformats.org/officeDocument/2006/relationships/image"/><Relationship Id="rId6" Target="../media/image39.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7"/>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4">
              <a:extLst>
                <a:ext uri="{96DAC541-7B7A-43D3-8B79-37D633B846F1}">
                  <asvg:svgBlip xmlns:asvg="http://schemas.microsoft.com/office/drawing/2016/SVG/main" r:embed="rId5"/>
                </a:ext>
              </a:extLst>
            </a:blip>
            <a:stretch>
              <a:fillRect l="0" t="-61" r="0" b="-61"/>
            </a:stretch>
          </a:blipFill>
        </p:spPr>
      </p:sp>
      <p:sp>
        <p:nvSpPr>
          <p:cNvPr name="Freeform 4" id="4"/>
          <p:cNvSpPr/>
          <p:nvPr/>
        </p:nvSpPr>
        <p:spPr>
          <a:xfrm flipH="false" flipV="false" rot="105299">
            <a:off x="1018213" y="5390055"/>
            <a:ext cx="16173060" cy="4690187"/>
          </a:xfrm>
          <a:custGeom>
            <a:avLst/>
            <a:gdLst/>
            <a:ahLst/>
            <a:cxnLst/>
            <a:rect r="r" b="b" t="t" l="l"/>
            <a:pathLst>
              <a:path h="4690187" w="16173060">
                <a:moveTo>
                  <a:pt x="0" y="0"/>
                </a:moveTo>
                <a:lnTo>
                  <a:pt x="16173060" y="0"/>
                </a:lnTo>
                <a:lnTo>
                  <a:pt x="16173060" y="4690187"/>
                </a:lnTo>
                <a:lnTo>
                  <a:pt x="0" y="4690187"/>
                </a:lnTo>
                <a:lnTo>
                  <a:pt x="0" y="0"/>
                </a:lnTo>
                <a:close/>
              </a:path>
            </a:pathLst>
          </a:custGeom>
          <a:blipFill>
            <a:blip r:embed="rId6">
              <a:extLst>
                <a:ext uri="{96DAC541-7B7A-43D3-8B79-37D633B846F1}">
                  <asvg:svgBlip xmlns:asvg="http://schemas.microsoft.com/office/drawing/2016/SVG/main" r:embed="rId7"/>
                </a:ext>
              </a:extLst>
            </a:blip>
            <a:stretch>
              <a:fillRect l="0" t="-58" r="0" b="-58"/>
            </a:stretch>
          </a:blipFill>
        </p:spPr>
      </p:sp>
      <p:sp>
        <p:nvSpPr>
          <p:cNvPr name="Freeform 5" id="5"/>
          <p:cNvSpPr/>
          <p:nvPr/>
        </p:nvSpPr>
        <p:spPr>
          <a:xfrm flipH="false" flipV="false" rot="-564357">
            <a:off x="2958465"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8">
              <a:extLst>
                <a:ext uri="{96DAC541-7B7A-43D3-8B79-37D633B846F1}">
                  <asvg:svgBlip xmlns:asvg="http://schemas.microsoft.com/office/drawing/2016/SVG/main" r:embed="rId9"/>
                </a:ext>
              </a:extLst>
            </a:blip>
            <a:stretch>
              <a:fillRect l="-21" t="0" r="-21" b="0"/>
            </a:stretch>
          </a:blipFill>
        </p:spPr>
      </p:sp>
      <p:grpSp>
        <p:nvGrpSpPr>
          <p:cNvPr name="Group 6" id="6"/>
          <p:cNvGrpSpPr/>
          <p:nvPr/>
        </p:nvGrpSpPr>
        <p:grpSpPr>
          <a:xfrm rot="0">
            <a:off x="5589684" y="890044"/>
            <a:ext cx="7108633" cy="5764372"/>
            <a:chOff x="0" y="0"/>
            <a:chExt cx="9478177" cy="7685829"/>
          </a:xfrm>
        </p:grpSpPr>
        <p:sp>
          <p:nvSpPr>
            <p:cNvPr name="Freeform 7" id="7"/>
            <p:cNvSpPr/>
            <p:nvPr/>
          </p:nvSpPr>
          <p:spPr>
            <a:xfrm flipH="false" flipV="false" rot="0">
              <a:off x="0" y="0"/>
              <a:ext cx="9478137" cy="7685786"/>
            </a:xfrm>
            <a:custGeom>
              <a:avLst/>
              <a:gdLst/>
              <a:ahLst/>
              <a:cxnLst/>
              <a:rect r="r" b="b" t="t" l="l"/>
              <a:pathLst>
                <a:path h="7685786" w="9478137">
                  <a:moveTo>
                    <a:pt x="0" y="0"/>
                  </a:moveTo>
                  <a:lnTo>
                    <a:pt x="9478137" y="0"/>
                  </a:lnTo>
                  <a:lnTo>
                    <a:pt x="9478137" y="7685786"/>
                  </a:lnTo>
                  <a:lnTo>
                    <a:pt x="0" y="7685786"/>
                  </a:lnTo>
                  <a:lnTo>
                    <a:pt x="0" y="0"/>
                  </a:lnTo>
                  <a:close/>
                </a:path>
              </a:pathLst>
            </a:custGeom>
            <a:blipFill>
              <a:blip r:embed="rId10"/>
              <a:stretch>
                <a:fillRect l="0" t="0" r="0" b="0"/>
              </a:stretch>
            </a:blipFill>
          </p:spPr>
        </p:sp>
      </p:grpSp>
      <p:sp>
        <p:nvSpPr>
          <p:cNvPr name="TextBox 8" id="8"/>
          <p:cNvSpPr txBox="true"/>
          <p:nvPr/>
        </p:nvSpPr>
        <p:spPr>
          <a:xfrm rot="0">
            <a:off x="3027178" y="8260341"/>
            <a:ext cx="12233645" cy="670941"/>
          </a:xfrm>
          <a:prstGeom prst="rect">
            <a:avLst/>
          </a:prstGeom>
        </p:spPr>
        <p:txBody>
          <a:bodyPr anchor="t" rtlCol="false" tIns="0" lIns="0" bIns="0" rIns="0">
            <a:spAutoFit/>
          </a:bodyPr>
          <a:lstStyle/>
          <a:p>
            <a:pPr algn="ctr">
              <a:lnSpc>
                <a:spcPts val="5543"/>
              </a:lnSpc>
            </a:pPr>
            <a:r>
              <a:rPr lang="en-US" sz="3959" spc="118">
                <a:solidFill>
                  <a:srgbClr val="5A3114"/>
                </a:solidFill>
                <a:latin typeface="Nunito"/>
                <a:ea typeface="Nunito"/>
                <a:cs typeface="Nunito"/>
                <a:sym typeface="Nunito"/>
              </a:rPr>
              <a:t>October 18</a:t>
            </a:r>
            <a:r>
              <a:rPr lang="en-US" sz="3959" spc="118">
                <a:solidFill>
                  <a:srgbClr val="5A3114"/>
                </a:solidFill>
                <a:latin typeface="Nunito"/>
                <a:ea typeface="Nunito"/>
                <a:cs typeface="Nunito"/>
                <a:sym typeface="Nunito"/>
              </a:rPr>
              <a:t>, 2026 | Cycle A Year 2</a:t>
            </a:r>
          </a:p>
        </p:txBody>
      </p:sp>
      <p:sp>
        <p:nvSpPr>
          <p:cNvPr name="TextBox 9" id="9"/>
          <p:cNvSpPr txBox="true"/>
          <p:nvPr/>
        </p:nvSpPr>
        <p:spPr>
          <a:xfrm rot="0">
            <a:off x="1994350" y="7102091"/>
            <a:ext cx="14681313" cy="933496"/>
          </a:xfrm>
          <a:prstGeom prst="rect">
            <a:avLst/>
          </a:prstGeom>
        </p:spPr>
        <p:txBody>
          <a:bodyPr anchor="t" rtlCol="false" tIns="0" lIns="0" bIns="0" rIns="0">
            <a:spAutoFit/>
          </a:bodyPr>
          <a:lstStyle/>
          <a:p>
            <a:pPr algn="ctr">
              <a:lnSpc>
                <a:spcPts val="6299"/>
              </a:lnSpc>
            </a:pPr>
            <a:r>
              <a:rPr lang="en-US" sz="9000">
                <a:solidFill>
                  <a:srgbClr val="5A3114"/>
                </a:solidFill>
                <a:latin typeface="Porcelain"/>
                <a:ea typeface="Porcelain"/>
                <a:cs typeface="Porcelain"/>
                <a:sym typeface="Porcelain"/>
              </a:rPr>
              <a:t>"Twenty-Ninth Sunday in Ordinary Time"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5124472" y="1028700"/>
            <a:ext cx="3813702" cy="3279784"/>
          </a:xfrm>
          <a:custGeom>
            <a:avLst/>
            <a:gdLst/>
            <a:ahLst/>
            <a:cxnLst/>
            <a:rect r="r" b="b" t="t" l="l"/>
            <a:pathLst>
              <a:path h="3279784" w="3813702">
                <a:moveTo>
                  <a:pt x="0" y="0"/>
                </a:moveTo>
                <a:lnTo>
                  <a:pt x="3813702" y="0"/>
                </a:lnTo>
                <a:lnTo>
                  <a:pt x="3813702" y="3279784"/>
                </a:lnTo>
                <a:lnTo>
                  <a:pt x="0" y="3279784"/>
                </a:lnTo>
                <a:lnTo>
                  <a:pt x="0" y="0"/>
                </a:lnTo>
                <a:close/>
              </a:path>
            </a:pathLst>
          </a:custGeom>
          <a:blipFill>
            <a:blip r:embed="rId2">
              <a:extLst>
                <a:ext uri="{96DAC541-7B7A-43D3-8B79-37D633B846F1}">
                  <asvg:svgBlip xmlns:asvg="http://schemas.microsoft.com/office/drawing/2016/SVG/main" r:embed="rId3"/>
                </a:ext>
              </a:extLst>
            </a:blip>
            <a:stretch>
              <a:fillRect l="0" t="-20" r="0" b="-20"/>
            </a:stretch>
          </a:blipFill>
        </p:spPr>
      </p:sp>
      <p:sp>
        <p:nvSpPr>
          <p:cNvPr name="Freeform 3" id="3"/>
          <p:cNvSpPr/>
          <p:nvPr/>
        </p:nvSpPr>
        <p:spPr>
          <a:xfrm flipH="false" flipV="false" rot="0">
            <a:off x="4012963" y="0"/>
            <a:ext cx="10262075" cy="7696556"/>
          </a:xfrm>
          <a:custGeom>
            <a:avLst/>
            <a:gdLst/>
            <a:ahLst/>
            <a:cxnLst/>
            <a:rect r="r" b="b" t="t" l="l"/>
            <a:pathLst>
              <a:path h="7696556" w="10262075">
                <a:moveTo>
                  <a:pt x="0" y="0"/>
                </a:moveTo>
                <a:lnTo>
                  <a:pt x="10262074" y="0"/>
                </a:lnTo>
                <a:lnTo>
                  <a:pt x="10262074" y="7696556"/>
                </a:lnTo>
                <a:lnTo>
                  <a:pt x="0" y="7696556"/>
                </a:lnTo>
                <a:lnTo>
                  <a:pt x="0" y="0"/>
                </a:lnTo>
                <a:close/>
              </a:path>
            </a:pathLst>
          </a:custGeom>
          <a:blipFill>
            <a:blip r:embed="rId4"/>
            <a:stretch>
              <a:fillRect l="0" t="0" r="0" b="0"/>
            </a:stretch>
          </a:blipFill>
        </p:spPr>
      </p:sp>
      <p:sp>
        <p:nvSpPr>
          <p:cNvPr name="Freeform 4" id="4"/>
          <p:cNvSpPr/>
          <p:nvPr/>
        </p:nvSpPr>
        <p:spPr>
          <a:xfrm flipH="false" flipV="false" rot="105299">
            <a:off x="1400321" y="6862770"/>
            <a:ext cx="14916909" cy="4325903"/>
          </a:xfrm>
          <a:custGeom>
            <a:avLst/>
            <a:gdLst/>
            <a:ahLst/>
            <a:cxnLst/>
            <a:rect r="r" b="b" t="t" l="l"/>
            <a:pathLst>
              <a:path h="4325903" w="14916909">
                <a:moveTo>
                  <a:pt x="0" y="0"/>
                </a:moveTo>
                <a:lnTo>
                  <a:pt x="14916909" y="0"/>
                </a:lnTo>
                <a:lnTo>
                  <a:pt x="14916909" y="4325903"/>
                </a:lnTo>
                <a:lnTo>
                  <a:pt x="0" y="4325903"/>
                </a:lnTo>
                <a:lnTo>
                  <a:pt x="0" y="0"/>
                </a:lnTo>
                <a:close/>
              </a:path>
            </a:pathLst>
          </a:custGeom>
          <a:blipFill>
            <a:blip r:embed="rId5">
              <a:extLst>
                <a:ext uri="{96DAC541-7B7A-43D3-8B79-37D633B846F1}">
                  <asvg:svgBlip xmlns:asvg="http://schemas.microsoft.com/office/drawing/2016/SVG/main" r:embed="rId6"/>
                </a:ext>
              </a:extLst>
            </a:blip>
            <a:stretch>
              <a:fillRect l="0" t="-58" r="0" b="-58"/>
            </a:stretch>
          </a:blipFill>
        </p:spPr>
      </p:sp>
      <p:sp>
        <p:nvSpPr>
          <p:cNvPr name="TextBox 5" id="5"/>
          <p:cNvSpPr txBox="true"/>
          <p:nvPr/>
        </p:nvSpPr>
        <p:spPr>
          <a:xfrm rot="0">
            <a:off x="989444" y="7946129"/>
            <a:ext cx="16116299" cy="927124"/>
          </a:xfrm>
          <a:prstGeom prst="rect">
            <a:avLst/>
          </a:prstGeom>
        </p:spPr>
        <p:txBody>
          <a:bodyPr anchor="t" rtlCol="false" tIns="0" lIns="0" bIns="0" rIns="0">
            <a:spAutoFit/>
          </a:bodyPr>
          <a:lstStyle/>
          <a:p>
            <a:pPr algn="ctr">
              <a:lnSpc>
                <a:spcPts val="6469"/>
              </a:lnSpc>
            </a:pPr>
            <a:r>
              <a:rPr lang="en-US" sz="8100">
                <a:solidFill>
                  <a:srgbClr val="5A3114"/>
                </a:solidFill>
                <a:latin typeface="Porcelain"/>
                <a:ea typeface="Porcelain"/>
                <a:cs typeface="Porcelain"/>
                <a:sym typeface="Porcelain"/>
              </a:rPr>
              <a:t>The Question about Paying Taxes</a:t>
            </a:r>
          </a:p>
        </p:txBody>
      </p:sp>
      <p:sp>
        <p:nvSpPr>
          <p:cNvPr name="Freeform 6" id="6"/>
          <p:cNvSpPr/>
          <p:nvPr/>
        </p:nvSpPr>
        <p:spPr>
          <a:xfrm flipH="false" flipV="false" rot="-5400000">
            <a:off x="-281496" y="6661614"/>
            <a:ext cx="3958991" cy="3944595"/>
          </a:xfrm>
          <a:custGeom>
            <a:avLst/>
            <a:gdLst/>
            <a:ahLst/>
            <a:cxnLst/>
            <a:rect r="r" b="b" t="t" l="l"/>
            <a:pathLst>
              <a:path h="3944595" w="3958991">
                <a:moveTo>
                  <a:pt x="0" y="0"/>
                </a:moveTo>
                <a:lnTo>
                  <a:pt x="3958991" y="0"/>
                </a:lnTo>
                <a:lnTo>
                  <a:pt x="3958991" y="3944595"/>
                </a:lnTo>
                <a:lnTo>
                  <a:pt x="0" y="3944595"/>
                </a:lnTo>
                <a:lnTo>
                  <a:pt x="0" y="0"/>
                </a:lnTo>
                <a:close/>
              </a:path>
            </a:pathLst>
          </a:custGeom>
          <a:blipFill>
            <a:blip r:embed="rId7">
              <a:extLst>
                <a:ext uri="{96DAC541-7B7A-43D3-8B79-37D633B846F1}">
                  <asvg:svgBlip xmlns:asvg="http://schemas.microsoft.com/office/drawing/2016/SVG/main" r:embed="rId8"/>
                </a:ext>
              </a:extLst>
            </a:blip>
            <a:stretch>
              <a:fillRect l="0" t="-61" r="0" b="-61"/>
            </a:stretch>
          </a:blipFill>
        </p:spPr>
      </p:sp>
      <p:sp>
        <p:nvSpPr>
          <p:cNvPr name="Freeform 7" id="7"/>
          <p:cNvSpPr/>
          <p:nvPr/>
        </p:nvSpPr>
        <p:spPr>
          <a:xfrm flipH="false" flipV="false" rot="-564357">
            <a:off x="2571304" y="760611"/>
            <a:ext cx="1764075" cy="2419554"/>
          </a:xfrm>
          <a:custGeom>
            <a:avLst/>
            <a:gdLst/>
            <a:ahLst/>
            <a:cxnLst/>
            <a:rect r="r" b="b" t="t" l="l"/>
            <a:pathLst>
              <a:path h="2419554" w="1764075">
                <a:moveTo>
                  <a:pt x="0" y="0"/>
                </a:moveTo>
                <a:lnTo>
                  <a:pt x="1764075" y="0"/>
                </a:lnTo>
                <a:lnTo>
                  <a:pt x="1764075" y="2419554"/>
                </a:lnTo>
                <a:lnTo>
                  <a:pt x="0" y="2419554"/>
                </a:lnTo>
                <a:lnTo>
                  <a:pt x="0" y="0"/>
                </a:lnTo>
                <a:close/>
              </a:path>
            </a:pathLst>
          </a:custGeom>
          <a:blipFill>
            <a:blip r:embed="rId9">
              <a:extLst>
                <a:ext uri="{96DAC541-7B7A-43D3-8B79-37D633B846F1}">
                  <asvg:svgBlip xmlns:asvg="http://schemas.microsoft.com/office/drawing/2016/SVG/main" r:embed="rId10"/>
                </a:ext>
              </a:extLst>
            </a:blip>
            <a:stretch>
              <a:fillRect l="-21" t="0" r="-21" b="0"/>
            </a:stretch>
          </a:blipFill>
        </p:spPr>
      </p:sp>
      <p:sp>
        <p:nvSpPr>
          <p:cNvPr name="TextBox 8" id="8"/>
          <p:cNvSpPr txBox="true"/>
          <p:nvPr/>
        </p:nvSpPr>
        <p:spPr>
          <a:xfrm rot="0">
            <a:off x="3504693" y="8978424"/>
            <a:ext cx="11278614" cy="670941"/>
          </a:xfrm>
          <a:prstGeom prst="rect">
            <a:avLst/>
          </a:prstGeom>
        </p:spPr>
        <p:txBody>
          <a:bodyPr anchor="t" rtlCol="false" tIns="0" lIns="0" bIns="0" rIns="0">
            <a:spAutoFit/>
          </a:bodyPr>
          <a:lstStyle/>
          <a:p>
            <a:pPr algn="ctr">
              <a:lnSpc>
                <a:spcPts val="5543"/>
              </a:lnSpc>
            </a:pPr>
            <a:r>
              <a:rPr lang="en-US" sz="3959" spc="118">
                <a:solidFill>
                  <a:srgbClr val="5A3114"/>
                </a:solidFill>
                <a:latin typeface="Nunito"/>
                <a:ea typeface="Nunito"/>
                <a:cs typeface="Nunito"/>
                <a:sym typeface="Nunito"/>
              </a:rPr>
              <a:t>Matthew 22:15-21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416570" y="1663590"/>
            <a:ext cx="5727430" cy="5677315"/>
            <a:chOff x="0" y="0"/>
            <a:chExt cx="10063548" cy="9975492"/>
          </a:xfrm>
        </p:grpSpPr>
        <p:sp>
          <p:nvSpPr>
            <p:cNvPr name="Freeform 4" id="4"/>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3"/>
              <a:stretch>
                <a:fillRect l="-21" t="0" r="-20" b="0"/>
              </a:stretch>
            </a:blipFill>
          </p:spPr>
        </p:sp>
      </p:grpSp>
      <p:sp>
        <p:nvSpPr>
          <p:cNvPr name="TextBox 5" id="5"/>
          <p:cNvSpPr txBox="true"/>
          <p:nvPr/>
        </p:nvSpPr>
        <p:spPr>
          <a:xfrm rot="0">
            <a:off x="9577684" y="1144428"/>
            <a:ext cx="5886808" cy="4798908"/>
          </a:xfrm>
          <a:prstGeom prst="rect">
            <a:avLst/>
          </a:prstGeom>
        </p:spPr>
        <p:txBody>
          <a:bodyPr anchor="t" rtlCol="false" tIns="0" lIns="0" bIns="0" rIns="0">
            <a:spAutoFit/>
          </a:bodyPr>
          <a:lstStyle/>
          <a:p>
            <a:pPr algn="ctr">
              <a:lnSpc>
                <a:spcPts val="6322"/>
              </a:lnSpc>
            </a:pPr>
            <a:r>
              <a:rPr lang="en-US" b="true" sz="4518" spc="131">
                <a:solidFill>
                  <a:srgbClr val="004AAD"/>
                </a:solidFill>
                <a:latin typeface="Nunito Bold"/>
                <a:ea typeface="Nunito Bold"/>
                <a:cs typeface="Nunito Bold"/>
                <a:sym typeface="Nunito Bold"/>
              </a:rPr>
              <a:t>Leader:</a:t>
            </a:r>
          </a:p>
          <a:p>
            <a:pPr algn="ctr">
              <a:lnSpc>
                <a:spcPts val="6326"/>
              </a:lnSpc>
            </a:pPr>
            <a:r>
              <a:rPr lang="en-US" b="true" sz="4518" spc="135">
                <a:solidFill>
                  <a:srgbClr val="5A3114"/>
                </a:solidFill>
                <a:latin typeface="Nunito Bold"/>
                <a:ea typeface="Nunito Bold"/>
                <a:cs typeface="Nunito Bold"/>
                <a:sym typeface="Nunito Bold"/>
              </a:rPr>
              <a:t>A reading from the Holy Gospel according to Matthew.</a:t>
            </a:r>
          </a:p>
          <a:p>
            <a:pPr algn="ctr">
              <a:lnSpc>
                <a:spcPts val="6466"/>
              </a:lnSpc>
            </a:pPr>
          </a:p>
        </p:txBody>
      </p:sp>
      <p:sp>
        <p:nvSpPr>
          <p:cNvPr name="TextBox 6" id="6"/>
          <p:cNvSpPr txBox="true"/>
          <p:nvPr/>
        </p:nvSpPr>
        <p:spPr>
          <a:xfrm rot="0">
            <a:off x="9577684" y="5675376"/>
            <a:ext cx="5886808" cy="3245599"/>
          </a:xfrm>
          <a:prstGeom prst="rect">
            <a:avLst/>
          </a:prstGeom>
        </p:spPr>
        <p:txBody>
          <a:bodyPr anchor="t" rtlCol="false" tIns="0" lIns="0" bIns="0" rIns="0">
            <a:spAutoFit/>
          </a:bodyPr>
          <a:lstStyle/>
          <a:p>
            <a:pPr algn="ctr">
              <a:lnSpc>
                <a:spcPts val="6461"/>
              </a:lnSpc>
            </a:pPr>
            <a:r>
              <a:rPr lang="en-US" b="true" sz="4619" spc="133">
                <a:solidFill>
                  <a:srgbClr val="004AAD"/>
                </a:solidFill>
                <a:latin typeface="Nunito Bold"/>
                <a:ea typeface="Nunito Bold"/>
                <a:cs typeface="Nunito Bold"/>
                <a:sym typeface="Nunito Bold"/>
              </a:rPr>
              <a:t>All: </a:t>
            </a:r>
          </a:p>
          <a:p>
            <a:pPr algn="ctr">
              <a:lnSpc>
                <a:spcPts val="6466"/>
              </a:lnSpc>
            </a:pPr>
            <a:r>
              <a:rPr lang="en-US" b="true" sz="4619" spc="138">
                <a:solidFill>
                  <a:srgbClr val="5B1018"/>
                </a:solidFill>
                <a:latin typeface="Nunito Bold"/>
                <a:ea typeface="Nunito Bold"/>
                <a:cs typeface="Nunito Bold"/>
                <a:sym typeface="Nunito Bold"/>
              </a:rPr>
              <a:t>Glory to You, Oh Lord.</a:t>
            </a:r>
          </a:p>
          <a:p>
            <a:pPr algn="ctr">
              <a:lnSpc>
                <a:spcPts val="6466"/>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61021" y="841162"/>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8494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437952" y="3891731"/>
            <a:ext cx="5706048" cy="1889944"/>
          </a:xfrm>
          <a:prstGeom prst="rect">
            <a:avLst/>
          </a:prstGeom>
        </p:spPr>
        <p:txBody>
          <a:bodyPr anchor="t" rtlCol="false" tIns="0" lIns="0" bIns="0" rIns="0">
            <a:spAutoFit/>
          </a:bodyPr>
          <a:lstStyle/>
          <a:p>
            <a:pPr algn="ctr">
              <a:lnSpc>
                <a:spcPts val="5032"/>
              </a:lnSpc>
              <a:spcBef>
                <a:spcPct val="0"/>
              </a:spcBef>
            </a:pPr>
            <a:r>
              <a:rPr lang="en-US" sz="3595" spc="107">
                <a:solidFill>
                  <a:srgbClr val="000000"/>
                </a:solidFill>
                <a:latin typeface="Nunito"/>
                <a:ea typeface="Nunito"/>
                <a:cs typeface="Nunito"/>
                <a:sym typeface="Nunito"/>
              </a:rPr>
              <a:t>The Pharisees went off and made a plan to trap Jesus with questions.</a:t>
            </a:r>
          </a:p>
        </p:txBody>
      </p:sp>
      <p:sp>
        <p:nvSpPr>
          <p:cNvPr name="TextBox 8" id="8"/>
          <p:cNvSpPr txBox="true"/>
          <p:nvPr/>
        </p:nvSpPr>
        <p:spPr>
          <a:xfrm rot="0">
            <a:off x="4051056" y="568947"/>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132289"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713566" y="2094888"/>
            <a:ext cx="5650831" cy="6374184"/>
          </a:xfrm>
          <a:prstGeom prst="rect">
            <a:avLst/>
          </a:prstGeom>
        </p:spPr>
        <p:txBody>
          <a:bodyPr anchor="t" rtlCol="false" tIns="0" lIns="0" bIns="0" rIns="0">
            <a:spAutoFit/>
          </a:bodyPr>
          <a:lstStyle/>
          <a:p>
            <a:pPr algn="ctr">
              <a:lnSpc>
                <a:spcPts val="4619"/>
              </a:lnSpc>
              <a:spcBef>
                <a:spcPct val="0"/>
              </a:spcBef>
            </a:pPr>
            <a:r>
              <a:rPr lang="en-US" sz="3300" spc="98">
                <a:solidFill>
                  <a:srgbClr val="000000"/>
                </a:solidFill>
                <a:latin typeface="Nunito"/>
                <a:ea typeface="Nunito"/>
                <a:cs typeface="Nunito"/>
                <a:sym typeface="Nunito"/>
              </a:rPr>
              <a:t>Then they sent to him some of their disciples and some members of Herod's party. “Teacher,” they said, “we know that you tell the truth. You teach the truth about God's will for people, without worrying about what others think, because you pay no attention to anyone's status.</a:t>
            </a:r>
          </a:p>
        </p:txBody>
      </p:sp>
      <p:sp>
        <p:nvSpPr>
          <p:cNvPr name="TextBox 8" id="8"/>
          <p:cNvSpPr txBox="true"/>
          <p:nvPr/>
        </p:nvSpPr>
        <p:spPr>
          <a:xfrm rot="0">
            <a:off x="13422324"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61021" y="1201058"/>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412062" y="3055992"/>
            <a:ext cx="5731938" cy="4826711"/>
          </a:xfrm>
          <a:prstGeom prst="rect">
            <a:avLst/>
          </a:prstGeom>
        </p:spPr>
        <p:txBody>
          <a:bodyPr anchor="t" rtlCol="false" tIns="0" lIns="0" bIns="0" rIns="0">
            <a:spAutoFit/>
          </a:bodyPr>
          <a:lstStyle/>
          <a:p>
            <a:pPr algn="ctr">
              <a:lnSpc>
                <a:spcPts val="6439"/>
              </a:lnSpc>
              <a:spcBef>
                <a:spcPct val="0"/>
              </a:spcBef>
            </a:pPr>
            <a:r>
              <a:rPr lang="en-US" sz="4599" spc="137">
                <a:solidFill>
                  <a:srgbClr val="000000"/>
                </a:solidFill>
                <a:latin typeface="Nunito"/>
                <a:ea typeface="Nunito"/>
                <a:cs typeface="Nunito"/>
                <a:sym typeface="Nunito"/>
              </a:rPr>
              <a:t>Tell us, then, what do you think? Is it against our Law to pay taxes to the Roman Emperor, or not?”</a:t>
            </a:r>
          </a:p>
        </p:txBody>
      </p:sp>
      <p:sp>
        <p:nvSpPr>
          <p:cNvPr name="TextBox 8" id="8"/>
          <p:cNvSpPr txBox="true"/>
          <p:nvPr/>
        </p:nvSpPr>
        <p:spPr>
          <a:xfrm rot="0">
            <a:off x="4051056" y="900269"/>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6082" t="0" r="-16082" b="0"/>
              </a:stretch>
            </a:blipFill>
          </p:spPr>
        </p:sp>
      </p:grpSp>
      <p:sp>
        <p:nvSpPr>
          <p:cNvPr name="TextBox 7" id="7"/>
          <p:cNvSpPr txBox="true"/>
          <p:nvPr/>
        </p:nvSpPr>
        <p:spPr>
          <a:xfrm rot="0">
            <a:off x="9885886" y="2764327"/>
            <a:ext cx="5001906" cy="4194241"/>
          </a:xfrm>
          <a:prstGeom prst="rect">
            <a:avLst/>
          </a:prstGeom>
        </p:spPr>
        <p:txBody>
          <a:bodyPr anchor="t" rtlCol="false" tIns="0" lIns="0" bIns="0" rIns="0">
            <a:spAutoFit/>
          </a:bodyPr>
          <a:lstStyle/>
          <a:p>
            <a:pPr algn="ctr">
              <a:lnSpc>
                <a:spcPts val="5599"/>
              </a:lnSpc>
              <a:spcBef>
                <a:spcPct val="0"/>
              </a:spcBef>
            </a:pPr>
            <a:r>
              <a:rPr lang="en-US" sz="3999" spc="119">
                <a:solidFill>
                  <a:srgbClr val="000000"/>
                </a:solidFill>
                <a:latin typeface="Nunito"/>
                <a:ea typeface="Nunito"/>
                <a:cs typeface="Nunito"/>
                <a:sym typeface="Nunito"/>
              </a:rPr>
              <a:t>Jesus, however, was aware of their evil plan, and so he said, “You hypocrites! Why are you trying to trap me?</a:t>
            </a:r>
          </a:p>
        </p:txBody>
      </p:sp>
      <p:sp>
        <p:nvSpPr>
          <p:cNvPr name="TextBox 8" id="8"/>
          <p:cNvSpPr txBox="true"/>
          <p:nvPr/>
        </p:nvSpPr>
        <p:spPr>
          <a:xfrm rot="0">
            <a:off x="13314428"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3068396"/>
            <a:ext cx="5886808" cy="4064484"/>
          </a:xfrm>
          <a:prstGeom prst="rect">
            <a:avLst/>
          </a:prstGeom>
        </p:spPr>
        <p:txBody>
          <a:bodyPr anchor="t" rtlCol="false" tIns="0" lIns="0" bIns="0" rIns="0">
            <a:spAutoFit/>
          </a:bodyPr>
          <a:lstStyle/>
          <a:p>
            <a:pPr algn="ctr">
              <a:lnSpc>
                <a:spcPts val="6461"/>
              </a:lnSpc>
            </a:pPr>
            <a:r>
              <a:rPr lang="en-US" sz="4619" spc="133">
                <a:solidFill>
                  <a:srgbClr val="000000"/>
                </a:solidFill>
                <a:latin typeface="Nunito"/>
                <a:ea typeface="Nunito"/>
                <a:cs typeface="Nunito"/>
                <a:sym typeface="Nunito"/>
              </a:rPr>
              <a:t>Show me the coin for paying the tax!”</a:t>
            </a:r>
          </a:p>
          <a:p>
            <a:pPr algn="ctr">
              <a:lnSpc>
                <a:spcPts val="6461"/>
              </a:lnSpc>
            </a:pPr>
          </a:p>
          <a:p>
            <a:pPr algn="ctr">
              <a:lnSpc>
                <a:spcPts val="6466"/>
              </a:lnSpc>
              <a:spcBef>
                <a:spcPct val="0"/>
              </a:spcBef>
            </a:pPr>
            <a:r>
              <a:rPr lang="en-US" sz="4619" spc="138">
                <a:solidFill>
                  <a:srgbClr val="000000"/>
                </a:solidFill>
                <a:latin typeface="Nunito"/>
                <a:ea typeface="Nunito"/>
                <a:cs typeface="Nunito"/>
                <a:sym typeface="Nunito"/>
              </a:rPr>
              <a:t>They brought him the coin,</a:t>
            </a:r>
          </a:p>
        </p:txBody>
      </p:sp>
      <p:sp>
        <p:nvSpPr>
          <p:cNvPr name="TextBox 8" id="8"/>
          <p:cNvSpPr txBox="true"/>
          <p:nvPr/>
        </p:nvSpPr>
        <p:spPr>
          <a:xfrm rot="0">
            <a:off x="4078030" y="634814"/>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19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13024393" y="566295"/>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3436128" y="2161563"/>
            <a:ext cx="5514699" cy="5466446"/>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25744" y="0"/>
                  </a:moveTo>
                  <a:lnTo>
                    <a:pt x="9437863" y="0"/>
                  </a:lnTo>
                  <a:cubicBezTo>
                    <a:pt x="9783452" y="0"/>
                    <a:pt x="10063607" y="280155"/>
                    <a:pt x="10063607" y="625744"/>
                  </a:cubicBezTo>
                  <a:lnTo>
                    <a:pt x="10063607" y="9349725"/>
                  </a:lnTo>
                  <a:cubicBezTo>
                    <a:pt x="10063607" y="9515682"/>
                    <a:pt x="9997680" y="9674843"/>
                    <a:pt x="9880330" y="9792192"/>
                  </a:cubicBezTo>
                  <a:cubicBezTo>
                    <a:pt x="9762981" y="9909542"/>
                    <a:pt x="9603820" y="9975469"/>
                    <a:pt x="9437863" y="9975469"/>
                  </a:cubicBezTo>
                  <a:lnTo>
                    <a:pt x="625744" y="9975469"/>
                  </a:lnTo>
                  <a:cubicBezTo>
                    <a:pt x="459786" y="9975469"/>
                    <a:pt x="300626" y="9909542"/>
                    <a:pt x="183276" y="9792192"/>
                  </a:cubicBezTo>
                  <a:cubicBezTo>
                    <a:pt x="65926" y="9674843"/>
                    <a:pt x="0" y="9515682"/>
                    <a:pt x="0" y="9349725"/>
                  </a:cubicBezTo>
                  <a:lnTo>
                    <a:pt x="0" y="625744"/>
                  </a:lnTo>
                  <a:cubicBezTo>
                    <a:pt x="0" y="459786"/>
                    <a:pt x="65926" y="300626"/>
                    <a:pt x="183276" y="183276"/>
                  </a:cubicBezTo>
                  <a:cubicBezTo>
                    <a:pt x="300626" y="65926"/>
                    <a:pt x="459786" y="0"/>
                    <a:pt x="625744" y="0"/>
                  </a:cubicBezTo>
                  <a:close/>
                </a:path>
              </a:pathLst>
            </a:custGeom>
            <a:blipFill>
              <a:blip r:embed="rId3"/>
              <a:stretch>
                <a:fillRect l="-13683" t="0" r="-18481" b="0"/>
              </a:stretch>
            </a:blipFill>
          </p:spPr>
        </p:sp>
      </p:grpSp>
      <p:sp>
        <p:nvSpPr>
          <p:cNvPr name="TextBox 7" id="7"/>
          <p:cNvSpPr txBox="true"/>
          <p:nvPr/>
        </p:nvSpPr>
        <p:spPr>
          <a:xfrm rot="0">
            <a:off x="9524071" y="3339876"/>
            <a:ext cx="5778912" cy="2262093"/>
          </a:xfrm>
          <a:prstGeom prst="rect">
            <a:avLst/>
          </a:prstGeom>
        </p:spPr>
        <p:txBody>
          <a:bodyPr anchor="t" rtlCol="false" tIns="0" lIns="0" bIns="0" rIns="0">
            <a:spAutoFit/>
          </a:bodyPr>
          <a:lstStyle/>
          <a:p>
            <a:pPr algn="ctr">
              <a:lnSpc>
                <a:spcPts val="6046"/>
              </a:lnSpc>
            </a:pPr>
            <a:r>
              <a:rPr lang="en-US" sz="4319" spc="129">
                <a:solidFill>
                  <a:srgbClr val="000000"/>
                </a:solidFill>
                <a:latin typeface="Nunito"/>
                <a:ea typeface="Nunito"/>
                <a:cs typeface="Nunito"/>
                <a:sym typeface="Nunito"/>
              </a:rPr>
              <a:t>and he asked them, “Whose face and name are these?”</a:t>
            </a:r>
          </a:p>
        </p:txBody>
      </p:sp>
      <p:sp>
        <p:nvSpPr>
          <p:cNvPr name="TextBox 8" id="8"/>
          <p:cNvSpPr txBox="true"/>
          <p:nvPr/>
        </p:nvSpPr>
        <p:spPr>
          <a:xfrm rot="0">
            <a:off x="13314428" y="294080"/>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20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787995" y="916553"/>
            <a:ext cx="1863399" cy="924809"/>
            <a:chOff x="0" y="0"/>
            <a:chExt cx="4021496" cy="1995877"/>
          </a:xfrm>
        </p:grpSpPr>
        <p:sp>
          <p:nvSpPr>
            <p:cNvPr name="Freeform 4" id="4"/>
            <p:cNvSpPr/>
            <p:nvPr/>
          </p:nvSpPr>
          <p:spPr>
            <a:xfrm flipH="false" flipV="false" rot="0">
              <a:off x="0" y="0"/>
              <a:ext cx="4021455" cy="1995781"/>
            </a:xfrm>
            <a:custGeom>
              <a:avLst/>
              <a:gdLst/>
              <a:ahLst/>
              <a:cxnLst/>
              <a:rect r="r" b="b" t="t" l="l"/>
              <a:pathLst>
                <a:path h="1995781" w="4021455">
                  <a:moveTo>
                    <a:pt x="0" y="0"/>
                  </a:moveTo>
                  <a:lnTo>
                    <a:pt x="4021455" y="0"/>
                  </a:lnTo>
                  <a:lnTo>
                    <a:pt x="4021455" y="1995781"/>
                  </a:lnTo>
                  <a:lnTo>
                    <a:pt x="0" y="1995781"/>
                  </a:lnTo>
                  <a:lnTo>
                    <a:pt x="0" y="0"/>
                  </a:lnTo>
                  <a:close/>
                </a:path>
              </a:pathLst>
            </a:custGeom>
            <a:solidFill>
              <a:srgbClr val="7ED957"/>
            </a:solidFill>
          </p:spPr>
        </p:sp>
      </p:grpSp>
      <p:grpSp>
        <p:nvGrpSpPr>
          <p:cNvPr name="Group 5" id="5"/>
          <p:cNvGrpSpPr/>
          <p:nvPr/>
        </p:nvGrpSpPr>
        <p:grpSpPr>
          <a:xfrm rot="0">
            <a:off x="9565893" y="1663463"/>
            <a:ext cx="5727430" cy="5677315"/>
            <a:chOff x="0" y="0"/>
            <a:chExt cx="10063548" cy="9975492"/>
          </a:xfrm>
        </p:grpSpPr>
        <p:sp>
          <p:nvSpPr>
            <p:cNvPr name="Freeform 6" id="6"/>
            <p:cNvSpPr/>
            <p:nvPr/>
          </p:nvSpPr>
          <p:spPr>
            <a:xfrm flipH="false" flipV="false" rot="0">
              <a:off x="0" y="0"/>
              <a:ext cx="10063607" cy="9975469"/>
            </a:xfrm>
            <a:custGeom>
              <a:avLst/>
              <a:gdLst/>
              <a:ahLst/>
              <a:cxnLst/>
              <a:rect r="r" b="b" t="t" l="l"/>
              <a:pathLst>
                <a:path h="9975469" w="10063607">
                  <a:moveTo>
                    <a:pt x="602502" y="0"/>
                  </a:moveTo>
                  <a:lnTo>
                    <a:pt x="9461104" y="0"/>
                  </a:lnTo>
                  <a:cubicBezTo>
                    <a:pt x="9793857" y="0"/>
                    <a:pt x="10063607" y="269750"/>
                    <a:pt x="10063607" y="602502"/>
                  </a:cubicBezTo>
                  <a:lnTo>
                    <a:pt x="10063607" y="9372966"/>
                  </a:lnTo>
                  <a:cubicBezTo>
                    <a:pt x="10063607" y="9532760"/>
                    <a:pt x="10000129" y="9686009"/>
                    <a:pt x="9887138" y="9799000"/>
                  </a:cubicBezTo>
                  <a:cubicBezTo>
                    <a:pt x="9774147" y="9911991"/>
                    <a:pt x="9620898" y="9975469"/>
                    <a:pt x="9461104" y="9975469"/>
                  </a:cubicBezTo>
                  <a:lnTo>
                    <a:pt x="602502" y="9975469"/>
                  </a:lnTo>
                  <a:cubicBezTo>
                    <a:pt x="442709" y="9975469"/>
                    <a:pt x="289460" y="9911991"/>
                    <a:pt x="176469" y="9799000"/>
                  </a:cubicBezTo>
                  <a:cubicBezTo>
                    <a:pt x="63478" y="9686009"/>
                    <a:pt x="0" y="9532760"/>
                    <a:pt x="0" y="9372966"/>
                  </a:cubicBezTo>
                  <a:lnTo>
                    <a:pt x="0" y="602502"/>
                  </a:lnTo>
                  <a:cubicBezTo>
                    <a:pt x="0" y="442709"/>
                    <a:pt x="63478" y="289460"/>
                    <a:pt x="176469" y="176469"/>
                  </a:cubicBezTo>
                  <a:cubicBezTo>
                    <a:pt x="289460" y="63478"/>
                    <a:pt x="442709" y="0"/>
                    <a:pt x="602502" y="0"/>
                  </a:cubicBezTo>
                  <a:close/>
                </a:path>
              </a:pathLst>
            </a:custGeom>
            <a:blipFill>
              <a:blip r:embed="rId3"/>
              <a:stretch>
                <a:fillRect l="-16082" t="0" r="-16082" b="0"/>
              </a:stretch>
            </a:blipFill>
          </p:spPr>
        </p:sp>
      </p:grpSp>
      <p:sp>
        <p:nvSpPr>
          <p:cNvPr name="TextBox 7" id="7"/>
          <p:cNvSpPr txBox="true"/>
          <p:nvPr/>
        </p:nvSpPr>
        <p:spPr>
          <a:xfrm rot="0">
            <a:off x="3257192" y="3655868"/>
            <a:ext cx="5886808" cy="1606779"/>
          </a:xfrm>
          <a:prstGeom prst="rect">
            <a:avLst/>
          </a:prstGeom>
        </p:spPr>
        <p:txBody>
          <a:bodyPr anchor="t" rtlCol="false" tIns="0" lIns="0" bIns="0" rIns="0">
            <a:spAutoFit/>
          </a:bodyPr>
          <a:lstStyle/>
          <a:p>
            <a:pPr algn="ctr">
              <a:lnSpc>
                <a:spcPts val="6466"/>
              </a:lnSpc>
              <a:spcBef>
                <a:spcPct val="0"/>
              </a:spcBef>
            </a:pPr>
            <a:r>
              <a:rPr lang="en-US" sz="4619" spc="138">
                <a:solidFill>
                  <a:srgbClr val="000000"/>
                </a:solidFill>
                <a:latin typeface="Nunito"/>
                <a:ea typeface="Nunito"/>
                <a:cs typeface="Nunito"/>
                <a:sym typeface="Nunito"/>
              </a:rPr>
              <a:t> “The Emperor's,” they answered.</a:t>
            </a:r>
          </a:p>
        </p:txBody>
      </p:sp>
      <p:sp>
        <p:nvSpPr>
          <p:cNvPr name="TextBox 8" id="8"/>
          <p:cNvSpPr txBox="true"/>
          <p:nvPr/>
        </p:nvSpPr>
        <p:spPr>
          <a:xfrm rot="0">
            <a:off x="4078030" y="634814"/>
            <a:ext cx="1283328" cy="1326364"/>
          </a:xfrm>
          <a:prstGeom prst="rect">
            <a:avLst/>
          </a:prstGeom>
        </p:spPr>
        <p:txBody>
          <a:bodyPr anchor="t" rtlCol="false" tIns="0" lIns="0" bIns="0" rIns="0">
            <a:spAutoFit/>
          </a:bodyPr>
          <a:lstStyle/>
          <a:p>
            <a:pPr algn="ctr">
              <a:lnSpc>
                <a:spcPts val="10890"/>
              </a:lnSpc>
            </a:pPr>
            <a:r>
              <a:rPr lang="en-US" sz="7778" b="true">
                <a:solidFill>
                  <a:srgbClr val="5A3114"/>
                </a:solidFill>
                <a:latin typeface="Canva Sans Bold"/>
                <a:ea typeface="Canva Sans Bold"/>
                <a:cs typeface="Canva Sans Bold"/>
                <a:sym typeface="Canva Sans Bold"/>
              </a:rPr>
              <a:t>21</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grpSp>
        <p:nvGrpSpPr>
          <p:cNvPr name="Group 3" id="3"/>
          <p:cNvGrpSpPr/>
          <p:nvPr/>
        </p:nvGrpSpPr>
        <p:grpSpPr>
          <a:xfrm rot="0">
            <a:off x="3416570" y="1663590"/>
            <a:ext cx="5727430" cy="5677315"/>
            <a:chOff x="0" y="0"/>
            <a:chExt cx="10063548" cy="9975492"/>
          </a:xfrm>
        </p:grpSpPr>
        <p:sp>
          <p:nvSpPr>
            <p:cNvPr name="Freeform 4" id="4"/>
            <p:cNvSpPr/>
            <p:nvPr/>
          </p:nvSpPr>
          <p:spPr>
            <a:xfrm flipH="false" flipV="false" rot="0">
              <a:off x="0" y="0"/>
              <a:ext cx="10063607" cy="9975469"/>
            </a:xfrm>
            <a:custGeom>
              <a:avLst/>
              <a:gdLst/>
              <a:ahLst/>
              <a:cxnLst/>
              <a:rect r="r" b="b" t="t" l="l"/>
              <a:pathLst>
                <a:path h="9975469" w="10063607">
                  <a:moveTo>
                    <a:pt x="0" y="0"/>
                  </a:moveTo>
                  <a:lnTo>
                    <a:pt x="10063607" y="0"/>
                  </a:lnTo>
                  <a:lnTo>
                    <a:pt x="10063607" y="9975469"/>
                  </a:lnTo>
                  <a:lnTo>
                    <a:pt x="0" y="9975469"/>
                  </a:lnTo>
                  <a:lnTo>
                    <a:pt x="0" y="0"/>
                  </a:lnTo>
                  <a:close/>
                </a:path>
              </a:pathLst>
            </a:custGeom>
            <a:blipFill>
              <a:blip r:embed="rId3"/>
              <a:stretch>
                <a:fillRect l="-21" t="0" r="-20" b="0"/>
              </a:stretch>
            </a:blipFill>
          </p:spPr>
        </p:sp>
      </p:grpSp>
      <p:sp>
        <p:nvSpPr>
          <p:cNvPr name="TextBox 5" id="5"/>
          <p:cNvSpPr txBox="true"/>
          <p:nvPr/>
        </p:nvSpPr>
        <p:spPr>
          <a:xfrm rot="0">
            <a:off x="9577684" y="1144428"/>
            <a:ext cx="5886808" cy="3198840"/>
          </a:xfrm>
          <a:prstGeom prst="rect">
            <a:avLst/>
          </a:prstGeom>
        </p:spPr>
        <p:txBody>
          <a:bodyPr anchor="t" rtlCol="false" tIns="0" lIns="0" bIns="0" rIns="0">
            <a:spAutoFit/>
          </a:bodyPr>
          <a:lstStyle/>
          <a:p>
            <a:pPr algn="ctr">
              <a:lnSpc>
                <a:spcPts val="6322"/>
              </a:lnSpc>
            </a:pPr>
            <a:r>
              <a:rPr lang="en-US" b="true" sz="4518" spc="131">
                <a:solidFill>
                  <a:srgbClr val="004AAD"/>
                </a:solidFill>
                <a:latin typeface="Nunito Bold"/>
                <a:ea typeface="Nunito Bold"/>
                <a:cs typeface="Nunito Bold"/>
                <a:sym typeface="Nunito Bold"/>
              </a:rPr>
              <a:t>Leader:</a:t>
            </a:r>
          </a:p>
          <a:p>
            <a:pPr algn="ctr">
              <a:lnSpc>
                <a:spcPts val="6326"/>
              </a:lnSpc>
            </a:pPr>
            <a:r>
              <a:rPr lang="en-US" b="true" sz="4518" spc="135">
                <a:solidFill>
                  <a:srgbClr val="5A3114"/>
                </a:solidFill>
                <a:latin typeface="Nunito Bold"/>
                <a:ea typeface="Nunito Bold"/>
                <a:cs typeface="Nunito Bold"/>
                <a:sym typeface="Nunito Bold"/>
              </a:rPr>
              <a:t>The Gospel of the Lord</a:t>
            </a:r>
          </a:p>
          <a:p>
            <a:pPr algn="ctr">
              <a:lnSpc>
                <a:spcPts val="6466"/>
              </a:lnSpc>
            </a:pPr>
          </a:p>
        </p:txBody>
      </p:sp>
      <p:sp>
        <p:nvSpPr>
          <p:cNvPr name="TextBox 6" id="6"/>
          <p:cNvSpPr txBox="true"/>
          <p:nvPr/>
        </p:nvSpPr>
        <p:spPr>
          <a:xfrm rot="0">
            <a:off x="9577684" y="5675376"/>
            <a:ext cx="5886808" cy="2426382"/>
          </a:xfrm>
          <a:prstGeom prst="rect">
            <a:avLst/>
          </a:prstGeom>
        </p:spPr>
        <p:txBody>
          <a:bodyPr anchor="t" rtlCol="false" tIns="0" lIns="0" bIns="0" rIns="0">
            <a:spAutoFit/>
          </a:bodyPr>
          <a:lstStyle/>
          <a:p>
            <a:pPr algn="ctr">
              <a:lnSpc>
                <a:spcPts val="6461"/>
              </a:lnSpc>
            </a:pPr>
            <a:r>
              <a:rPr lang="en-US" b="true" sz="4619" spc="133">
                <a:solidFill>
                  <a:srgbClr val="004AAD"/>
                </a:solidFill>
                <a:latin typeface="Nunito Bold"/>
                <a:ea typeface="Nunito Bold"/>
                <a:cs typeface="Nunito Bold"/>
                <a:sym typeface="Nunito Bold"/>
              </a:rPr>
              <a:t>All: </a:t>
            </a:r>
          </a:p>
          <a:p>
            <a:pPr algn="ctr">
              <a:lnSpc>
                <a:spcPts val="6466"/>
              </a:lnSpc>
            </a:pPr>
            <a:r>
              <a:rPr lang="en-US" b="true" sz="4619" spc="138">
                <a:solidFill>
                  <a:srgbClr val="5B1018"/>
                </a:solidFill>
                <a:latin typeface="Nunito Bold"/>
                <a:ea typeface="Nunito Bold"/>
                <a:cs typeface="Nunito Bold"/>
                <a:sym typeface="Nunito Bold"/>
              </a:rPr>
              <a:t>P</a:t>
            </a:r>
            <a:r>
              <a:rPr lang="en-US" b="true" sz="4619" spc="138">
                <a:solidFill>
                  <a:srgbClr val="5B1018"/>
                </a:solidFill>
                <a:latin typeface="Nunito Bold"/>
                <a:ea typeface="Nunito Bold"/>
                <a:cs typeface="Nunito Bold"/>
                <a:sym typeface="Nunito Bold"/>
              </a:rPr>
              <a:t>raise to you, Lord Jesus Christ.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TextBox 3" id="3"/>
          <p:cNvSpPr txBox="true"/>
          <p:nvPr/>
        </p:nvSpPr>
        <p:spPr>
          <a:xfrm rot="0">
            <a:off x="9626931" y="3840309"/>
            <a:ext cx="6679126" cy="1303191"/>
          </a:xfrm>
          <a:prstGeom prst="rect">
            <a:avLst/>
          </a:prstGeom>
        </p:spPr>
        <p:txBody>
          <a:bodyPr anchor="t" rtlCol="false" tIns="0" lIns="0" bIns="0" rIns="0">
            <a:spAutoFit/>
          </a:bodyPr>
          <a:lstStyle/>
          <a:p>
            <a:pPr algn="l">
              <a:lnSpc>
                <a:spcPts val="9411"/>
              </a:lnSpc>
            </a:pPr>
            <a:r>
              <a:rPr lang="en-US" sz="10456">
                <a:solidFill>
                  <a:srgbClr val="5A3114"/>
                </a:solidFill>
                <a:latin typeface="Porcelain"/>
                <a:ea typeface="Porcelain"/>
                <a:cs typeface="Porcelain"/>
                <a:sym typeface="Porcelain"/>
              </a:rPr>
              <a:t>Gospel Message</a:t>
            </a:r>
          </a:p>
        </p:txBody>
      </p:sp>
      <p:sp>
        <p:nvSpPr>
          <p:cNvPr name="Freeform 4" id="4"/>
          <p:cNvSpPr/>
          <p:nvPr/>
        </p:nvSpPr>
        <p:spPr>
          <a:xfrm flipH="false" flipV="false" rot="-320354">
            <a:off x="3784217" y="2374026"/>
            <a:ext cx="4835881" cy="4872424"/>
          </a:xfrm>
          <a:custGeom>
            <a:avLst/>
            <a:gdLst/>
            <a:ahLst/>
            <a:cxnLst/>
            <a:rect r="r" b="b" t="t" l="l"/>
            <a:pathLst>
              <a:path h="4872424" w="4835881">
                <a:moveTo>
                  <a:pt x="0" y="0"/>
                </a:moveTo>
                <a:lnTo>
                  <a:pt x="4835881" y="0"/>
                </a:lnTo>
                <a:lnTo>
                  <a:pt x="4835881" y="4872425"/>
                </a:lnTo>
                <a:lnTo>
                  <a:pt x="0" y="4872425"/>
                </a:lnTo>
                <a:lnTo>
                  <a:pt x="0" y="0"/>
                </a:lnTo>
                <a:close/>
              </a:path>
            </a:pathLst>
          </a:custGeom>
          <a:blipFill>
            <a:blip r:embed="rId3">
              <a:extLst>
                <a:ext uri="{96DAC541-7B7A-43D3-8B79-37D633B846F1}">
                  <asvg:svgBlip xmlns:asvg="http://schemas.microsoft.com/office/drawing/2016/SVG/main" r:embed="rId4"/>
                </a:ext>
              </a:extLst>
            </a:blip>
            <a:stretch>
              <a:fillRect l="-34" t="0" r="-34" b="0"/>
            </a:stretch>
          </a:blipFill>
        </p:spPr>
      </p:sp>
      <p:sp>
        <p:nvSpPr>
          <p:cNvPr name="Freeform 5" id="5"/>
          <p:cNvSpPr/>
          <p:nvPr/>
        </p:nvSpPr>
        <p:spPr>
          <a:xfrm flipH="false" flipV="false" rot="692353">
            <a:off x="11610534" y="1402087"/>
            <a:ext cx="1954876" cy="1515029"/>
          </a:xfrm>
          <a:custGeom>
            <a:avLst/>
            <a:gdLst/>
            <a:ahLst/>
            <a:cxnLst/>
            <a:rect r="r" b="b" t="t" l="l"/>
            <a:pathLst>
              <a:path h="1515029" w="1954876">
                <a:moveTo>
                  <a:pt x="0" y="0"/>
                </a:moveTo>
                <a:lnTo>
                  <a:pt x="1954876" y="0"/>
                </a:lnTo>
                <a:lnTo>
                  <a:pt x="1954876" y="1515029"/>
                </a:lnTo>
                <a:lnTo>
                  <a:pt x="0" y="1515029"/>
                </a:lnTo>
                <a:lnTo>
                  <a:pt x="0" y="0"/>
                </a:lnTo>
                <a:close/>
              </a:path>
            </a:pathLst>
          </a:custGeom>
          <a:blipFill>
            <a:blip r:embed="rId5">
              <a:extLst>
                <a:ext uri="{96DAC541-7B7A-43D3-8B79-37D633B846F1}">
                  <asvg:svgBlip xmlns:asvg="http://schemas.microsoft.com/office/drawing/2016/SVG/main" r:embed="rId6"/>
                </a:ext>
              </a:extLst>
            </a:blip>
            <a:stretch>
              <a:fillRect l="0" t="-109" r="0" b="-109"/>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3" id="3"/>
          <p:cNvSpPr/>
          <p:nvPr/>
        </p:nvSpPr>
        <p:spPr>
          <a:xfrm flipH="false" flipV="false" rot="0">
            <a:off x="10022860" y="1372342"/>
            <a:ext cx="4727794" cy="6640844"/>
          </a:xfrm>
          <a:custGeom>
            <a:avLst/>
            <a:gdLst/>
            <a:ahLst/>
            <a:cxnLst/>
            <a:rect r="r" b="b" t="t" l="l"/>
            <a:pathLst>
              <a:path h="6640844" w="4727794">
                <a:moveTo>
                  <a:pt x="0" y="0"/>
                </a:moveTo>
                <a:lnTo>
                  <a:pt x="4727793" y="0"/>
                </a:lnTo>
                <a:lnTo>
                  <a:pt x="4727793" y="6640844"/>
                </a:lnTo>
                <a:lnTo>
                  <a:pt x="0" y="6640844"/>
                </a:lnTo>
                <a:lnTo>
                  <a:pt x="0" y="0"/>
                </a:lnTo>
                <a:close/>
              </a:path>
            </a:pathLst>
          </a:custGeom>
          <a:blipFill>
            <a:blip r:embed="rId3"/>
            <a:stretch>
              <a:fillRect l="0" t="0" r="0" b="0"/>
            </a:stretch>
          </a:blipFill>
        </p:spPr>
      </p:sp>
      <p:sp>
        <p:nvSpPr>
          <p:cNvPr name="Freeform 4" id="4"/>
          <p:cNvSpPr/>
          <p:nvPr/>
        </p:nvSpPr>
        <p:spPr>
          <a:xfrm flipH="false" flipV="false" rot="0">
            <a:off x="639146" y="15240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5" id="5"/>
          <p:cNvSpPr/>
          <p:nvPr/>
        </p:nvSpPr>
        <p:spPr>
          <a:xfrm flipH="false" flipV="false" rot="0">
            <a:off x="9144000" y="1624200"/>
            <a:ext cx="6635445" cy="6388986"/>
          </a:xfrm>
          <a:custGeom>
            <a:avLst/>
            <a:gdLst/>
            <a:ahLst/>
            <a:cxnLst/>
            <a:rect r="r" b="b" t="t" l="l"/>
            <a:pathLst>
              <a:path h="6388986" w="6635445">
                <a:moveTo>
                  <a:pt x="0" y="0"/>
                </a:moveTo>
                <a:lnTo>
                  <a:pt x="6635445" y="0"/>
                </a:lnTo>
                <a:lnTo>
                  <a:pt x="6635445" y="6388986"/>
                </a:lnTo>
                <a:lnTo>
                  <a:pt x="0" y="6388986"/>
                </a:lnTo>
                <a:lnTo>
                  <a:pt x="0" y="0"/>
                </a:lnTo>
                <a:close/>
              </a:path>
            </a:pathLst>
          </a:custGeom>
          <a:blipFill>
            <a:blip r:embed="rId4"/>
            <a:stretch>
              <a:fillRect l="0" t="0" r="0" b="0"/>
            </a:stretch>
          </a:blipFill>
        </p:spPr>
      </p:sp>
      <p:sp>
        <p:nvSpPr>
          <p:cNvPr name="TextBox 6" id="6"/>
          <p:cNvSpPr txBox="true"/>
          <p:nvPr/>
        </p:nvSpPr>
        <p:spPr>
          <a:xfrm rot="0">
            <a:off x="3589943" y="1089837"/>
            <a:ext cx="5816220" cy="2448373"/>
          </a:xfrm>
          <a:prstGeom prst="rect">
            <a:avLst/>
          </a:prstGeom>
        </p:spPr>
        <p:txBody>
          <a:bodyPr anchor="t" rtlCol="false" tIns="0" lIns="0" bIns="0" rIns="0">
            <a:spAutoFit/>
          </a:bodyPr>
          <a:lstStyle/>
          <a:p>
            <a:pPr algn="ctr">
              <a:lnSpc>
                <a:spcPts val="6292"/>
              </a:lnSpc>
            </a:pPr>
            <a:r>
              <a:rPr lang="en-US" sz="6999">
                <a:solidFill>
                  <a:srgbClr val="5A3114"/>
                </a:solidFill>
                <a:latin typeface="Porcelain"/>
                <a:ea typeface="Porcelain"/>
                <a:cs typeface="Porcelain"/>
                <a:sym typeface="Porcelain"/>
              </a:rPr>
              <a:t>Activity: </a:t>
            </a:r>
          </a:p>
          <a:p>
            <a:pPr algn="ctr">
              <a:lnSpc>
                <a:spcPts val="6299"/>
              </a:lnSpc>
            </a:pPr>
            <a:r>
              <a:rPr lang="en-US" sz="6999">
                <a:solidFill>
                  <a:srgbClr val="5A3114"/>
                </a:solidFill>
                <a:latin typeface="Porcelain"/>
                <a:ea typeface="Porcelain"/>
                <a:cs typeface="Porcelain"/>
                <a:sym typeface="Porcelain"/>
              </a:rPr>
              <a:t>The Coins that Belong to God</a:t>
            </a:r>
          </a:p>
        </p:txBody>
      </p:sp>
      <p:sp>
        <p:nvSpPr>
          <p:cNvPr name="TextBox 7" id="7"/>
          <p:cNvSpPr txBox="true"/>
          <p:nvPr/>
        </p:nvSpPr>
        <p:spPr>
          <a:xfrm rot="0">
            <a:off x="3589943" y="3481060"/>
            <a:ext cx="5596695" cy="5371465"/>
          </a:xfrm>
          <a:prstGeom prst="rect">
            <a:avLst/>
          </a:prstGeom>
        </p:spPr>
        <p:txBody>
          <a:bodyPr anchor="t" rtlCol="false" tIns="0" lIns="0" bIns="0" rIns="0">
            <a:spAutoFit/>
          </a:bodyPr>
          <a:lstStyle/>
          <a:p>
            <a:pPr algn="l">
              <a:lnSpc>
                <a:spcPts val="4760"/>
              </a:lnSpc>
            </a:pPr>
            <a:r>
              <a:rPr lang="en-US" sz="3400" spc="98" b="true">
                <a:solidFill>
                  <a:srgbClr val="5A3114"/>
                </a:solidFill>
                <a:latin typeface="Nunito Bold"/>
                <a:ea typeface="Nunito Bold"/>
                <a:cs typeface="Nunito Bold"/>
                <a:sym typeface="Nunito Bold"/>
              </a:rPr>
              <a:t>Materials Needed:</a:t>
            </a:r>
          </a:p>
          <a:p>
            <a:pPr algn="l">
              <a:lnSpc>
                <a:spcPts val="4760"/>
              </a:lnSpc>
            </a:pPr>
          </a:p>
          <a:p>
            <a:pPr algn="l" marL="734061" indent="-367031" lvl="1">
              <a:lnSpc>
                <a:spcPts val="4760"/>
              </a:lnSpc>
              <a:buFont typeface="Arial"/>
              <a:buChar char="•"/>
            </a:pPr>
            <a:r>
              <a:rPr lang="en-US" sz="3400" spc="98">
                <a:solidFill>
                  <a:srgbClr val="5A3114"/>
                </a:solidFill>
                <a:latin typeface="Nunito"/>
                <a:ea typeface="Nunito"/>
                <a:cs typeface="Nunito"/>
                <a:sym typeface="Nunito"/>
              </a:rPr>
              <a:t>Paper</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Real coins</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Pencil</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Scissors</a:t>
            </a:r>
          </a:p>
          <a:p>
            <a:pPr algn="l" marL="734061" indent="-367031" lvl="1">
              <a:lnSpc>
                <a:spcPts val="4760"/>
              </a:lnSpc>
              <a:buFont typeface="Arial"/>
              <a:buChar char="•"/>
            </a:pPr>
            <a:r>
              <a:rPr lang="en-US" sz="3400" spc="98">
                <a:solidFill>
                  <a:srgbClr val="5A3114"/>
                </a:solidFill>
                <a:latin typeface="Nunito"/>
                <a:ea typeface="Nunito"/>
                <a:cs typeface="Nunito"/>
                <a:sym typeface="Nunito"/>
              </a:rPr>
              <a:t>Glue</a:t>
            </a:r>
          </a:p>
          <a:p>
            <a:pPr algn="l" marL="734061" indent="-367031" lvl="1">
              <a:lnSpc>
                <a:spcPts val="4760"/>
              </a:lnSpc>
              <a:buFont typeface="Arial"/>
              <a:buChar char="•"/>
            </a:pPr>
            <a:r>
              <a:rPr lang="en-US" sz="3400" spc="101">
                <a:solidFill>
                  <a:srgbClr val="5A3114"/>
                </a:solidFill>
                <a:latin typeface="Nunito"/>
                <a:ea typeface="Nunito"/>
                <a:cs typeface="Nunito"/>
                <a:sym typeface="Nunito"/>
              </a:rPr>
              <a:t>Crayons or colored pencils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Freeform 3" id="3"/>
          <p:cNvSpPr/>
          <p:nvPr/>
        </p:nvSpPr>
        <p:spPr>
          <a:xfrm flipH="false" flipV="false" rot="0">
            <a:off x="8901234" y="1617076"/>
            <a:ext cx="7127133" cy="6862411"/>
          </a:xfrm>
          <a:custGeom>
            <a:avLst/>
            <a:gdLst/>
            <a:ahLst/>
            <a:cxnLst/>
            <a:rect r="r" b="b" t="t" l="l"/>
            <a:pathLst>
              <a:path h="6862411" w="7127133">
                <a:moveTo>
                  <a:pt x="0" y="0"/>
                </a:moveTo>
                <a:lnTo>
                  <a:pt x="7127133" y="0"/>
                </a:lnTo>
                <a:lnTo>
                  <a:pt x="7127133" y="6862412"/>
                </a:lnTo>
                <a:lnTo>
                  <a:pt x="0" y="6862412"/>
                </a:lnTo>
                <a:lnTo>
                  <a:pt x="0" y="0"/>
                </a:lnTo>
                <a:close/>
              </a:path>
            </a:pathLst>
          </a:custGeom>
          <a:blipFill>
            <a:blip r:embed="rId3"/>
            <a:stretch>
              <a:fillRect l="0" t="0" r="0" b="0"/>
            </a:stretch>
          </a:blipFill>
        </p:spPr>
      </p:sp>
      <p:sp>
        <p:nvSpPr>
          <p:cNvPr name="TextBox 4" id="4"/>
          <p:cNvSpPr txBox="true"/>
          <p:nvPr/>
        </p:nvSpPr>
        <p:spPr>
          <a:xfrm rot="0">
            <a:off x="3613032" y="1257300"/>
            <a:ext cx="5816220" cy="1886452"/>
          </a:xfrm>
          <a:prstGeom prst="rect">
            <a:avLst/>
          </a:prstGeom>
        </p:spPr>
        <p:txBody>
          <a:bodyPr anchor="t" rtlCol="false" tIns="0" lIns="0" bIns="0" rIns="0">
            <a:spAutoFit/>
          </a:bodyPr>
          <a:lstStyle/>
          <a:p>
            <a:pPr algn="l">
              <a:lnSpc>
                <a:spcPts val="7191"/>
              </a:lnSpc>
            </a:pPr>
            <a:r>
              <a:rPr lang="en-US" sz="7999">
                <a:solidFill>
                  <a:srgbClr val="5A3114"/>
                </a:solidFill>
                <a:latin typeface="Porcelain"/>
                <a:ea typeface="Porcelain"/>
                <a:cs typeface="Porcelain"/>
                <a:sym typeface="Porcelain"/>
              </a:rPr>
              <a:t>Instru</a:t>
            </a:r>
            <a:r>
              <a:rPr lang="en-US" sz="7999">
                <a:solidFill>
                  <a:srgbClr val="5A3114"/>
                </a:solidFill>
                <a:latin typeface="Porcelain"/>
                <a:ea typeface="Porcelain"/>
                <a:cs typeface="Porcelain"/>
                <a:sym typeface="Porcelain"/>
              </a:rPr>
              <a:t>ctions:</a:t>
            </a:r>
          </a:p>
          <a:p>
            <a:pPr algn="l">
              <a:lnSpc>
                <a:spcPts val="7199"/>
              </a:lnSpc>
            </a:pPr>
          </a:p>
        </p:txBody>
      </p:sp>
      <p:sp>
        <p:nvSpPr>
          <p:cNvPr name="TextBox 5" id="5"/>
          <p:cNvSpPr txBox="true"/>
          <p:nvPr/>
        </p:nvSpPr>
        <p:spPr>
          <a:xfrm rot="0">
            <a:off x="3396114" y="2306752"/>
            <a:ext cx="5505120" cy="6634734"/>
          </a:xfrm>
          <a:prstGeom prst="rect">
            <a:avLst/>
          </a:prstGeom>
        </p:spPr>
        <p:txBody>
          <a:bodyPr anchor="t" rtlCol="false" tIns="0" lIns="0" bIns="0" rIns="0">
            <a:spAutoFit/>
          </a:bodyPr>
          <a:lstStyle/>
          <a:p>
            <a:pPr algn="just">
              <a:lnSpc>
                <a:spcPts val="3483"/>
              </a:lnSpc>
            </a:pPr>
            <a:r>
              <a:rPr lang="en-US" sz="3000">
                <a:solidFill>
                  <a:srgbClr val="000000"/>
                </a:solidFill>
                <a:latin typeface="Calibri (MS)"/>
                <a:ea typeface="Calibri (MS)"/>
                <a:cs typeface="Calibri (MS)"/>
                <a:sym typeface="Calibri (MS)"/>
              </a:rPr>
              <a:t>1. </a:t>
            </a:r>
            <a:r>
              <a:rPr lang="en-US" sz="3000">
                <a:solidFill>
                  <a:srgbClr val="000000"/>
                </a:solidFill>
                <a:latin typeface="Calibri (MS)"/>
                <a:ea typeface="Calibri (MS)"/>
                <a:cs typeface="Calibri (MS)"/>
                <a:sym typeface="Calibri (MS)"/>
              </a:rPr>
              <a:t>Draw a big hexagon on your paper.</a:t>
            </a:r>
          </a:p>
          <a:p>
            <a:pPr algn="just">
              <a:lnSpc>
                <a:spcPts val="3483"/>
              </a:lnSpc>
            </a:pPr>
            <a:r>
              <a:rPr lang="en-US" sz="3000">
                <a:solidFill>
                  <a:srgbClr val="000000"/>
                </a:solidFill>
                <a:latin typeface="Calibri (MS)"/>
                <a:ea typeface="Calibri (MS)"/>
                <a:cs typeface="Calibri (MS)"/>
                <a:sym typeface="Calibri (MS)"/>
              </a:rPr>
              <a:t>2. Place a real coin under the paper. Gently rub the side of your pencil over the paper until the shape and design of the coin appear.</a:t>
            </a:r>
          </a:p>
          <a:p>
            <a:pPr algn="just">
              <a:lnSpc>
                <a:spcPts val="3483"/>
              </a:lnSpc>
            </a:pPr>
            <a:r>
              <a:rPr lang="en-US" sz="3000">
                <a:solidFill>
                  <a:srgbClr val="000000"/>
                </a:solidFill>
                <a:latin typeface="Calibri (MS)"/>
                <a:ea typeface="Calibri (MS)"/>
                <a:cs typeface="Calibri (MS)"/>
                <a:sym typeface="Calibri (MS)"/>
              </a:rPr>
              <a:t>3. Repeat the coin rubbing several times to create a pile of coins.</a:t>
            </a:r>
          </a:p>
          <a:p>
            <a:pPr algn="just">
              <a:lnSpc>
                <a:spcPts val="3483"/>
              </a:lnSpc>
            </a:pPr>
            <a:r>
              <a:rPr lang="en-US" sz="3000">
                <a:solidFill>
                  <a:srgbClr val="000000"/>
                </a:solidFill>
                <a:latin typeface="Calibri (MS)"/>
                <a:ea typeface="Calibri (MS)"/>
                <a:cs typeface="Calibri (MS)"/>
                <a:sym typeface="Calibri (MS)"/>
              </a:rPr>
              <a:t>4. Carefully cut around each coin rubbing.</a:t>
            </a:r>
          </a:p>
          <a:p>
            <a:pPr algn="just">
              <a:lnSpc>
                <a:spcPts val="3483"/>
              </a:lnSpc>
            </a:pPr>
            <a:r>
              <a:rPr lang="en-US" sz="3000">
                <a:solidFill>
                  <a:srgbClr val="000000"/>
                </a:solidFill>
                <a:latin typeface="Calibri (MS)"/>
                <a:ea typeface="Calibri (MS)"/>
                <a:cs typeface="Calibri (MS)"/>
                <a:sym typeface="Calibri (MS)"/>
              </a:rPr>
              <a:t>5. Arrange the paper coins inside the hexagon. Overlap some coins to make them look like a pile, then glue them in place.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486746" y="0"/>
            <a:ext cx="17314509" cy="10287000"/>
          </a:xfrm>
          <a:custGeom>
            <a:avLst/>
            <a:gdLst/>
            <a:ahLst/>
            <a:cxnLst/>
            <a:rect r="r" b="b" t="t" l="l"/>
            <a:pathLst>
              <a:path h="10287000" w="17314509">
                <a:moveTo>
                  <a:pt x="0" y="0"/>
                </a:moveTo>
                <a:lnTo>
                  <a:pt x="17314508" y="0"/>
                </a:lnTo>
                <a:lnTo>
                  <a:pt x="17314508" y="10287000"/>
                </a:lnTo>
                <a:lnTo>
                  <a:pt x="0" y="10287000"/>
                </a:lnTo>
                <a:lnTo>
                  <a:pt x="0" y="0"/>
                </a:lnTo>
                <a:close/>
              </a:path>
            </a:pathLst>
          </a:custGeom>
          <a:blipFill>
            <a:blip r:embed="rId2"/>
            <a:stretch>
              <a:fillRect l="-671" t="0" r="-671" b="0"/>
            </a:stretch>
          </a:blipFill>
        </p:spPr>
      </p:sp>
      <p:sp>
        <p:nvSpPr>
          <p:cNvPr name="TextBox 3" id="3"/>
          <p:cNvSpPr txBox="true"/>
          <p:nvPr/>
        </p:nvSpPr>
        <p:spPr>
          <a:xfrm rot="0">
            <a:off x="3580484" y="1626879"/>
            <a:ext cx="5917666" cy="1238232"/>
          </a:xfrm>
          <a:prstGeom prst="rect">
            <a:avLst/>
          </a:prstGeom>
        </p:spPr>
        <p:txBody>
          <a:bodyPr anchor="t" rtlCol="false" tIns="0" lIns="0" bIns="0" rIns="0">
            <a:spAutoFit/>
          </a:bodyPr>
          <a:lstStyle/>
          <a:p>
            <a:pPr algn="l">
              <a:lnSpc>
                <a:spcPts val="8999"/>
              </a:lnSpc>
            </a:pPr>
            <a:r>
              <a:rPr lang="en-US" sz="9999">
                <a:solidFill>
                  <a:srgbClr val="5A3114"/>
                </a:solidFill>
                <a:latin typeface="Porcelain"/>
                <a:ea typeface="Porcelain"/>
                <a:cs typeface="Porcelain"/>
                <a:sym typeface="Porcelain"/>
              </a:rPr>
              <a:t>Closing Prayer</a:t>
            </a:r>
          </a:p>
        </p:txBody>
      </p:sp>
      <p:sp>
        <p:nvSpPr>
          <p:cNvPr name="Freeform 4" id="4"/>
          <p:cNvSpPr/>
          <p:nvPr/>
        </p:nvSpPr>
        <p:spPr>
          <a:xfrm flipH="false" flipV="false" rot="0">
            <a:off x="3321636" y="5143500"/>
            <a:ext cx="5822364" cy="3289636"/>
          </a:xfrm>
          <a:custGeom>
            <a:avLst/>
            <a:gdLst/>
            <a:ahLst/>
            <a:cxnLst/>
            <a:rect r="r" b="b" t="t" l="l"/>
            <a:pathLst>
              <a:path h="3289636" w="5822364">
                <a:moveTo>
                  <a:pt x="0" y="0"/>
                </a:moveTo>
                <a:lnTo>
                  <a:pt x="5822364" y="0"/>
                </a:lnTo>
                <a:lnTo>
                  <a:pt x="5822364" y="3289636"/>
                </a:lnTo>
                <a:lnTo>
                  <a:pt x="0" y="3289636"/>
                </a:lnTo>
                <a:lnTo>
                  <a:pt x="0" y="0"/>
                </a:lnTo>
                <a:close/>
              </a:path>
            </a:pathLst>
          </a:custGeom>
          <a:blipFill>
            <a:blip r:embed="rId3">
              <a:extLst>
                <a:ext uri="{96DAC541-7B7A-43D3-8B79-37D633B846F1}">
                  <asvg:svgBlip xmlns:asvg="http://schemas.microsoft.com/office/drawing/2016/SVG/main" r:embed="rId4"/>
                </a:ext>
              </a:extLst>
            </a:blip>
            <a:stretch>
              <a:fillRect l="0" t="-354" r="0" b="-354"/>
            </a:stretch>
          </a:blipFill>
        </p:spPr>
      </p:sp>
      <p:sp>
        <p:nvSpPr>
          <p:cNvPr name="Freeform 5" id="5"/>
          <p:cNvSpPr/>
          <p:nvPr/>
        </p:nvSpPr>
        <p:spPr>
          <a:xfrm flipH="false" flipV="false" rot="0">
            <a:off x="5394508" y="3026684"/>
            <a:ext cx="1676621" cy="1955243"/>
          </a:xfrm>
          <a:custGeom>
            <a:avLst/>
            <a:gdLst/>
            <a:ahLst/>
            <a:cxnLst/>
            <a:rect r="r" b="b" t="t" l="l"/>
            <a:pathLst>
              <a:path h="1955243" w="1676621">
                <a:moveTo>
                  <a:pt x="0" y="0"/>
                </a:moveTo>
                <a:lnTo>
                  <a:pt x="1676621" y="0"/>
                </a:lnTo>
                <a:lnTo>
                  <a:pt x="1676621" y="1955243"/>
                </a:lnTo>
                <a:lnTo>
                  <a:pt x="0" y="1955243"/>
                </a:lnTo>
                <a:lnTo>
                  <a:pt x="0" y="0"/>
                </a:lnTo>
                <a:close/>
              </a:path>
            </a:pathLst>
          </a:custGeom>
          <a:blipFill>
            <a:blip r:embed="rId5">
              <a:extLst>
                <a:ext uri="{96DAC541-7B7A-43D3-8B79-37D633B846F1}">
                  <asvg:svgBlip xmlns:asvg="http://schemas.microsoft.com/office/drawing/2016/SVG/main" r:embed="rId6"/>
                </a:ext>
              </a:extLst>
            </a:blip>
            <a:stretch>
              <a:fillRect l="-100" t="0" r="-100" b="0"/>
            </a:stretch>
          </a:blipFill>
        </p:spPr>
      </p:sp>
      <p:sp>
        <p:nvSpPr>
          <p:cNvPr name="TextBox 6" id="6"/>
          <p:cNvSpPr txBox="true"/>
          <p:nvPr/>
        </p:nvSpPr>
        <p:spPr>
          <a:xfrm rot="0">
            <a:off x="9841629" y="905227"/>
            <a:ext cx="5355319" cy="8077200"/>
          </a:xfrm>
          <a:prstGeom prst="rect">
            <a:avLst/>
          </a:prstGeom>
        </p:spPr>
        <p:txBody>
          <a:bodyPr anchor="t" rtlCol="false" tIns="0" lIns="0" bIns="0" rIns="0">
            <a:spAutoFit/>
          </a:bodyPr>
          <a:lstStyle/>
          <a:p>
            <a:pPr algn="just">
              <a:lnSpc>
                <a:spcPts val="4228"/>
              </a:lnSpc>
            </a:pPr>
            <a:r>
              <a:rPr lang="en-US" sz="3523" i="true">
                <a:solidFill>
                  <a:srgbClr val="000000"/>
                </a:solidFill>
                <a:latin typeface="Calibri (MS) Italics"/>
                <a:ea typeface="Calibri (MS) Italics"/>
                <a:cs typeface="Calibri (MS) Italics"/>
                <a:sym typeface="Calibri (MS) Italics"/>
              </a:rPr>
              <a:t>Dear God,</a:t>
            </a:r>
          </a:p>
          <a:p>
            <a:pPr algn="just">
              <a:lnSpc>
                <a:spcPts val="4228"/>
              </a:lnSpc>
            </a:pPr>
          </a:p>
          <a:p>
            <a:pPr algn="just">
              <a:lnSpc>
                <a:spcPts val="4228"/>
              </a:lnSpc>
            </a:pPr>
            <a:r>
              <a:rPr lang="en-US" sz="3523" i="true">
                <a:solidFill>
                  <a:srgbClr val="000000"/>
                </a:solidFill>
                <a:latin typeface="Calibri (MS) Italics"/>
                <a:ea typeface="Calibri (MS) Italics"/>
                <a:cs typeface="Calibri (MS) Italics"/>
                <a:sym typeface="Calibri (MS) Italics"/>
              </a:rPr>
              <a:t>Thank You for teaching us through Your Word. Help us to listen to Your invitation and always choose to follow You. Teach us to give to God what belongs to God and to do what is right and good.</a:t>
            </a:r>
          </a:p>
          <a:p>
            <a:pPr algn="just">
              <a:lnSpc>
                <a:spcPts val="4228"/>
              </a:lnSpc>
            </a:pPr>
            <a:r>
              <a:rPr lang="en-US" sz="3523" i="true">
                <a:solidFill>
                  <a:srgbClr val="000000"/>
                </a:solidFill>
                <a:latin typeface="Calibri (MS) Italics"/>
                <a:ea typeface="Calibri (MS) Italics"/>
                <a:cs typeface="Calibri (MS) Italics"/>
                <a:sym typeface="Calibri (MS) Italics"/>
              </a:rPr>
              <a:t>Help us to have thankful hearts, obey You, and share Your love with others.</a:t>
            </a:r>
          </a:p>
          <a:p>
            <a:pPr algn="just">
              <a:lnSpc>
                <a:spcPts val="4228"/>
              </a:lnSpc>
            </a:pPr>
          </a:p>
          <a:p>
            <a:pPr algn="just">
              <a:lnSpc>
                <a:spcPts val="4228"/>
              </a:lnSpc>
            </a:pPr>
            <a:r>
              <a:rPr lang="en-US" sz="3523" i="true">
                <a:solidFill>
                  <a:srgbClr val="000000"/>
                </a:solidFill>
                <a:latin typeface="Calibri (MS) Italics"/>
                <a:ea typeface="Calibri (MS) Italics"/>
                <a:cs typeface="Calibri (MS) Italics"/>
                <a:sym typeface="Calibri (MS) Italics"/>
              </a:rPr>
              <a:t>In Jesus’s name, </a:t>
            </a:r>
          </a:p>
          <a:p>
            <a:pPr algn="just">
              <a:lnSpc>
                <a:spcPts val="4228"/>
              </a:lnSpc>
            </a:pPr>
            <a:r>
              <a:rPr lang="en-US" sz="3523" i="true">
                <a:solidFill>
                  <a:srgbClr val="000000"/>
                </a:solidFill>
                <a:latin typeface="Calibri (MS) Italics"/>
                <a:ea typeface="Calibri (MS) Italics"/>
                <a:cs typeface="Calibri (MS) Italics"/>
                <a:sym typeface="Calibri (MS) Italics"/>
              </a:rPr>
              <a:t>Amen!</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26D37"/>
        </a:solidFill>
      </p:bgPr>
    </p:bg>
    <p:spTree>
      <p:nvGrpSpPr>
        <p:cNvPr id="1" name=""/>
        <p:cNvGrpSpPr/>
        <p:nvPr/>
      </p:nvGrpSpPr>
      <p:grpSpPr>
        <a:xfrm>
          <a:off x="0" y="0"/>
          <a:ext cx="0" cy="0"/>
          <a:chOff x="0" y="0"/>
          <a:chExt cx="0" cy="0"/>
        </a:xfrm>
      </p:grpSpPr>
      <p:sp>
        <p:nvSpPr>
          <p:cNvPr name="Freeform 2" id="2"/>
          <p:cNvSpPr/>
          <p:nvPr/>
        </p:nvSpPr>
        <p:spPr>
          <a:xfrm flipH="false" flipV="false" rot="0">
            <a:off x="-1087544" y="454101"/>
            <a:ext cx="11952449" cy="7320875"/>
          </a:xfrm>
          <a:custGeom>
            <a:avLst/>
            <a:gdLst/>
            <a:ahLst/>
            <a:cxnLst/>
            <a:rect r="r" b="b" t="t" l="l"/>
            <a:pathLst>
              <a:path h="7320875" w="11952449">
                <a:moveTo>
                  <a:pt x="0" y="0"/>
                </a:moveTo>
                <a:lnTo>
                  <a:pt x="11952449" y="0"/>
                </a:lnTo>
                <a:lnTo>
                  <a:pt x="11952449" y="7320875"/>
                </a:lnTo>
                <a:lnTo>
                  <a:pt x="0" y="7320875"/>
                </a:lnTo>
                <a:lnTo>
                  <a:pt x="0" y="0"/>
                </a:lnTo>
                <a:close/>
              </a:path>
            </a:pathLst>
          </a:custGeom>
          <a:blipFill>
            <a:blip r:embed="rId2">
              <a:extLst>
                <a:ext uri="{96DAC541-7B7A-43D3-8B79-37D633B846F1}">
                  <asvg:svgBlip xmlns:asvg="http://schemas.microsoft.com/office/drawing/2016/SVG/main" r:embed="rId3"/>
                </a:ext>
              </a:extLst>
            </a:blip>
            <a:stretch>
              <a:fillRect l="0" t="-150" r="0" b="-150"/>
            </a:stretch>
          </a:blipFill>
        </p:spPr>
      </p:sp>
      <p:sp>
        <p:nvSpPr>
          <p:cNvPr name="Freeform 3" id="3"/>
          <p:cNvSpPr/>
          <p:nvPr/>
        </p:nvSpPr>
        <p:spPr>
          <a:xfrm flipH="false" flipV="false" rot="-1360721">
            <a:off x="11867876" y="-1064824"/>
            <a:ext cx="4043743" cy="2603160"/>
          </a:xfrm>
          <a:custGeom>
            <a:avLst/>
            <a:gdLst/>
            <a:ahLst/>
            <a:cxnLst/>
            <a:rect r="r" b="b" t="t" l="l"/>
            <a:pathLst>
              <a:path h="2603160" w="4043743">
                <a:moveTo>
                  <a:pt x="0" y="0"/>
                </a:moveTo>
                <a:lnTo>
                  <a:pt x="4043743" y="0"/>
                </a:lnTo>
                <a:lnTo>
                  <a:pt x="4043743" y="2603160"/>
                </a:lnTo>
                <a:lnTo>
                  <a:pt x="0" y="2603160"/>
                </a:lnTo>
                <a:lnTo>
                  <a:pt x="0" y="0"/>
                </a:lnTo>
                <a:close/>
              </a:path>
            </a:pathLst>
          </a:custGeom>
          <a:blipFill>
            <a:blip r:embed="rId4">
              <a:extLst>
                <a:ext uri="{96DAC541-7B7A-43D3-8B79-37D633B846F1}">
                  <asvg:svgBlip xmlns:asvg="http://schemas.microsoft.com/office/drawing/2016/SVG/main" r:embed="rId5"/>
                </a:ext>
              </a:extLst>
            </a:blip>
            <a:stretch>
              <a:fillRect l="-160" t="0" r="-160" b="0"/>
            </a:stretch>
          </a:blipFill>
        </p:spPr>
      </p:sp>
      <p:grpSp>
        <p:nvGrpSpPr>
          <p:cNvPr name="Group 4" id="4"/>
          <p:cNvGrpSpPr/>
          <p:nvPr/>
        </p:nvGrpSpPr>
        <p:grpSpPr>
          <a:xfrm rot="0">
            <a:off x="7854276" y="1438460"/>
            <a:ext cx="10433724" cy="8229600"/>
            <a:chOff x="0" y="0"/>
            <a:chExt cx="13911632" cy="10972800"/>
          </a:xfrm>
        </p:grpSpPr>
        <p:sp>
          <p:nvSpPr>
            <p:cNvPr name="Freeform 5" id="5"/>
            <p:cNvSpPr/>
            <p:nvPr/>
          </p:nvSpPr>
          <p:spPr>
            <a:xfrm flipH="false" flipV="false" rot="0">
              <a:off x="0" y="0"/>
              <a:ext cx="13911580" cy="10972800"/>
            </a:xfrm>
            <a:custGeom>
              <a:avLst/>
              <a:gdLst/>
              <a:ahLst/>
              <a:cxnLst/>
              <a:rect r="r" b="b" t="t" l="l"/>
              <a:pathLst>
                <a:path h="10972800" w="13911580">
                  <a:moveTo>
                    <a:pt x="0" y="0"/>
                  </a:moveTo>
                  <a:lnTo>
                    <a:pt x="13911580" y="0"/>
                  </a:lnTo>
                  <a:lnTo>
                    <a:pt x="13911580" y="10972800"/>
                  </a:lnTo>
                  <a:lnTo>
                    <a:pt x="0" y="10972800"/>
                  </a:lnTo>
                  <a:lnTo>
                    <a:pt x="0" y="0"/>
                  </a:lnTo>
                  <a:close/>
                </a:path>
              </a:pathLst>
            </a:custGeom>
            <a:blipFill>
              <a:blip r:embed="rId6"/>
              <a:stretch>
                <a:fillRect l="0" t="-20" r="0" b="-20"/>
              </a:stretch>
            </a:blipFill>
          </p:spPr>
        </p:sp>
      </p:grpSp>
      <p:grpSp>
        <p:nvGrpSpPr>
          <p:cNvPr name="Group 6" id="6"/>
          <p:cNvGrpSpPr/>
          <p:nvPr/>
        </p:nvGrpSpPr>
        <p:grpSpPr>
          <a:xfrm rot="0">
            <a:off x="357696" y="247287"/>
            <a:ext cx="1642686" cy="912603"/>
            <a:chOff x="0" y="0"/>
            <a:chExt cx="2190248" cy="1216804"/>
          </a:xfrm>
        </p:grpSpPr>
        <p:sp>
          <p:nvSpPr>
            <p:cNvPr name="Freeform 7" id="7"/>
            <p:cNvSpPr/>
            <p:nvPr/>
          </p:nvSpPr>
          <p:spPr>
            <a:xfrm flipH="false" flipV="false" rot="0">
              <a:off x="0" y="0"/>
              <a:ext cx="2190242" cy="1216787"/>
            </a:xfrm>
            <a:custGeom>
              <a:avLst/>
              <a:gdLst/>
              <a:ahLst/>
              <a:cxnLst/>
              <a:rect r="r" b="b" t="t" l="l"/>
              <a:pathLst>
                <a:path h="1216787" w="2190242">
                  <a:moveTo>
                    <a:pt x="0" y="0"/>
                  </a:moveTo>
                  <a:lnTo>
                    <a:pt x="2190242" y="0"/>
                  </a:lnTo>
                  <a:lnTo>
                    <a:pt x="2190242" y="1216787"/>
                  </a:lnTo>
                  <a:lnTo>
                    <a:pt x="0" y="1216787"/>
                  </a:lnTo>
                  <a:lnTo>
                    <a:pt x="0" y="0"/>
                  </a:lnTo>
                  <a:close/>
                </a:path>
              </a:pathLst>
            </a:custGeom>
            <a:blipFill>
              <a:blip r:embed="rId7"/>
              <a:stretch>
                <a:fillRect l="-94" t="0" r="-95" b="-1"/>
              </a:stretch>
            </a:blipFill>
          </p:spPr>
        </p:sp>
      </p:grpSp>
      <p:grpSp>
        <p:nvGrpSpPr>
          <p:cNvPr name="Group 8" id="8"/>
          <p:cNvGrpSpPr/>
          <p:nvPr/>
        </p:nvGrpSpPr>
        <p:grpSpPr>
          <a:xfrm rot="0">
            <a:off x="878586" y="6575448"/>
            <a:ext cx="2243592" cy="3348645"/>
            <a:chOff x="0" y="0"/>
            <a:chExt cx="2991456" cy="4464860"/>
          </a:xfrm>
        </p:grpSpPr>
        <p:sp>
          <p:nvSpPr>
            <p:cNvPr name="Freeform 9" id="9"/>
            <p:cNvSpPr/>
            <p:nvPr/>
          </p:nvSpPr>
          <p:spPr>
            <a:xfrm flipH="false" flipV="false" rot="0">
              <a:off x="0" y="0"/>
              <a:ext cx="2991485" cy="4464812"/>
            </a:xfrm>
            <a:custGeom>
              <a:avLst/>
              <a:gdLst/>
              <a:ahLst/>
              <a:cxnLst/>
              <a:rect r="r" b="b" t="t" l="l"/>
              <a:pathLst>
                <a:path h="4464812" w="2991485">
                  <a:moveTo>
                    <a:pt x="0" y="0"/>
                  </a:moveTo>
                  <a:lnTo>
                    <a:pt x="2991485" y="0"/>
                  </a:lnTo>
                  <a:lnTo>
                    <a:pt x="2991485" y="4464812"/>
                  </a:lnTo>
                  <a:lnTo>
                    <a:pt x="0" y="4464812"/>
                  </a:lnTo>
                  <a:lnTo>
                    <a:pt x="0" y="0"/>
                  </a:lnTo>
                  <a:close/>
                </a:path>
              </a:pathLst>
            </a:custGeom>
            <a:blipFill>
              <a:blip r:embed="rId8"/>
              <a:stretch>
                <a:fillRect l="-5" t="0" r="-4" b="-1"/>
              </a:stretch>
            </a:blipFill>
          </p:spPr>
        </p:sp>
      </p:grpSp>
      <p:grpSp>
        <p:nvGrpSpPr>
          <p:cNvPr name="Group 10" id="10"/>
          <p:cNvGrpSpPr/>
          <p:nvPr/>
        </p:nvGrpSpPr>
        <p:grpSpPr>
          <a:xfrm rot="0">
            <a:off x="3662239" y="6575448"/>
            <a:ext cx="2452882" cy="3348645"/>
            <a:chOff x="0" y="0"/>
            <a:chExt cx="3270509" cy="4464860"/>
          </a:xfrm>
        </p:grpSpPr>
        <p:sp>
          <p:nvSpPr>
            <p:cNvPr name="Freeform 11" id="11"/>
            <p:cNvSpPr/>
            <p:nvPr/>
          </p:nvSpPr>
          <p:spPr>
            <a:xfrm flipH="false" flipV="false" rot="0">
              <a:off x="0" y="0"/>
              <a:ext cx="3270504" cy="4464812"/>
            </a:xfrm>
            <a:custGeom>
              <a:avLst/>
              <a:gdLst/>
              <a:ahLst/>
              <a:cxnLst/>
              <a:rect r="r" b="b" t="t" l="l"/>
              <a:pathLst>
                <a:path h="4464812" w="3270504">
                  <a:moveTo>
                    <a:pt x="0" y="0"/>
                  </a:moveTo>
                  <a:lnTo>
                    <a:pt x="3270504" y="0"/>
                  </a:lnTo>
                  <a:lnTo>
                    <a:pt x="3270504" y="4464812"/>
                  </a:lnTo>
                  <a:lnTo>
                    <a:pt x="0" y="4464812"/>
                  </a:lnTo>
                  <a:lnTo>
                    <a:pt x="0" y="0"/>
                  </a:lnTo>
                  <a:close/>
                </a:path>
              </a:pathLst>
            </a:custGeom>
            <a:blipFill>
              <a:blip r:embed="rId9"/>
              <a:stretch>
                <a:fillRect l="-14" t="0" r="-15" b="-1"/>
              </a:stretch>
            </a:blipFill>
          </p:spPr>
        </p:sp>
      </p:grpSp>
      <p:sp>
        <p:nvSpPr>
          <p:cNvPr name="TextBox 12" id="12"/>
          <p:cNvSpPr txBox="true"/>
          <p:nvPr/>
        </p:nvSpPr>
        <p:spPr>
          <a:xfrm rot="-181529">
            <a:off x="57995" y="3270028"/>
            <a:ext cx="9703600" cy="3290824"/>
          </a:xfrm>
          <a:prstGeom prst="rect">
            <a:avLst/>
          </a:prstGeom>
        </p:spPr>
        <p:txBody>
          <a:bodyPr anchor="t" rtlCol="false" tIns="0" lIns="0" bIns="0" rIns="0">
            <a:spAutoFit/>
          </a:bodyPr>
          <a:lstStyle/>
          <a:p>
            <a:pPr algn="ctr">
              <a:lnSpc>
                <a:spcPts val="11917"/>
              </a:lnSpc>
            </a:pPr>
            <a:r>
              <a:rPr lang="en-US" sz="17025">
                <a:solidFill>
                  <a:srgbClr val="5D2719"/>
                </a:solidFill>
                <a:latin typeface="Porcelain"/>
                <a:ea typeface="Porcelain"/>
                <a:cs typeface="Porcelain"/>
                <a:sym typeface="Porcelain"/>
              </a:rPr>
              <a:t>Live the Word Kids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DAHWvsTMGss</dc:identifier>
  <dcterms:modified xsi:type="dcterms:W3CDTF">2011-08-01T06:04:30Z</dcterms:modified>
  <cp:revision>1</cp:revision>
  <dc:title>October 18, 2026 LTW</dc:title>
</cp:coreProperties>
</file>