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5" r:id="rId9"/>
    <p:sldId id="266" r:id="rId10"/>
    <p:sldId id="267" r:id="rId11"/>
    <p:sldId id="268" r:id="rId12"/>
    <p:sldId id="269" r:id="rId13"/>
  </p:sldIdLst>
  <p:sldSz cx="18288000" cy="10287000"/>
  <p:notesSz cx="6858000" cy="9144000"/>
  <p:embeddedFontLst>
    <p:embeddedFont>
      <p:font typeface="Calibri (MS)" panose="020B0604020202020204" charset="0"/>
      <p:regular r:id="rId14"/>
    </p:embeddedFont>
    <p:embeddedFont>
      <p:font typeface="Canva Sans Bold" panose="020B0604020202020204" charset="0"/>
      <p:regular r:id="rId15"/>
    </p:embeddedFont>
    <p:embeddedFont>
      <p:font typeface="Nunito" pitchFamily="2" charset="0"/>
      <p:regular r:id="rId16"/>
      <p:bold r:id="rId17"/>
      <p:italic r:id="rId18"/>
      <p:boldItalic r:id="rId19"/>
    </p:embeddedFont>
    <p:embeddedFont>
      <p:font typeface="Nunito Bold" charset="0"/>
      <p:regular r:id="rId20"/>
    </p:embeddedFont>
    <p:embeddedFont>
      <p:font typeface="Porcelain"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9E00"/>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13.sv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6"/>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May 31, 2026 | Cycle A Year 2</a:t>
            </a:r>
          </a:p>
        </p:txBody>
      </p:sp>
      <p:sp>
        <p:nvSpPr>
          <p:cNvPr id="9" name="TextBox 9"/>
          <p:cNvSpPr txBox="1"/>
          <p:nvPr/>
        </p:nvSpPr>
        <p:spPr>
          <a:xfrm>
            <a:off x="3017043" y="7205387"/>
            <a:ext cx="12253884" cy="1059521"/>
          </a:xfrm>
          <a:prstGeom prst="rect">
            <a:avLst/>
          </a:prstGeom>
        </p:spPr>
        <p:txBody>
          <a:bodyPr wrap="square"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Solemnity of the Most Holy Trinity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40CF511-925D-B608-AA98-DE73C5DC9690}"/>
              </a:ext>
            </a:extLst>
          </p:cNvPr>
          <p:cNvPicPr>
            <a:picLocks noChangeAspect="1"/>
          </p:cNvPicPr>
          <p:nvPr/>
        </p:nvPicPr>
        <p:blipFill>
          <a:blip r:embed="rId2"/>
          <a:stretch>
            <a:fillRect/>
          </a:stretch>
        </p:blipFill>
        <p:spPr>
          <a:xfrm>
            <a:off x="5538107" y="-226574"/>
            <a:ext cx="7211786" cy="7211786"/>
          </a:xfrm>
          <a:prstGeom prst="rect">
            <a:avLst/>
          </a:prstGeom>
        </p:spPr>
      </p:pic>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4"/>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5"/>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6"/>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John 3:16-18</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God’s Love and the Gift of Salvation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030655"/>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John.</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75401" y="1409700"/>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00400" y="2781300"/>
            <a:ext cx="5886808" cy="5909310"/>
          </a:xfrm>
          <a:prstGeom prst="rect">
            <a:avLst/>
          </a:prstGeom>
        </p:spPr>
        <p:txBody>
          <a:bodyPr lIns="0" tIns="0" rIns="0" bIns="0" rtlCol="0" anchor="t">
            <a:spAutoFit/>
          </a:bodyPr>
          <a:lstStyle/>
          <a:p>
            <a:pPr algn="ctr">
              <a:spcBef>
                <a:spcPct val="0"/>
              </a:spcBef>
            </a:pPr>
            <a:r>
              <a:rPr lang="en-US" sz="4800" dirty="0">
                <a:latin typeface="Nunito Bold" panose="020B0604020202020204" charset="0"/>
              </a:rPr>
              <a:t>For God loved the world so much that he gave his only Son, so that everyone who believes in him may not die but have eternal life.</a:t>
            </a:r>
            <a:endParaRPr lang="en-US" sz="48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17" y="118415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16</a:t>
            </a:r>
          </a:p>
        </p:txBody>
      </p:sp>
      <p:pic>
        <p:nvPicPr>
          <p:cNvPr id="5" name="Picture 2" descr="‘For God did not send His Son into the world to condemn the world, but to save the world through Him.’ – Slide 13">
            <a:extLst>
              <a:ext uri="{FF2B5EF4-FFF2-40B4-BE49-F238E27FC236}">
                <a16:creationId xmlns:a16="http://schemas.microsoft.com/office/drawing/2014/main" id="{98E68FA3-E383-98F7-C943-C5BC52961E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2775155"/>
            <a:ext cx="5753429" cy="43150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14601" y="1304376"/>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525000" y="2630739"/>
            <a:ext cx="5886808" cy="4144083"/>
          </a:xfrm>
          <a:prstGeom prst="rect">
            <a:avLst/>
          </a:prstGeom>
        </p:spPr>
        <p:txBody>
          <a:bodyPr lIns="0" tIns="0" rIns="0" bIns="0" rtlCol="0" anchor="t">
            <a:spAutoFit/>
          </a:bodyPr>
          <a:lstStyle/>
          <a:p>
            <a:pPr algn="ctr">
              <a:lnSpc>
                <a:spcPts val="6466"/>
              </a:lnSpc>
              <a:spcBef>
                <a:spcPct val="0"/>
              </a:spcBef>
            </a:pPr>
            <a:r>
              <a:rPr lang="en-US" sz="4800" b="1" baseline="30000" dirty="0">
                <a:latin typeface="Nunito Bold" panose="020B0604020202020204" charset="0"/>
              </a:rPr>
              <a:t> </a:t>
            </a:r>
            <a:r>
              <a:rPr lang="en-US" sz="4800" dirty="0">
                <a:latin typeface="Nunito Bold" panose="020B0604020202020204" charset="0"/>
              </a:rPr>
              <a:t>For God did not send his Son into the world to be its judge, but to be its savior.</a:t>
            </a:r>
            <a:endParaRPr lang="en-US" sz="48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12957979" y="1103576"/>
            <a:ext cx="1283328" cy="2703689"/>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17 	</a:t>
            </a:r>
          </a:p>
        </p:txBody>
      </p:sp>
      <p:pic>
        <p:nvPicPr>
          <p:cNvPr id="5" name="Picture 2" descr="‘He testifies to what He has seen and heard, but no one accepts His testimony.  &lt;br/&gt;Whoever has accepted it has certified that God is truthful.’ – Slide 24">
            <a:extLst>
              <a:ext uri="{FF2B5EF4-FFF2-40B4-BE49-F238E27FC236}">
                <a16:creationId xmlns:a16="http://schemas.microsoft.com/office/drawing/2014/main" id="{04DB3FF2-E487-BEE8-15AC-591A782209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630739"/>
            <a:ext cx="5525443" cy="41440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81" y="1288953"/>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95291" y="2552700"/>
            <a:ext cx="5886808" cy="6647974"/>
          </a:xfrm>
          <a:prstGeom prst="rect">
            <a:avLst/>
          </a:prstGeom>
        </p:spPr>
        <p:txBody>
          <a:bodyPr lIns="0" tIns="0" rIns="0" bIns="0" rtlCol="0" anchor="t">
            <a:spAutoFit/>
          </a:bodyPr>
          <a:lstStyle/>
          <a:p>
            <a:pPr algn="ctr">
              <a:spcBef>
                <a:spcPct val="0"/>
              </a:spcBef>
            </a:pPr>
            <a:r>
              <a:rPr lang="en-US" sz="4800" dirty="0">
                <a:latin typeface="Nunito Bold" panose="020B0604020202020204" charset="0"/>
              </a:rPr>
              <a:t>Those who believe in the Son are not judged; but those who do not believe have already been judged, because they have not believed in God's only Son. </a:t>
            </a:r>
            <a:endParaRPr lang="en-US" sz="48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07" y="108815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18</a:t>
            </a:r>
          </a:p>
        </p:txBody>
      </p:sp>
      <p:pic>
        <p:nvPicPr>
          <p:cNvPr id="5" name="Picture 2" descr="‘For the one whom God has sent speaks the words of God, for God gives the Spirit without limit. The Father loves the Son and has placed everything in His hands. Whoever believes in the Son has eternal life, but whoever rejects the Son will not see life, for God’s wrath remains on them.’ – Slide 25">
            <a:extLst>
              <a:ext uri="{FF2B5EF4-FFF2-40B4-BE49-F238E27FC236}">
                <a16:creationId xmlns:a16="http://schemas.microsoft.com/office/drawing/2014/main" id="{FBA5848E-7B1F-B3AB-4296-D1895406FB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1200" y="25527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a:extLst>
                <a:ext uri="{96DAC541-7B7A-43D3-8B79-37D633B846F1}">
                  <asvg:svgBlip xmlns:asvg="http://schemas.microsoft.com/office/drawing/2016/SVG/main" r:embed="rId3"/>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a:extLst>
                <a:ext uri="{96DAC541-7B7A-43D3-8B79-37D633B846F1}">
                  <asvg:svgBlip xmlns:asvg="http://schemas.microsoft.com/office/drawing/2016/SVG/main" r:embed="rId4"/>
                </a:ext>
              </a:extLst>
            </a:blip>
            <a:stretch>
              <a:fillRect t="-109" b="-109"/>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Holy Trinity Shamrock</a:t>
            </a:r>
          </a:p>
        </p:txBody>
      </p:sp>
      <p:sp>
        <p:nvSpPr>
          <p:cNvPr id="7" name="TextBox 7"/>
          <p:cNvSpPr txBox="1"/>
          <p:nvPr/>
        </p:nvSpPr>
        <p:spPr>
          <a:xfrm>
            <a:off x="3699705" y="4533900"/>
            <a:ext cx="5444296" cy="3054682"/>
          </a:xfrm>
          <a:prstGeom prst="rect">
            <a:avLst/>
          </a:prstGeom>
        </p:spPr>
        <p:txBody>
          <a:bodyPr wrap="square"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367030" lvl="1" algn="l"/>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Green Paper</a:t>
            </a:r>
          </a:p>
          <a:p>
            <a:pPr marL="734061" lvl="1" indent="-367031" algn="l">
              <a:buFont typeface="Arial"/>
              <a:buChar char="•"/>
            </a:pPr>
            <a:r>
              <a:rPr lang="en-US" sz="3000" spc="98" dirty="0">
                <a:solidFill>
                  <a:srgbClr val="5A3114"/>
                </a:solidFill>
                <a:latin typeface="Nunito"/>
                <a:ea typeface="Nunito"/>
                <a:cs typeface="Nunito"/>
                <a:sym typeface="Nunito"/>
              </a:rPr>
              <a:t>Pencil</a:t>
            </a:r>
          </a:p>
          <a:p>
            <a:pPr marL="734061" lvl="1" indent="-367031" algn="l">
              <a:buFont typeface="Arial"/>
              <a:buChar char="•"/>
            </a:pPr>
            <a:r>
              <a:rPr lang="en-US" sz="3000" spc="98" dirty="0">
                <a:solidFill>
                  <a:srgbClr val="5A3114"/>
                </a:solidFill>
                <a:latin typeface="Nunito"/>
                <a:ea typeface="Nunito"/>
                <a:cs typeface="Nunito"/>
                <a:sym typeface="Nunito"/>
              </a:rPr>
              <a:t>Scissors</a:t>
            </a: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4098" name="Picture 2" descr="Trinity using a Shamrock">
            <a:extLst>
              <a:ext uri="{FF2B5EF4-FFF2-40B4-BE49-F238E27FC236}">
                <a16:creationId xmlns:a16="http://schemas.microsoft.com/office/drawing/2014/main" id="{73A49753-9DE0-C183-B580-4BD8B2126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4226" y="2896032"/>
            <a:ext cx="3945467"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11061"/>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33800" y="1333500"/>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01557" y="2792823"/>
            <a:ext cx="5747886" cy="4736040"/>
          </a:xfrm>
          <a:prstGeom prst="rect">
            <a:avLst/>
          </a:prstGeom>
        </p:spPr>
        <p:txBody>
          <a:bodyPr lIns="0" tIns="0" rIns="0" bIns="0" rtlCol="0" anchor="t">
            <a:spAutoFit/>
          </a:bodyPr>
          <a:lstStyle/>
          <a:p>
            <a:pPr marL="514350" indent="-514350">
              <a:lnSpc>
                <a:spcPts val="4063"/>
              </a:lnSpc>
              <a:buAutoNum type="arabicPeriod"/>
            </a:pPr>
            <a:r>
              <a:rPr lang="en-US" sz="4000" dirty="0"/>
              <a:t>Cut a shamrock shape from green construction paper. Make sure it has three leaves and a stem.</a:t>
            </a:r>
          </a:p>
          <a:p>
            <a:pPr marL="514350" indent="-514350">
              <a:lnSpc>
                <a:spcPts val="4063"/>
              </a:lnSpc>
              <a:buAutoNum type="arabicPeriod"/>
            </a:pPr>
            <a:r>
              <a:rPr lang="en-PH" sz="4000" dirty="0"/>
              <a:t>Write the words “Father” at the top leaf, “Son” at the left leaf, “Holy Spirit” at the right, and “God” at the center</a:t>
            </a:r>
            <a:r>
              <a:rPr lang="en-US" sz="4000" dirty="0"/>
              <a:t>. </a:t>
            </a:r>
            <a:endParaRPr lang="en-US" sz="3800" i="1" dirty="0">
              <a:solidFill>
                <a:srgbClr val="000000"/>
              </a:solidFill>
              <a:latin typeface="Calibri (MS)"/>
              <a:ea typeface="Calibri (MS)"/>
              <a:cs typeface="Calibri (MS)"/>
              <a:sym typeface="Calibri (MS)"/>
            </a:endParaRPr>
          </a:p>
        </p:txBody>
      </p:sp>
      <p:pic>
        <p:nvPicPr>
          <p:cNvPr id="5122" name="Picture 2" descr="Trinity using a Shamrock">
            <a:extLst>
              <a:ext uri="{FF2B5EF4-FFF2-40B4-BE49-F238E27FC236}">
                <a16:creationId xmlns:a16="http://schemas.microsoft.com/office/drawing/2014/main" id="{DA550949-1597-03E2-846A-5DC33FC60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2578" y="2628900"/>
            <a:ext cx="4407839" cy="40862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11430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a:extLst>
                <a:ext uri="{96DAC541-7B7A-43D3-8B79-37D633B846F1}">
                  <asvg:svgBlip xmlns:asvg="http://schemas.microsoft.com/office/drawing/2016/SVG/main" r:embed="rId3"/>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a:extLst>
                <a:ext uri="{96DAC541-7B7A-43D3-8B79-37D633B846F1}">
                  <asvg:svgBlip xmlns:asvg="http://schemas.microsoft.com/office/drawing/2016/SVG/main" r:embed="rId4"/>
                </a:ext>
              </a:extLst>
            </a:blip>
            <a:stretch>
              <a:fillRect l="-100" r="-100"/>
            </a:stretch>
          </a:blipFill>
        </p:spPr>
      </p:sp>
      <p:sp>
        <p:nvSpPr>
          <p:cNvPr id="6" name="TextBox 6"/>
          <p:cNvSpPr txBox="1"/>
          <p:nvPr/>
        </p:nvSpPr>
        <p:spPr>
          <a:xfrm>
            <a:off x="9625796" y="2391977"/>
            <a:ext cx="5576545" cy="4924425"/>
          </a:xfrm>
          <a:prstGeom prst="rect">
            <a:avLst/>
          </a:prstGeom>
        </p:spPr>
        <p:txBody>
          <a:bodyPr lIns="0" tIns="0" rIns="0" bIns="0" rtlCol="0" anchor="t">
            <a:spAutoFit/>
          </a:bodyPr>
          <a:lstStyle/>
          <a:p>
            <a:r>
              <a:rPr lang="en-US" sz="3200" dirty="0"/>
              <a:t>Dear Holy Trinity</a:t>
            </a:r>
          </a:p>
          <a:p>
            <a:endParaRPr lang="en-US" sz="3200" dirty="0"/>
          </a:p>
          <a:p>
            <a:r>
              <a:rPr lang="en-US" sz="3200" dirty="0"/>
              <a:t>Father, Son, and Holy Spirit,</a:t>
            </a:r>
            <a:br>
              <a:rPr lang="en-US" sz="3200" dirty="0"/>
            </a:br>
            <a:r>
              <a:rPr lang="en-US" sz="3200" dirty="0"/>
              <a:t>thank You for loving us and giving us Jesus. Help us to believe in Him, follow His ways, and share Your love with others every day.</a:t>
            </a:r>
          </a:p>
          <a:p>
            <a:endParaRPr lang="en-US" sz="3200" dirty="0"/>
          </a:p>
          <a:p>
            <a:r>
              <a:rPr lang="en-US" sz="3200" dirty="0"/>
              <a:t>Amen.</a:t>
            </a:r>
          </a:p>
          <a:p>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1477</TotalTime>
  <Words>255</Words>
  <Application>Microsoft Office PowerPoint</Application>
  <PresentationFormat>Custom</PresentationFormat>
  <Paragraphs>33</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Canva Sans Bold</vt:lpstr>
      <vt:lpstr>Porcelain</vt:lpstr>
      <vt:lpstr>Nunito</vt:lpstr>
      <vt:lpstr>Nunito Bold</vt:lpstr>
      <vt:lpstr>Calibri</vt:lpstr>
      <vt:lpstr>Calibri (MS)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32</cp:revision>
  <dcterms:created xsi:type="dcterms:W3CDTF">2006-08-16T00:00:00Z</dcterms:created>
  <dcterms:modified xsi:type="dcterms:W3CDTF">2026-04-30T02:07:13Z</dcterms:modified>
  <dc:identifier>DAG9kIgkx1c</dc:identifier>
</cp:coreProperties>
</file>