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70" r:id="rId9"/>
    <p:sldId id="271" r:id="rId10"/>
    <p:sldId id="272" r:id="rId11"/>
    <p:sldId id="273" r:id="rId12"/>
    <p:sldId id="274" r:id="rId13"/>
    <p:sldId id="275" r:id="rId14"/>
    <p:sldId id="276" r:id="rId15"/>
    <p:sldId id="277" r:id="rId16"/>
    <p:sldId id="278" r:id="rId17"/>
    <p:sldId id="265" r:id="rId18"/>
    <p:sldId id="266" r:id="rId19"/>
    <p:sldId id="267" r:id="rId20"/>
    <p:sldId id="268" r:id="rId21"/>
    <p:sldId id="269" r:id="rId22"/>
  </p:sldIdLst>
  <p:sldSz cx="18288000" cy="10287000"/>
  <p:notesSz cx="6858000" cy="9144000"/>
  <p:embeddedFontLst>
    <p:embeddedFont>
      <p:font typeface="Calibri (MS)" panose="020B0604020202020204" charset="0"/>
      <p:regular r:id="rId23"/>
    </p:embeddedFont>
    <p:embeddedFont>
      <p:font typeface="Canva Sans Bold" panose="020B0604020202020204" charset="0"/>
      <p:regular r:id="rId24"/>
    </p:embeddedFont>
    <p:embeddedFont>
      <p:font typeface="Nunito" pitchFamily="2" charset="0"/>
      <p:regular r:id="rId25"/>
      <p:bold r:id="rId26"/>
      <p:italic r:id="rId27"/>
      <p:boldItalic r:id="rId28"/>
    </p:embeddedFont>
    <p:embeddedFont>
      <p:font typeface="Nunito Bold" charset="0"/>
      <p:regular r:id="rId29"/>
    </p:embeddedFont>
    <p:embeddedFont>
      <p:font typeface="Porcelain" panose="020B0604020202020204" charset="0"/>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9E00"/>
    <a:srgbClr val="008E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2" d="100"/>
          <a:sy n="52" d="100"/>
        </p:scale>
        <p:origin x="85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5.fntdata"/><Relationship Id="rId30" Type="http://schemas.openxmlformats.org/officeDocument/2006/relationships/font" Target="fonts/font8.fntdata"/><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0.svg"/><Relationship Id="rId4" Type="http://schemas.openxmlformats.org/officeDocument/2006/relationships/image" Target="../media/image12.sv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22.svg"/></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25.svg"/></Relationships>
</file>

<file path=ppt/slides/_rels/slide2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a:extLst>
                <a:ext uri="{96DAC541-7B7A-43D3-8B79-37D633B846F1}">
                  <asvg:svgBlip xmlns:asvg="http://schemas.microsoft.com/office/drawing/2016/SVG/main" r:embed="rId2"/>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a:extLst>
                <a:ext uri="{96DAC541-7B7A-43D3-8B79-37D633B846F1}">
                  <asvg:svgBlip xmlns:asvg="http://schemas.microsoft.com/office/drawing/2016/SVG/main" r:embed="rId3"/>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4"/>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5"/>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6"/>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7"/>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a:extLst>
                <a:ext uri="{96DAC541-7B7A-43D3-8B79-37D633B846F1}">
                  <asvg:svgBlip xmlns:asvg="http://schemas.microsoft.com/office/drawing/2016/SVG/main" r:embed="rId2"/>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a:extLst>
                <a:ext uri="{96DAC541-7B7A-43D3-8B79-37D633B846F1}">
                  <asvg:svgBlip xmlns:asvg="http://schemas.microsoft.com/office/drawing/2016/SVG/main" r:embed="rId3"/>
                </a:ext>
              </a:extLst>
            </a:blip>
            <a:stretch>
              <a:fillRect t="-61" b="-61"/>
            </a:stretch>
          </a:blipFill>
        </p:spPr>
      </p:sp>
      <p:sp>
        <p:nvSpPr>
          <p:cNvPr id="4" name="Freeform 4"/>
          <p:cNvSpPr/>
          <p:nvPr/>
        </p:nvSpPr>
        <p:spPr>
          <a:xfrm rot="105299">
            <a:off x="1018213" y="5390055"/>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a:extLst>
                <a:ext uri="{96DAC541-7B7A-43D3-8B79-37D633B846F1}">
                  <asvg:svgBlip xmlns:asvg="http://schemas.microsoft.com/office/drawing/2016/SVG/main" r:embed="rId4"/>
                </a:ext>
              </a:extLst>
            </a:blip>
            <a:stretch>
              <a:fillRect t="-58" b="-58"/>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a:extLst>
                <a:ext uri="{96DAC541-7B7A-43D3-8B79-37D633B846F1}">
                  <asvg:svgBlip xmlns:asvg="http://schemas.microsoft.com/office/drawing/2016/SVG/main" r:embed="rId5"/>
                </a:ext>
              </a:extLst>
            </a:blip>
            <a:stretch>
              <a:fillRect l="-21" r="-21"/>
            </a:stretch>
          </a:blipFill>
        </p:spPr>
      </p:sp>
      <p:grpSp>
        <p:nvGrpSpPr>
          <p:cNvPr id="6" name="Group 6"/>
          <p:cNvGrpSpPr/>
          <p:nvPr/>
        </p:nvGrpSpPr>
        <p:grpSpPr>
          <a:xfrm>
            <a:off x="5589684" y="890044"/>
            <a:ext cx="7108633" cy="5764372"/>
            <a:chOff x="0" y="0"/>
            <a:chExt cx="9478177" cy="7685829"/>
          </a:xfrm>
        </p:grpSpPr>
        <p:sp>
          <p:nvSpPr>
            <p:cNvPr id="7" name="Freeform 7"/>
            <p:cNvSpPr/>
            <p:nvPr/>
          </p:nvSpPr>
          <p:spPr>
            <a:xfrm>
              <a:off x="0" y="0"/>
              <a:ext cx="9478137" cy="7685786"/>
            </a:xfrm>
            <a:custGeom>
              <a:avLst/>
              <a:gdLst/>
              <a:ahLst/>
              <a:cxnLst/>
              <a:rect l="l" t="t" r="r" b="b"/>
              <a:pathLst>
                <a:path w="9478137" h="7685786">
                  <a:moveTo>
                    <a:pt x="0" y="0"/>
                  </a:moveTo>
                  <a:lnTo>
                    <a:pt x="9478137" y="0"/>
                  </a:lnTo>
                  <a:lnTo>
                    <a:pt x="9478137" y="7685786"/>
                  </a:lnTo>
                  <a:lnTo>
                    <a:pt x="0" y="7685786"/>
                  </a:lnTo>
                  <a:lnTo>
                    <a:pt x="0" y="0"/>
                  </a:lnTo>
                  <a:close/>
                </a:path>
              </a:pathLst>
            </a:custGeom>
            <a:blipFill>
              <a:blip r:embed="rId6"/>
              <a:stretch>
                <a:fillRect/>
              </a:stretch>
            </a:blipFill>
          </p:spPr>
        </p:sp>
      </p:grpSp>
      <p:sp>
        <p:nvSpPr>
          <p:cNvPr id="8" name="TextBox 8"/>
          <p:cNvSpPr txBox="1"/>
          <p:nvPr/>
        </p:nvSpPr>
        <p:spPr>
          <a:xfrm>
            <a:off x="3504678" y="8293241"/>
            <a:ext cx="11278614" cy="681340"/>
          </a:xfrm>
          <a:prstGeom prst="rect">
            <a:avLst/>
          </a:prstGeom>
        </p:spPr>
        <p:txBody>
          <a:bodyPr lIns="0" tIns="0" rIns="0" bIns="0" rtlCol="0" anchor="t">
            <a:spAutoFit/>
          </a:bodyPr>
          <a:lstStyle/>
          <a:p>
            <a:pPr algn="ctr">
              <a:lnSpc>
                <a:spcPts val="5543"/>
              </a:lnSpc>
            </a:pPr>
            <a:r>
              <a:rPr lang="en-US" sz="3959" spc="117" dirty="0">
                <a:solidFill>
                  <a:srgbClr val="5A3114"/>
                </a:solidFill>
                <a:latin typeface="Nunito"/>
                <a:ea typeface="Nunito"/>
                <a:cs typeface="Nunito"/>
                <a:sym typeface="Nunito"/>
              </a:rPr>
              <a:t>May 3, 2026 | Cycle A Year 2</a:t>
            </a:r>
          </a:p>
        </p:txBody>
      </p:sp>
      <p:sp>
        <p:nvSpPr>
          <p:cNvPr id="9" name="TextBox 9"/>
          <p:cNvSpPr txBox="1"/>
          <p:nvPr/>
        </p:nvSpPr>
        <p:spPr>
          <a:xfrm>
            <a:off x="3182990" y="7206739"/>
            <a:ext cx="11843505" cy="1056818"/>
          </a:xfrm>
          <a:prstGeom prst="rect">
            <a:avLst/>
          </a:prstGeom>
        </p:spPr>
        <p:txBody>
          <a:bodyPr lIns="0" tIns="0" rIns="0" bIns="0" rtlCol="0" anchor="t">
            <a:spAutoFit/>
          </a:bodyPr>
          <a:lstStyle/>
          <a:p>
            <a:pPr algn="ctr">
              <a:lnSpc>
                <a:spcPts val="7029"/>
              </a:lnSpc>
            </a:pPr>
            <a:r>
              <a:rPr lang="en-US" sz="10041" dirty="0">
                <a:solidFill>
                  <a:srgbClr val="5A3114"/>
                </a:solidFill>
                <a:latin typeface="Porcelain"/>
                <a:ea typeface="Porcelain"/>
                <a:cs typeface="Porcelain"/>
                <a:sym typeface="Porcelain"/>
              </a:rPr>
              <a:t>5th Sunday of Easter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a:extLst>
                <a:ext uri="{96DAC541-7B7A-43D3-8B79-37D633B846F1}">
                  <asvg:svgBlip xmlns:asvg="http://schemas.microsoft.com/office/drawing/2016/SVG/main" r:embed="rId2"/>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a:extLst>
                <a:ext uri="{96DAC541-7B7A-43D3-8B79-37D633B846F1}">
                  <asvg:svgBlip xmlns:asvg="http://schemas.microsoft.com/office/drawing/2016/SVG/main" r:embed="rId3"/>
                </a:ext>
              </a:extLst>
            </a:blip>
            <a:stretch>
              <a:fillRect t="-61" b="-61"/>
            </a:stretch>
          </a:blipFill>
        </p:spPr>
      </p:sp>
      <p:sp>
        <p:nvSpPr>
          <p:cNvPr id="4" name="Freeform 4"/>
          <p:cNvSpPr/>
          <p:nvPr/>
        </p:nvSpPr>
        <p:spPr>
          <a:xfrm rot="105299">
            <a:off x="1057470" y="6183560"/>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a:extLst>
                <a:ext uri="{96DAC541-7B7A-43D3-8B79-37D633B846F1}">
                  <asvg:svgBlip xmlns:asvg="http://schemas.microsoft.com/office/drawing/2016/SVG/main" r:embed="rId4"/>
                </a:ext>
              </a:extLst>
            </a:blip>
            <a:stretch>
              <a:fillRect t="-58" b="-58"/>
            </a:stretch>
          </a:blipFill>
        </p:spPr>
      </p:sp>
      <p:sp>
        <p:nvSpPr>
          <p:cNvPr id="5" name="Freeform 5"/>
          <p:cNvSpPr/>
          <p:nvPr/>
        </p:nvSpPr>
        <p:spPr>
          <a:xfrm rot="-564357">
            <a:off x="1934284" y="979912"/>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a:extLst>
                <a:ext uri="{96DAC541-7B7A-43D3-8B79-37D633B846F1}">
                  <asvg:svgBlip xmlns:asvg="http://schemas.microsoft.com/office/drawing/2016/SVG/main" r:embed="rId5"/>
                </a:ext>
              </a:extLst>
            </a:blip>
            <a:stretch>
              <a:fillRect l="-21" r="-21"/>
            </a:stretch>
          </a:blipFill>
        </p:spPr>
      </p:sp>
      <p:sp>
        <p:nvSpPr>
          <p:cNvPr id="7" name="TextBox 7"/>
          <p:cNvSpPr txBox="1"/>
          <p:nvPr/>
        </p:nvSpPr>
        <p:spPr>
          <a:xfrm>
            <a:off x="3504692" y="9130736"/>
            <a:ext cx="11278614" cy="681340"/>
          </a:xfrm>
          <a:prstGeom prst="rect">
            <a:avLst/>
          </a:prstGeom>
        </p:spPr>
        <p:txBody>
          <a:bodyPr lIns="0" tIns="0" rIns="0" bIns="0" rtlCol="0" anchor="t">
            <a:spAutoFit/>
          </a:bodyPr>
          <a:lstStyle/>
          <a:p>
            <a:pPr algn="ctr">
              <a:lnSpc>
                <a:spcPts val="5543"/>
              </a:lnSpc>
            </a:pPr>
            <a:r>
              <a:rPr lang="en-US" sz="3959" spc="117" dirty="0">
                <a:solidFill>
                  <a:srgbClr val="5A3114"/>
                </a:solidFill>
                <a:latin typeface="Nunito"/>
                <a:ea typeface="Nunito"/>
                <a:cs typeface="Nunito"/>
                <a:sym typeface="Nunito"/>
              </a:rPr>
              <a:t>John 14:1-12</a:t>
            </a:r>
          </a:p>
        </p:txBody>
      </p:sp>
      <p:sp>
        <p:nvSpPr>
          <p:cNvPr id="8" name="TextBox 8"/>
          <p:cNvSpPr txBox="1"/>
          <p:nvPr/>
        </p:nvSpPr>
        <p:spPr>
          <a:xfrm>
            <a:off x="1085849" y="7786543"/>
            <a:ext cx="16116299" cy="1154098"/>
          </a:xfrm>
          <a:prstGeom prst="rect">
            <a:avLst/>
          </a:prstGeom>
        </p:spPr>
        <p:txBody>
          <a:bodyPr lIns="0" tIns="0" rIns="0" bIns="0" rtlCol="0" anchor="t">
            <a:spAutoFit/>
          </a:bodyPr>
          <a:lstStyle/>
          <a:p>
            <a:pPr algn="ctr">
              <a:lnSpc>
                <a:spcPts val="7979"/>
              </a:lnSpc>
            </a:pPr>
            <a:r>
              <a:rPr lang="en-US" sz="9999" dirty="0">
                <a:solidFill>
                  <a:srgbClr val="5A3114"/>
                </a:solidFill>
                <a:latin typeface="Porcelain"/>
                <a:ea typeface="Porcelain"/>
                <a:cs typeface="Porcelain"/>
                <a:sym typeface="Porcelain"/>
              </a:rPr>
              <a:t>Jesus the Way to the Father</a:t>
            </a:r>
          </a:p>
        </p:txBody>
      </p:sp>
      <p:pic>
        <p:nvPicPr>
          <p:cNvPr id="1026" name="Picture 2" descr="Jesus told them that In His Name repentance for the forgiveness of sins would be preached to all nations, beginning at Jerusalem. ‘You are witnesses of these things,’ Jesus explained. ‘I am going to send the Holy Spirit who will give you power from on high.’ Jesus then disappeared from their sight. – Slide 7">
            <a:extLst>
              <a:ext uri="{FF2B5EF4-FFF2-40B4-BE49-F238E27FC236}">
                <a16:creationId xmlns:a16="http://schemas.microsoft.com/office/drawing/2014/main" id="{C31C894E-9875-A373-B6EA-D677940A88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06257" y="571708"/>
            <a:ext cx="7875481" cy="590661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416570" y="1663590"/>
            <a:ext cx="5727430" cy="5677315"/>
            <a:chOff x="0" y="0"/>
            <a:chExt cx="10063548" cy="9975492"/>
          </a:xfrm>
        </p:grpSpPr>
        <p:sp>
          <p:nvSpPr>
            <p:cNvPr id="4" name="Freeform 4"/>
            <p:cNvSpPr/>
            <p:nvPr/>
          </p:nvSpPr>
          <p:spPr>
            <a:xfrm>
              <a:off x="0" y="0"/>
              <a:ext cx="10063607" cy="9975469"/>
            </a:xfrm>
            <a:custGeom>
              <a:avLst/>
              <a:gdLst/>
              <a:ahLst/>
              <a:cxnLst/>
              <a:rect l="l" t="t" r="r" b="b"/>
              <a:pathLst>
                <a:path w="10063607" h="9975469">
                  <a:moveTo>
                    <a:pt x="0" y="0"/>
                  </a:moveTo>
                  <a:lnTo>
                    <a:pt x="10063607" y="0"/>
                  </a:lnTo>
                  <a:lnTo>
                    <a:pt x="10063607" y="9975469"/>
                  </a:lnTo>
                  <a:lnTo>
                    <a:pt x="0" y="9975469"/>
                  </a:lnTo>
                  <a:lnTo>
                    <a:pt x="0" y="0"/>
                  </a:lnTo>
                  <a:close/>
                </a:path>
              </a:pathLst>
            </a:custGeom>
            <a:blipFill>
              <a:blip r:embed="rId3"/>
              <a:stretch>
                <a:fillRect l="-21" r="-20"/>
              </a:stretch>
            </a:blipFill>
          </p:spPr>
        </p:sp>
      </p:grpSp>
      <p:sp>
        <p:nvSpPr>
          <p:cNvPr id="5" name="TextBox 5"/>
          <p:cNvSpPr txBox="1"/>
          <p:nvPr/>
        </p:nvSpPr>
        <p:spPr>
          <a:xfrm>
            <a:off x="9577684" y="1144428"/>
            <a:ext cx="5886808" cy="4030655"/>
          </a:xfrm>
          <a:prstGeom prst="rect">
            <a:avLst/>
          </a:prstGeom>
        </p:spPr>
        <p:txBody>
          <a:bodyPr lIns="0" tIns="0" rIns="0" bIns="0" rtlCol="0" anchor="t">
            <a:spAutoFit/>
          </a:bodyPr>
          <a:lstStyle/>
          <a:p>
            <a:pPr algn="l">
              <a:lnSpc>
                <a:spcPts val="6322"/>
              </a:lnSpc>
            </a:pPr>
            <a:r>
              <a:rPr lang="en-US" sz="4518" b="1" spc="131" dirty="0">
                <a:solidFill>
                  <a:srgbClr val="004AAD"/>
                </a:solidFill>
                <a:latin typeface="Nunito Bold"/>
                <a:ea typeface="Nunito Bold"/>
                <a:cs typeface="Nunito Bold"/>
                <a:sym typeface="Nunito Bold"/>
              </a:rPr>
              <a:t>Leader:</a:t>
            </a:r>
          </a:p>
          <a:p>
            <a:pPr algn="l">
              <a:lnSpc>
                <a:spcPts val="6326"/>
              </a:lnSpc>
            </a:pPr>
            <a:r>
              <a:rPr lang="en-US" sz="4518" b="1" spc="135" dirty="0">
                <a:solidFill>
                  <a:srgbClr val="5A3114"/>
                </a:solidFill>
                <a:latin typeface="Nunito Bold"/>
                <a:ea typeface="Nunito Bold"/>
                <a:cs typeface="Nunito Bold"/>
                <a:sym typeface="Nunito Bold"/>
              </a:rPr>
              <a:t>A reading from the Holy Gospel according to John.</a:t>
            </a:r>
          </a:p>
          <a:p>
            <a:pPr algn="l">
              <a:lnSpc>
                <a:spcPts val="6466"/>
              </a:lnSpc>
            </a:pPr>
            <a:endParaRPr lang="en-US" sz="4518" b="1" spc="135" dirty="0">
              <a:solidFill>
                <a:srgbClr val="5A3114"/>
              </a:solidFill>
              <a:latin typeface="Nunito Bold"/>
              <a:ea typeface="Nunito Bold"/>
              <a:cs typeface="Nunito Bold"/>
              <a:sym typeface="Nunito Bold"/>
            </a:endParaRPr>
          </a:p>
        </p:txBody>
      </p:sp>
      <p:sp>
        <p:nvSpPr>
          <p:cNvPr id="6" name="TextBox 6"/>
          <p:cNvSpPr txBox="1"/>
          <p:nvPr/>
        </p:nvSpPr>
        <p:spPr>
          <a:xfrm>
            <a:off x="9577684" y="5675376"/>
            <a:ext cx="5886808" cy="3245334"/>
          </a:xfrm>
          <a:prstGeom prst="rect">
            <a:avLst/>
          </a:prstGeom>
        </p:spPr>
        <p:txBody>
          <a:bodyPr lIns="0" tIns="0" rIns="0" bIns="0" rtlCol="0" anchor="t">
            <a:spAutoFit/>
          </a:bodyPr>
          <a:lstStyle/>
          <a:p>
            <a:pPr algn="l">
              <a:lnSpc>
                <a:spcPts val="6461"/>
              </a:lnSpc>
            </a:pPr>
            <a:r>
              <a:rPr lang="en-US" sz="4619" b="1" spc="133">
                <a:solidFill>
                  <a:srgbClr val="004AAD"/>
                </a:solidFill>
                <a:latin typeface="Nunito Bold"/>
                <a:ea typeface="Nunito Bold"/>
                <a:cs typeface="Nunito Bold"/>
                <a:sym typeface="Nunito Bold"/>
              </a:rPr>
              <a:t>All: </a:t>
            </a:r>
          </a:p>
          <a:p>
            <a:pPr algn="l">
              <a:lnSpc>
                <a:spcPts val="6466"/>
              </a:lnSpc>
            </a:pPr>
            <a:r>
              <a:rPr lang="en-US" sz="4619" b="1" spc="138">
                <a:solidFill>
                  <a:srgbClr val="5B1018"/>
                </a:solidFill>
                <a:latin typeface="Nunito Bold"/>
                <a:ea typeface="Nunito Bold"/>
                <a:cs typeface="Nunito Bold"/>
                <a:sym typeface="Nunito Bold"/>
              </a:rPr>
              <a:t>Glory to You, Oh Lord.</a:t>
            </a:r>
          </a:p>
          <a:p>
            <a:pPr algn="l">
              <a:lnSpc>
                <a:spcPts val="6466"/>
              </a:lnSpc>
            </a:pPr>
            <a:endParaRPr lang="en-US" sz="4619" b="1" spc="138">
              <a:solidFill>
                <a:srgbClr val="5B1018"/>
              </a:solidFill>
              <a:latin typeface="Nunito Bold"/>
              <a:ea typeface="Nunito Bold"/>
              <a:cs typeface="Nunito Bold"/>
              <a:sym typeface="Nunito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75401" y="1409700"/>
            <a:ext cx="1863399" cy="924809"/>
            <a:chOff x="0" y="0"/>
            <a:chExt cx="4021496" cy="1995877"/>
          </a:xfrm>
          <a:solidFill>
            <a:schemeClr val="tx2">
              <a:lumMod val="75000"/>
            </a:schemeClr>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3200400" y="2781300"/>
            <a:ext cx="5886808" cy="3693319"/>
          </a:xfrm>
          <a:prstGeom prst="rect">
            <a:avLst/>
          </a:prstGeom>
        </p:spPr>
        <p:txBody>
          <a:bodyPr lIns="0" tIns="0" rIns="0" bIns="0" rtlCol="0" anchor="t">
            <a:spAutoFit/>
          </a:bodyPr>
          <a:lstStyle/>
          <a:p>
            <a:pPr algn="ctr">
              <a:spcBef>
                <a:spcPct val="0"/>
              </a:spcBef>
            </a:pPr>
            <a:r>
              <a:rPr lang="en-US" sz="4800" dirty="0">
                <a:latin typeface="Nunito Bold" charset="0"/>
              </a:rPr>
              <a:t>“Do not be worried and upset,” Jesus told them. “Believe in God and believe also in me.</a:t>
            </a:r>
            <a:endParaRPr lang="en-US" sz="4800" b="1" spc="138" dirty="0">
              <a:solidFill>
                <a:srgbClr val="000000"/>
              </a:solidFill>
              <a:latin typeface="Nunito Bold" charset="0"/>
              <a:ea typeface="Nunito Bold"/>
              <a:cs typeface="Nunito Bold"/>
              <a:sym typeface="Nunito Bold"/>
            </a:endParaRPr>
          </a:p>
        </p:txBody>
      </p:sp>
      <p:sp>
        <p:nvSpPr>
          <p:cNvPr id="8" name="TextBox 8"/>
          <p:cNvSpPr txBox="1"/>
          <p:nvPr/>
        </p:nvSpPr>
        <p:spPr>
          <a:xfrm>
            <a:off x="4051017" y="1184154"/>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a:t>
            </a:r>
          </a:p>
        </p:txBody>
      </p:sp>
      <p:pic>
        <p:nvPicPr>
          <p:cNvPr id="2050" name="Picture 2" descr="Jesus told them that In His Name repentance for the forgiveness of sins would be preached to all nations, beginning at Jerusalem. ‘You are witnesses of these things,’ Jesus explained. ‘I am going to send the Holy Spirit who will give you power from on high.’ Jesus then disappeared from their sight. – Slide 7">
            <a:extLst>
              <a:ext uri="{FF2B5EF4-FFF2-40B4-BE49-F238E27FC236}">
                <a16:creationId xmlns:a16="http://schemas.microsoft.com/office/drawing/2014/main" id="{2DFD46B2-1F15-4E54-4BE6-6B2B2F0B26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0" y="2781300"/>
            <a:ext cx="5745844" cy="430938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486745" y="-3687"/>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12614601" y="1304376"/>
            <a:ext cx="1863399" cy="924809"/>
            <a:chOff x="0" y="0"/>
            <a:chExt cx="4021496" cy="1995877"/>
          </a:xfrm>
          <a:solidFill>
            <a:schemeClr val="tx2">
              <a:lumMod val="75000"/>
            </a:schemeClr>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9525000" y="2630739"/>
            <a:ext cx="5886808" cy="5811206"/>
          </a:xfrm>
          <a:prstGeom prst="rect">
            <a:avLst/>
          </a:prstGeom>
        </p:spPr>
        <p:txBody>
          <a:bodyPr lIns="0" tIns="0" rIns="0" bIns="0" rtlCol="0" anchor="t">
            <a:spAutoFit/>
          </a:bodyPr>
          <a:lstStyle/>
          <a:p>
            <a:pPr algn="ctr">
              <a:lnSpc>
                <a:spcPts val="6466"/>
              </a:lnSpc>
              <a:spcBef>
                <a:spcPct val="0"/>
              </a:spcBef>
            </a:pPr>
            <a:r>
              <a:rPr lang="en-US" sz="4800" dirty="0">
                <a:latin typeface="Nunito Bold" charset="0"/>
              </a:rPr>
              <a:t>There are many rooms in my Father's house, and I am going to prepare a place for you. I would not tell you this if it were not so.</a:t>
            </a:r>
            <a:endParaRPr lang="en-US" sz="4800" b="1" spc="138" dirty="0">
              <a:solidFill>
                <a:srgbClr val="000000"/>
              </a:solidFill>
              <a:latin typeface="Nunito Bold" charset="0"/>
              <a:ea typeface="Nunito Bold"/>
              <a:cs typeface="Nunito Bold"/>
              <a:sym typeface="Nunito Bold"/>
            </a:endParaRPr>
          </a:p>
        </p:txBody>
      </p:sp>
      <p:sp>
        <p:nvSpPr>
          <p:cNvPr id="8" name="TextBox 8"/>
          <p:cNvSpPr txBox="1"/>
          <p:nvPr/>
        </p:nvSpPr>
        <p:spPr>
          <a:xfrm>
            <a:off x="12957979" y="1103576"/>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a:t>
            </a:r>
          </a:p>
        </p:txBody>
      </p:sp>
      <p:pic>
        <p:nvPicPr>
          <p:cNvPr id="3074" name="Picture 2" descr="Jesus showed them the scars on His hands and feet where He had been nailed to the cross. The disciples were full of joy and amazement but still thought they were seeing a ghost.  ‘Do you have anything here to eat?’Jesus asked. – Slide 4">
            <a:extLst>
              <a:ext uri="{FF2B5EF4-FFF2-40B4-BE49-F238E27FC236}">
                <a16:creationId xmlns:a16="http://schemas.microsoft.com/office/drawing/2014/main" id="{C037B1A5-D8C5-7516-6DF0-CE1960B870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7399" y="2630738"/>
            <a:ext cx="5788749" cy="43415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0981" y="1288953"/>
            <a:ext cx="1863399" cy="924809"/>
            <a:chOff x="0" y="0"/>
            <a:chExt cx="4021496" cy="1995877"/>
          </a:xfrm>
          <a:solidFill>
            <a:schemeClr val="tx2">
              <a:lumMod val="75000"/>
            </a:schemeClr>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3295291" y="2552700"/>
            <a:ext cx="5886808" cy="4431983"/>
          </a:xfrm>
          <a:prstGeom prst="rect">
            <a:avLst/>
          </a:prstGeom>
        </p:spPr>
        <p:txBody>
          <a:bodyPr lIns="0" tIns="0" rIns="0" bIns="0" rtlCol="0" anchor="t">
            <a:spAutoFit/>
          </a:bodyPr>
          <a:lstStyle/>
          <a:p>
            <a:pPr algn="ctr">
              <a:spcBef>
                <a:spcPct val="0"/>
              </a:spcBef>
            </a:pPr>
            <a:r>
              <a:rPr lang="en-US" sz="4800" dirty="0">
                <a:latin typeface="Nunito Bold" charset="0"/>
              </a:rPr>
              <a:t>And after I go and prepare a place for you, I will come back and take you to myself, so that you will be where I am.</a:t>
            </a:r>
            <a:endParaRPr lang="en-US" sz="4800" b="1" spc="138" dirty="0">
              <a:solidFill>
                <a:srgbClr val="000000"/>
              </a:solidFill>
              <a:latin typeface="Nunito Bold" charset="0"/>
              <a:ea typeface="Nunito Bold"/>
              <a:cs typeface="Nunito Bold"/>
              <a:sym typeface="Nunito Bold"/>
            </a:endParaRPr>
          </a:p>
        </p:txBody>
      </p:sp>
      <p:sp>
        <p:nvSpPr>
          <p:cNvPr id="8" name="TextBox 8"/>
          <p:cNvSpPr txBox="1"/>
          <p:nvPr/>
        </p:nvSpPr>
        <p:spPr>
          <a:xfrm>
            <a:off x="4051007" y="1088153"/>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3</a:t>
            </a:r>
          </a:p>
        </p:txBody>
      </p:sp>
      <p:pic>
        <p:nvPicPr>
          <p:cNvPr id="4098" name="Picture 2" descr="Then Jesus started explaining from the scriptures that it was always God’s plan the Messiah must suffer and rise from the dead on the third day. – Slide 6">
            <a:extLst>
              <a:ext uri="{FF2B5EF4-FFF2-40B4-BE49-F238E27FC236}">
                <a16:creationId xmlns:a16="http://schemas.microsoft.com/office/drawing/2014/main" id="{0EE899E2-EAC8-BD53-9389-5A64321257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04645" y="2213718"/>
            <a:ext cx="5531976" cy="430138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a:extLst>
            <a:ext uri="{FF2B5EF4-FFF2-40B4-BE49-F238E27FC236}">
              <a16:creationId xmlns:a16="http://schemas.microsoft.com/office/drawing/2014/main" id="{3A66F287-7CAE-D1F7-AA00-C9B3E19C401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5402CFB-D52F-8CE0-E128-11AB74EE76F5}"/>
              </a:ext>
            </a:extLst>
          </p:cNvPr>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808119F9-2E97-FBA9-1113-0BA85847C1A9}"/>
              </a:ext>
            </a:extLst>
          </p:cNvPr>
          <p:cNvGrpSpPr/>
          <p:nvPr/>
        </p:nvGrpSpPr>
        <p:grpSpPr>
          <a:xfrm>
            <a:off x="12894364" y="1219017"/>
            <a:ext cx="1863399" cy="924809"/>
            <a:chOff x="0" y="0"/>
            <a:chExt cx="4021496" cy="1995877"/>
          </a:xfrm>
          <a:solidFill>
            <a:schemeClr val="tx2">
              <a:lumMod val="75000"/>
            </a:schemeClr>
          </a:solidFill>
        </p:grpSpPr>
        <p:sp>
          <p:nvSpPr>
            <p:cNvPr id="4" name="Freeform 4">
              <a:extLst>
                <a:ext uri="{FF2B5EF4-FFF2-40B4-BE49-F238E27FC236}">
                  <a16:creationId xmlns:a16="http://schemas.microsoft.com/office/drawing/2014/main" id="{3F9C268C-4F47-9CB4-95E9-215FF33F6E15}"/>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AFF136EA-69DE-2C4D-6257-1D1994D8BAC5}"/>
              </a:ext>
            </a:extLst>
          </p:cNvPr>
          <p:cNvSpPr txBox="1"/>
          <p:nvPr/>
        </p:nvSpPr>
        <p:spPr>
          <a:xfrm>
            <a:off x="9601200" y="2927508"/>
            <a:ext cx="5886808" cy="2954655"/>
          </a:xfrm>
          <a:prstGeom prst="rect">
            <a:avLst/>
          </a:prstGeom>
        </p:spPr>
        <p:txBody>
          <a:bodyPr lIns="0" tIns="0" rIns="0" bIns="0" rtlCol="0" anchor="t">
            <a:spAutoFit/>
          </a:bodyPr>
          <a:lstStyle/>
          <a:p>
            <a:pPr algn="ctr">
              <a:spcBef>
                <a:spcPct val="0"/>
              </a:spcBef>
            </a:pPr>
            <a:r>
              <a:rPr lang="en-US" sz="4800" dirty="0">
                <a:latin typeface="Nunito Bold" charset="0"/>
              </a:rPr>
              <a:t>You know the way that leads to the place where I am going.”</a:t>
            </a:r>
            <a:endParaRPr lang="en-US" sz="48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A93566B2-7634-E3C4-9D6D-5DC1CD6DDE6E}"/>
              </a:ext>
            </a:extLst>
          </p:cNvPr>
          <p:cNvSpPr txBox="1"/>
          <p:nvPr/>
        </p:nvSpPr>
        <p:spPr>
          <a:xfrm>
            <a:off x="13184390" y="1018217"/>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4</a:t>
            </a:r>
          </a:p>
        </p:txBody>
      </p:sp>
      <p:pic>
        <p:nvPicPr>
          <p:cNvPr id="5122" name="Picture 2" descr="Then Jesus started explaining from the scriptures that it was always God’s plan the Messiah must suffer and rise from the dead on the third day. – Slide 6">
            <a:extLst>
              <a:ext uri="{FF2B5EF4-FFF2-40B4-BE49-F238E27FC236}">
                <a16:creationId xmlns:a16="http://schemas.microsoft.com/office/drawing/2014/main" id="{6E312DD7-655D-1E6A-3C86-1C32C512CD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2896782"/>
            <a:ext cx="5588000" cy="419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4017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a:extLst>
            <a:ext uri="{FF2B5EF4-FFF2-40B4-BE49-F238E27FC236}">
              <a16:creationId xmlns:a16="http://schemas.microsoft.com/office/drawing/2014/main" id="{F73C507C-8402-BFEC-C1D2-A757AB3DA15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055C152-41DB-BAD4-6044-FC8E382D90B6}"/>
              </a:ext>
            </a:extLst>
          </p:cNvPr>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62D172A7-C356-62C4-69DE-EC6EE9EDF48D}"/>
              </a:ext>
            </a:extLst>
          </p:cNvPr>
          <p:cNvGrpSpPr/>
          <p:nvPr/>
        </p:nvGrpSpPr>
        <p:grpSpPr>
          <a:xfrm>
            <a:off x="3760981" y="1783394"/>
            <a:ext cx="1863399" cy="924809"/>
            <a:chOff x="0" y="0"/>
            <a:chExt cx="4021496" cy="1995877"/>
          </a:xfrm>
          <a:solidFill>
            <a:schemeClr val="tx2">
              <a:lumMod val="75000"/>
            </a:schemeClr>
          </a:solidFill>
        </p:grpSpPr>
        <p:sp>
          <p:nvSpPr>
            <p:cNvPr id="4" name="Freeform 4">
              <a:extLst>
                <a:ext uri="{FF2B5EF4-FFF2-40B4-BE49-F238E27FC236}">
                  <a16:creationId xmlns:a16="http://schemas.microsoft.com/office/drawing/2014/main" id="{68B91166-EBCF-5360-9BF5-E9EC223A3A4C}"/>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9A769028-93F5-BA9F-D430-856B6EE1AFC7}"/>
              </a:ext>
            </a:extLst>
          </p:cNvPr>
          <p:cNvSpPr txBox="1"/>
          <p:nvPr/>
        </p:nvSpPr>
        <p:spPr>
          <a:xfrm>
            <a:off x="3429000" y="3109757"/>
            <a:ext cx="5886808" cy="4431983"/>
          </a:xfrm>
          <a:prstGeom prst="rect">
            <a:avLst/>
          </a:prstGeom>
        </p:spPr>
        <p:txBody>
          <a:bodyPr lIns="0" tIns="0" rIns="0" bIns="0" rtlCol="0" anchor="t">
            <a:spAutoFit/>
          </a:bodyPr>
          <a:lstStyle/>
          <a:p>
            <a:pPr algn="ctr">
              <a:spcBef>
                <a:spcPct val="0"/>
              </a:spcBef>
            </a:pPr>
            <a:r>
              <a:rPr lang="en-US" sz="4800" dirty="0">
                <a:latin typeface="Nunito Bold" charset="0"/>
              </a:rPr>
              <a:t>Thomas said to him, “Lord, we do not know where you are going; so how can we know the way to get there?”</a:t>
            </a:r>
            <a:endParaRPr lang="en-US" sz="48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91CAE462-8A22-5E32-6670-28369F72541F}"/>
              </a:ext>
            </a:extLst>
          </p:cNvPr>
          <p:cNvSpPr txBox="1"/>
          <p:nvPr/>
        </p:nvSpPr>
        <p:spPr>
          <a:xfrm>
            <a:off x="4051007" y="1582594"/>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5</a:t>
            </a:r>
          </a:p>
        </p:txBody>
      </p:sp>
      <p:pic>
        <p:nvPicPr>
          <p:cNvPr id="6146" name="Picture 2" descr="While they were still talking, Jesus himself stood among them and said, ‘Peace be with you.’ They thought they were seeing a ghost and were frightened. – Slide 2">
            <a:extLst>
              <a:ext uri="{FF2B5EF4-FFF2-40B4-BE49-F238E27FC236}">
                <a16:creationId xmlns:a16="http://schemas.microsoft.com/office/drawing/2014/main" id="{7348135B-78D6-FFE8-86CC-FB86304747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77400" y="3109757"/>
            <a:ext cx="5769096" cy="4326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5234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a:extLst>
            <a:ext uri="{FF2B5EF4-FFF2-40B4-BE49-F238E27FC236}">
              <a16:creationId xmlns:a16="http://schemas.microsoft.com/office/drawing/2014/main" id="{FAE411D9-347A-BC86-7959-09FD92C8FF4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2A9B474-94F5-801B-1204-4BFCE5F8392D}"/>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A2617D6C-CA76-409B-3468-28FC94DD158A}"/>
              </a:ext>
            </a:extLst>
          </p:cNvPr>
          <p:cNvGrpSpPr/>
          <p:nvPr/>
        </p:nvGrpSpPr>
        <p:grpSpPr>
          <a:xfrm>
            <a:off x="12894374" y="1652816"/>
            <a:ext cx="1863399" cy="924809"/>
            <a:chOff x="0" y="0"/>
            <a:chExt cx="4021496" cy="1995877"/>
          </a:xfrm>
          <a:solidFill>
            <a:schemeClr val="tx2">
              <a:lumMod val="75000"/>
            </a:schemeClr>
          </a:solidFill>
        </p:grpSpPr>
        <p:sp>
          <p:nvSpPr>
            <p:cNvPr id="4" name="Freeform 4">
              <a:extLst>
                <a:ext uri="{FF2B5EF4-FFF2-40B4-BE49-F238E27FC236}">
                  <a16:creationId xmlns:a16="http://schemas.microsoft.com/office/drawing/2014/main" id="{790C141B-1C75-D152-C4ED-F79A13F82E55}"/>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2F3A0A8C-CE2B-B7E1-2ECB-310875E85D51}"/>
              </a:ext>
            </a:extLst>
          </p:cNvPr>
          <p:cNvSpPr txBox="1"/>
          <p:nvPr/>
        </p:nvSpPr>
        <p:spPr>
          <a:xfrm>
            <a:off x="9601200" y="3314700"/>
            <a:ext cx="5791200" cy="4431983"/>
          </a:xfrm>
          <a:prstGeom prst="rect">
            <a:avLst/>
          </a:prstGeom>
        </p:spPr>
        <p:txBody>
          <a:bodyPr wrap="square" lIns="0" tIns="0" rIns="0" bIns="0" rtlCol="0" anchor="t">
            <a:spAutoFit/>
          </a:bodyPr>
          <a:lstStyle/>
          <a:p>
            <a:pPr algn="ctr">
              <a:spcBef>
                <a:spcPct val="0"/>
              </a:spcBef>
            </a:pPr>
            <a:r>
              <a:rPr lang="en-US" sz="4800" b="1" baseline="30000" dirty="0">
                <a:latin typeface="Nunito Bold" charset="0"/>
              </a:rPr>
              <a:t> </a:t>
            </a:r>
            <a:r>
              <a:rPr lang="en-US" sz="4800" dirty="0">
                <a:latin typeface="Nunito Bold" charset="0"/>
              </a:rPr>
              <a:t>Jesus answered him, “I am the way, the truth, and the life; no one goes to the Father except by me.</a:t>
            </a:r>
          </a:p>
        </p:txBody>
      </p:sp>
      <p:sp>
        <p:nvSpPr>
          <p:cNvPr id="8" name="TextBox 8">
            <a:extLst>
              <a:ext uri="{FF2B5EF4-FFF2-40B4-BE49-F238E27FC236}">
                <a16:creationId xmlns:a16="http://schemas.microsoft.com/office/drawing/2014/main" id="{4ED5067D-7702-269B-8663-50284FC1ECF6}"/>
              </a:ext>
            </a:extLst>
          </p:cNvPr>
          <p:cNvSpPr txBox="1"/>
          <p:nvPr/>
        </p:nvSpPr>
        <p:spPr>
          <a:xfrm>
            <a:off x="13184400" y="1452016"/>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6</a:t>
            </a:r>
          </a:p>
        </p:txBody>
      </p:sp>
      <p:pic>
        <p:nvPicPr>
          <p:cNvPr id="7170" name="Picture 2" descr="Jesus told them that In His Name repentance for the forgiveness of sins would be preached to all nations, beginning at Jerusalem. ‘You are witnesses of these things,’ Jesus explained. ‘I am going to send the Holy Spirit who will give you power from on high.’ Jesus then disappeared from their sight. – Slide 7">
            <a:extLst>
              <a:ext uri="{FF2B5EF4-FFF2-40B4-BE49-F238E27FC236}">
                <a16:creationId xmlns:a16="http://schemas.microsoft.com/office/drawing/2014/main" id="{05B47225-FC65-FD09-8D23-FD5359527F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3162300"/>
            <a:ext cx="5671173" cy="4253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857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a:extLst>
            <a:ext uri="{FF2B5EF4-FFF2-40B4-BE49-F238E27FC236}">
              <a16:creationId xmlns:a16="http://schemas.microsoft.com/office/drawing/2014/main" id="{C9E66224-D626-A9F4-0176-0702467172F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FE37F20-7026-0867-A373-0507BE7DBC00}"/>
              </a:ext>
            </a:extLst>
          </p:cNvPr>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D821E53F-036E-35E2-21CE-5A76306FEE4F}"/>
              </a:ext>
            </a:extLst>
          </p:cNvPr>
          <p:cNvGrpSpPr/>
          <p:nvPr/>
        </p:nvGrpSpPr>
        <p:grpSpPr>
          <a:xfrm>
            <a:off x="3760961" y="1957196"/>
            <a:ext cx="1863399" cy="924809"/>
            <a:chOff x="0" y="0"/>
            <a:chExt cx="4021496" cy="1995877"/>
          </a:xfrm>
          <a:solidFill>
            <a:schemeClr val="tx2">
              <a:lumMod val="75000"/>
            </a:schemeClr>
          </a:solidFill>
        </p:grpSpPr>
        <p:sp>
          <p:nvSpPr>
            <p:cNvPr id="4" name="Freeform 4">
              <a:extLst>
                <a:ext uri="{FF2B5EF4-FFF2-40B4-BE49-F238E27FC236}">
                  <a16:creationId xmlns:a16="http://schemas.microsoft.com/office/drawing/2014/main" id="{A2B71B00-2AA3-86D1-762F-B1BAAC6506F0}"/>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77B2DA3A-7481-339C-2875-4368050C6F7A}"/>
              </a:ext>
            </a:extLst>
          </p:cNvPr>
          <p:cNvSpPr txBox="1"/>
          <p:nvPr/>
        </p:nvSpPr>
        <p:spPr>
          <a:xfrm>
            <a:off x="3269481" y="3113485"/>
            <a:ext cx="5886808" cy="5909310"/>
          </a:xfrm>
          <a:prstGeom prst="rect">
            <a:avLst/>
          </a:prstGeom>
        </p:spPr>
        <p:txBody>
          <a:bodyPr lIns="0" tIns="0" rIns="0" bIns="0" rtlCol="0" anchor="t">
            <a:spAutoFit/>
          </a:bodyPr>
          <a:lstStyle/>
          <a:p>
            <a:pPr algn="ctr">
              <a:spcBef>
                <a:spcPct val="0"/>
              </a:spcBef>
            </a:pPr>
            <a:r>
              <a:rPr lang="en-US" sz="4800" b="1" baseline="30000" dirty="0">
                <a:latin typeface="Nunito Bold" charset="0"/>
              </a:rPr>
              <a:t> </a:t>
            </a:r>
            <a:r>
              <a:rPr lang="en-US" sz="4800" dirty="0">
                <a:latin typeface="Nunito Bold" charset="0"/>
              </a:rPr>
              <a:t>Now that you have known me,” he said to them, “you will know my Father also, and from now on you do know him and you have seen him.”</a:t>
            </a:r>
            <a:endParaRPr lang="en-US" sz="48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C6537772-9131-936F-9579-77C8CB11410F}"/>
              </a:ext>
            </a:extLst>
          </p:cNvPr>
          <p:cNvSpPr txBox="1"/>
          <p:nvPr/>
        </p:nvSpPr>
        <p:spPr>
          <a:xfrm>
            <a:off x="4050987" y="1756396"/>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7</a:t>
            </a:r>
          </a:p>
        </p:txBody>
      </p:sp>
      <p:pic>
        <p:nvPicPr>
          <p:cNvPr id="8194" name="Picture 2" descr="Jesus told them that In His Name repentance for the forgiveness of sins would be preached to all nations, beginning at Jerusalem. ‘You are witnesses of these things,’ Jesus explained. ‘I am going to send the Holy Spirit who will give you power from on high.’ Jesus then disappeared from their sight. – Slide 7">
            <a:extLst>
              <a:ext uri="{FF2B5EF4-FFF2-40B4-BE49-F238E27FC236}">
                <a16:creationId xmlns:a16="http://schemas.microsoft.com/office/drawing/2014/main" id="{CC8FA324-B942-E801-559C-CB2852EEF1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9405" y="2705100"/>
            <a:ext cx="5791200"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2035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a:extLst>
            <a:ext uri="{FF2B5EF4-FFF2-40B4-BE49-F238E27FC236}">
              <a16:creationId xmlns:a16="http://schemas.microsoft.com/office/drawing/2014/main" id="{803C4568-47CD-4978-C343-B500555E162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1F41E39-2576-6974-15A3-0B94456AF13F}"/>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FB1BEB53-1EBD-DEE2-183A-081C5AE298D5}"/>
              </a:ext>
            </a:extLst>
          </p:cNvPr>
          <p:cNvGrpSpPr/>
          <p:nvPr/>
        </p:nvGrpSpPr>
        <p:grpSpPr>
          <a:xfrm>
            <a:off x="12740164" y="1766586"/>
            <a:ext cx="1863399" cy="924809"/>
            <a:chOff x="0" y="0"/>
            <a:chExt cx="4021496" cy="1995877"/>
          </a:xfrm>
          <a:solidFill>
            <a:schemeClr val="tx2">
              <a:lumMod val="75000"/>
            </a:schemeClr>
          </a:solidFill>
        </p:grpSpPr>
        <p:sp>
          <p:nvSpPr>
            <p:cNvPr id="4" name="Freeform 4">
              <a:extLst>
                <a:ext uri="{FF2B5EF4-FFF2-40B4-BE49-F238E27FC236}">
                  <a16:creationId xmlns:a16="http://schemas.microsoft.com/office/drawing/2014/main" id="{1AE8F47E-F005-F40B-10DE-39EA2E69213D}"/>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37E6700E-8773-6DF4-A900-4E5297CA2CA5}"/>
              </a:ext>
            </a:extLst>
          </p:cNvPr>
          <p:cNvSpPr txBox="1"/>
          <p:nvPr/>
        </p:nvSpPr>
        <p:spPr>
          <a:xfrm>
            <a:off x="9525000" y="3373785"/>
            <a:ext cx="5886808" cy="2954655"/>
          </a:xfrm>
          <a:prstGeom prst="rect">
            <a:avLst/>
          </a:prstGeom>
        </p:spPr>
        <p:txBody>
          <a:bodyPr lIns="0" tIns="0" rIns="0" bIns="0" rtlCol="0" anchor="t">
            <a:spAutoFit/>
          </a:bodyPr>
          <a:lstStyle/>
          <a:p>
            <a:pPr algn="ctr">
              <a:spcBef>
                <a:spcPct val="0"/>
              </a:spcBef>
            </a:pPr>
            <a:r>
              <a:rPr lang="en-US" sz="4800" dirty="0">
                <a:latin typeface="Nunito Bold" charset="0"/>
              </a:rPr>
              <a:t>Philip said to him, “Lord, show us the Father; that is all we need.”</a:t>
            </a:r>
            <a:endParaRPr lang="en-US" sz="48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C7001D7C-F97C-398F-DDF8-B7FDE60D405F}"/>
              </a:ext>
            </a:extLst>
          </p:cNvPr>
          <p:cNvSpPr txBox="1"/>
          <p:nvPr/>
        </p:nvSpPr>
        <p:spPr>
          <a:xfrm>
            <a:off x="13030190" y="1565786"/>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8</a:t>
            </a:r>
          </a:p>
        </p:txBody>
      </p:sp>
      <p:pic>
        <p:nvPicPr>
          <p:cNvPr id="9218" name="Picture 2" descr="Jesus said to them, ‘Why are you troubled, and have doubts? Look at my hands and my feet. It is I myself! Touch me and see. A ghost does not have flesh and bones, as I have.’ – Slide 3">
            <a:extLst>
              <a:ext uri="{FF2B5EF4-FFF2-40B4-BE49-F238E27FC236}">
                <a16:creationId xmlns:a16="http://schemas.microsoft.com/office/drawing/2014/main" id="{E1154BC1-DB02-C6C0-80B9-734AD607DC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2876172"/>
            <a:ext cx="5542423" cy="4156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2708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a:extLst>
            <a:ext uri="{FF2B5EF4-FFF2-40B4-BE49-F238E27FC236}">
              <a16:creationId xmlns:a16="http://schemas.microsoft.com/office/drawing/2014/main" id="{802CA779-7EB1-CC61-6681-243457AABA6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272ECB5-E913-3F15-D7CB-4717B5F33020}"/>
              </a:ext>
            </a:extLst>
          </p:cNvPr>
          <p:cNvSpPr/>
          <p:nvPr/>
        </p:nvSpPr>
        <p:spPr>
          <a:xfrm>
            <a:off x="467251"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587996EE-D04F-4FC1-BD66-BD7097163FA9}"/>
              </a:ext>
            </a:extLst>
          </p:cNvPr>
          <p:cNvGrpSpPr/>
          <p:nvPr/>
        </p:nvGrpSpPr>
        <p:grpSpPr>
          <a:xfrm>
            <a:off x="3760941" y="1030167"/>
            <a:ext cx="1863399" cy="924809"/>
            <a:chOff x="0" y="0"/>
            <a:chExt cx="4021496" cy="1995877"/>
          </a:xfrm>
          <a:solidFill>
            <a:schemeClr val="tx2">
              <a:lumMod val="75000"/>
            </a:schemeClr>
          </a:solidFill>
        </p:grpSpPr>
        <p:sp>
          <p:nvSpPr>
            <p:cNvPr id="4" name="Freeform 4">
              <a:extLst>
                <a:ext uri="{FF2B5EF4-FFF2-40B4-BE49-F238E27FC236}">
                  <a16:creationId xmlns:a16="http://schemas.microsoft.com/office/drawing/2014/main" id="{CA3FB429-FF3D-ED4D-67A0-ABF0FED333C4}"/>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28CFFCC3-0FB9-495C-A34B-F981E79C482B}"/>
              </a:ext>
            </a:extLst>
          </p:cNvPr>
          <p:cNvSpPr txBox="1"/>
          <p:nvPr/>
        </p:nvSpPr>
        <p:spPr>
          <a:xfrm>
            <a:off x="3409592" y="1973367"/>
            <a:ext cx="5734408" cy="7386638"/>
          </a:xfrm>
          <a:prstGeom prst="rect">
            <a:avLst/>
          </a:prstGeom>
        </p:spPr>
        <p:txBody>
          <a:bodyPr wrap="square" lIns="0" tIns="0" rIns="0" bIns="0" rtlCol="0" anchor="t">
            <a:spAutoFit/>
          </a:bodyPr>
          <a:lstStyle/>
          <a:p>
            <a:pPr algn="ctr">
              <a:spcBef>
                <a:spcPct val="0"/>
              </a:spcBef>
            </a:pPr>
            <a:r>
              <a:rPr lang="en-US" sz="4800" dirty="0">
                <a:latin typeface="Nunito Bold" charset="0"/>
              </a:rPr>
              <a:t>Jesus answered, “For a long time I have been with you all; yet you do not know me, Philip? Whoever has seen me has seen the Father. Why, then, do you say, ‘Show us the Father’?</a:t>
            </a:r>
            <a:endParaRPr lang="en-US" sz="48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FB24F4FC-ADFF-F1F5-A390-6963A907A9F1}"/>
              </a:ext>
            </a:extLst>
          </p:cNvPr>
          <p:cNvSpPr txBox="1"/>
          <p:nvPr/>
        </p:nvSpPr>
        <p:spPr>
          <a:xfrm>
            <a:off x="4050967" y="829367"/>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9</a:t>
            </a:r>
          </a:p>
        </p:txBody>
      </p:sp>
      <p:pic>
        <p:nvPicPr>
          <p:cNvPr id="10242" name="Picture 2" descr="Jesus told them that In His Name repentance for the forgiveness of sins would be preached to all nations, beginning at Jerusalem. ‘You are witnesses of these things,’ Jesus explained. ‘I am going to send the Holy Spirit who will give you power from on high.’ Jesus then disappeared from their sight. – Slide 7">
            <a:extLst>
              <a:ext uri="{FF2B5EF4-FFF2-40B4-BE49-F238E27FC236}">
                <a16:creationId xmlns:a16="http://schemas.microsoft.com/office/drawing/2014/main" id="{8B315959-7DAE-BFFE-97ED-A8E21065C5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0" y="2476500"/>
            <a:ext cx="5689600"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3845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a:extLst>
            <a:ext uri="{FF2B5EF4-FFF2-40B4-BE49-F238E27FC236}">
              <a16:creationId xmlns:a16="http://schemas.microsoft.com/office/drawing/2014/main" id="{46E1A1B9-6817-0C3C-4BDF-3861C6394EA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96DB945-C561-C25E-B06D-965E9E3E5DCD}"/>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50F400D2-62B2-2442-4349-CD85A4F7E8CA}"/>
              </a:ext>
            </a:extLst>
          </p:cNvPr>
          <p:cNvGrpSpPr/>
          <p:nvPr/>
        </p:nvGrpSpPr>
        <p:grpSpPr>
          <a:xfrm>
            <a:off x="13106400" y="234848"/>
            <a:ext cx="1863399" cy="924809"/>
            <a:chOff x="0" y="0"/>
            <a:chExt cx="4021496" cy="1995877"/>
          </a:xfrm>
          <a:solidFill>
            <a:schemeClr val="tx2">
              <a:lumMod val="75000"/>
            </a:schemeClr>
          </a:solidFill>
        </p:grpSpPr>
        <p:sp>
          <p:nvSpPr>
            <p:cNvPr id="4" name="Freeform 4">
              <a:extLst>
                <a:ext uri="{FF2B5EF4-FFF2-40B4-BE49-F238E27FC236}">
                  <a16:creationId xmlns:a16="http://schemas.microsoft.com/office/drawing/2014/main" id="{F8325FD5-E405-826F-DB94-4A03E187D408}"/>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0D7E2632-8E87-3F13-D7D9-969310C6A89A}"/>
              </a:ext>
            </a:extLst>
          </p:cNvPr>
          <p:cNvSpPr txBox="1"/>
          <p:nvPr/>
        </p:nvSpPr>
        <p:spPr>
          <a:xfrm>
            <a:off x="9601200" y="1248125"/>
            <a:ext cx="5886808" cy="7448193"/>
          </a:xfrm>
          <a:prstGeom prst="rect">
            <a:avLst/>
          </a:prstGeom>
        </p:spPr>
        <p:txBody>
          <a:bodyPr lIns="0" tIns="0" rIns="0" bIns="0" rtlCol="0" anchor="t">
            <a:spAutoFit/>
          </a:bodyPr>
          <a:lstStyle/>
          <a:p>
            <a:pPr algn="ctr">
              <a:spcBef>
                <a:spcPct val="0"/>
              </a:spcBef>
            </a:pPr>
            <a:r>
              <a:rPr lang="en-US" sz="4400" dirty="0">
                <a:latin typeface="Nunito Bold" charset="0"/>
              </a:rPr>
              <a:t>Do you not believe, Philip, that I am in the Father and the Father is in me? The words that I have spoken to you,” Jesus said to his disciples, “do not come from me. The Father, who remains in me, does his own work.</a:t>
            </a:r>
            <a:endParaRPr lang="en-US" sz="44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37029B65-EF02-ECC2-68FC-AA47E3CD4D62}"/>
              </a:ext>
            </a:extLst>
          </p:cNvPr>
          <p:cNvSpPr txBox="1"/>
          <p:nvPr/>
        </p:nvSpPr>
        <p:spPr>
          <a:xfrm>
            <a:off x="13396426" y="16554"/>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10</a:t>
            </a:r>
          </a:p>
        </p:txBody>
      </p:sp>
      <p:pic>
        <p:nvPicPr>
          <p:cNvPr id="11266" name="Picture 2" descr="Jesus showed them the scars on His hands and feet where He had been nailed to the cross. The disciples were full of joy and amazement but still thought they were seeing a ghost.  ‘Do you have anything here to eat?’Jesus asked. – Slide 4">
            <a:extLst>
              <a:ext uri="{FF2B5EF4-FFF2-40B4-BE49-F238E27FC236}">
                <a16:creationId xmlns:a16="http://schemas.microsoft.com/office/drawing/2014/main" id="{BD3182DB-F395-41BB-810C-D89D470016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2277" y="2476500"/>
            <a:ext cx="5689600"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10974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a:extLst>
            <a:ext uri="{FF2B5EF4-FFF2-40B4-BE49-F238E27FC236}">
              <a16:creationId xmlns:a16="http://schemas.microsoft.com/office/drawing/2014/main" id="{99B7BA1E-DE6B-0A8B-4CB4-BC3DC55F863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F9433A2-9372-05B9-E20B-38FBA06AA034}"/>
              </a:ext>
            </a:extLst>
          </p:cNvPr>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8166BDC5-CDA6-1F65-852A-8346DD9E6440}"/>
              </a:ext>
            </a:extLst>
          </p:cNvPr>
          <p:cNvGrpSpPr/>
          <p:nvPr/>
        </p:nvGrpSpPr>
        <p:grpSpPr>
          <a:xfrm>
            <a:off x="3760961" y="1957196"/>
            <a:ext cx="1863399" cy="924809"/>
            <a:chOff x="0" y="0"/>
            <a:chExt cx="4021496" cy="1995877"/>
          </a:xfrm>
          <a:solidFill>
            <a:schemeClr val="tx2">
              <a:lumMod val="75000"/>
            </a:schemeClr>
          </a:solidFill>
        </p:grpSpPr>
        <p:sp>
          <p:nvSpPr>
            <p:cNvPr id="4" name="Freeform 4">
              <a:extLst>
                <a:ext uri="{FF2B5EF4-FFF2-40B4-BE49-F238E27FC236}">
                  <a16:creationId xmlns:a16="http://schemas.microsoft.com/office/drawing/2014/main" id="{8D845CFD-665F-DE14-EAA8-0BCD99A0143A}"/>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DE149F9D-51CA-07CE-FC4B-E359184A3075}"/>
              </a:ext>
            </a:extLst>
          </p:cNvPr>
          <p:cNvSpPr txBox="1"/>
          <p:nvPr/>
        </p:nvSpPr>
        <p:spPr>
          <a:xfrm>
            <a:off x="3269481" y="3113485"/>
            <a:ext cx="5886808" cy="4431983"/>
          </a:xfrm>
          <a:prstGeom prst="rect">
            <a:avLst/>
          </a:prstGeom>
        </p:spPr>
        <p:txBody>
          <a:bodyPr lIns="0" tIns="0" rIns="0" bIns="0" rtlCol="0" anchor="t">
            <a:spAutoFit/>
          </a:bodyPr>
          <a:lstStyle/>
          <a:p>
            <a:pPr algn="ctr">
              <a:spcBef>
                <a:spcPct val="0"/>
              </a:spcBef>
            </a:pPr>
            <a:r>
              <a:rPr lang="en-US" sz="4800" dirty="0">
                <a:latin typeface="Nunito Bold" charset="0"/>
              </a:rPr>
              <a:t>Believe me when I say that I am in the Father and the Father is in me. If not, believe because of the things I do. </a:t>
            </a:r>
            <a:endParaRPr lang="en-US" sz="48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66F5E315-DB4C-96D9-43BF-A00C2102D91A}"/>
              </a:ext>
            </a:extLst>
          </p:cNvPr>
          <p:cNvSpPr txBox="1"/>
          <p:nvPr/>
        </p:nvSpPr>
        <p:spPr>
          <a:xfrm>
            <a:off x="4050987" y="1756396"/>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11</a:t>
            </a:r>
          </a:p>
        </p:txBody>
      </p:sp>
      <p:pic>
        <p:nvPicPr>
          <p:cNvPr id="8194" name="Picture 2" descr="Jesus told them that In His Name repentance for the forgiveness of sins would be preached to all nations, beginning at Jerusalem. ‘You are witnesses of these things,’ Jesus explained. ‘I am going to send the Holy Spirit who will give you power from on high.’ Jesus then disappeared from their sight. – Slide 7">
            <a:extLst>
              <a:ext uri="{FF2B5EF4-FFF2-40B4-BE49-F238E27FC236}">
                <a16:creationId xmlns:a16="http://schemas.microsoft.com/office/drawing/2014/main" id="{4E1E121F-CE2A-A0DC-6124-58C9B046F6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9405" y="2705100"/>
            <a:ext cx="5791200"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3197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a:extLst>
            <a:ext uri="{FF2B5EF4-FFF2-40B4-BE49-F238E27FC236}">
              <a16:creationId xmlns:a16="http://schemas.microsoft.com/office/drawing/2014/main" id="{75AC3EFB-3D8A-230F-5E05-9B6DA563B27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373457D-CEAD-210D-C9E7-318B5A621142}"/>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262F43CA-10C0-6E7F-6671-9C0D944D3188}"/>
              </a:ext>
            </a:extLst>
          </p:cNvPr>
          <p:cNvGrpSpPr/>
          <p:nvPr/>
        </p:nvGrpSpPr>
        <p:grpSpPr>
          <a:xfrm>
            <a:off x="12740144" y="1508073"/>
            <a:ext cx="1863399" cy="924809"/>
            <a:chOff x="0" y="0"/>
            <a:chExt cx="4021496" cy="1995877"/>
          </a:xfrm>
          <a:solidFill>
            <a:schemeClr val="tx2">
              <a:lumMod val="75000"/>
            </a:schemeClr>
          </a:solidFill>
        </p:grpSpPr>
        <p:sp>
          <p:nvSpPr>
            <p:cNvPr id="4" name="Freeform 4">
              <a:extLst>
                <a:ext uri="{FF2B5EF4-FFF2-40B4-BE49-F238E27FC236}">
                  <a16:creationId xmlns:a16="http://schemas.microsoft.com/office/drawing/2014/main" id="{1F0CB1BD-B794-8D7F-2338-7A01E95A2556}"/>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D9C323EC-2215-9AD8-C3C5-3E879490FFE2}"/>
              </a:ext>
            </a:extLst>
          </p:cNvPr>
          <p:cNvSpPr txBox="1"/>
          <p:nvPr/>
        </p:nvSpPr>
        <p:spPr>
          <a:xfrm>
            <a:off x="9601200" y="2781300"/>
            <a:ext cx="5886808" cy="5170646"/>
          </a:xfrm>
          <a:prstGeom prst="rect">
            <a:avLst/>
          </a:prstGeom>
        </p:spPr>
        <p:txBody>
          <a:bodyPr lIns="0" tIns="0" rIns="0" bIns="0" rtlCol="0" anchor="t">
            <a:spAutoFit/>
          </a:bodyPr>
          <a:lstStyle/>
          <a:p>
            <a:pPr algn="ctr">
              <a:spcBef>
                <a:spcPct val="0"/>
              </a:spcBef>
            </a:pPr>
            <a:r>
              <a:rPr lang="en-US" sz="4800" dirty="0">
                <a:latin typeface="Nunito Bold" charset="0"/>
              </a:rPr>
              <a:t>I am telling you the truth: those who believe in me will do what I do—yes, they will do even greater things, because I am going to the Father.</a:t>
            </a:r>
            <a:endParaRPr lang="en-US" sz="4800" b="1" spc="138" dirty="0">
              <a:solidFill>
                <a:srgbClr val="000000"/>
              </a:solidFill>
              <a:latin typeface="Nunito Bold" charset="0"/>
              <a:ea typeface="Nunito Bold"/>
              <a:cs typeface="Nunito Bold"/>
              <a:sym typeface="Nunito Bold"/>
            </a:endParaRPr>
          </a:p>
        </p:txBody>
      </p:sp>
      <p:sp>
        <p:nvSpPr>
          <p:cNvPr id="8" name="TextBox 8">
            <a:extLst>
              <a:ext uri="{FF2B5EF4-FFF2-40B4-BE49-F238E27FC236}">
                <a16:creationId xmlns:a16="http://schemas.microsoft.com/office/drawing/2014/main" id="{A3DFD38F-E464-45FE-4093-1439A8E2FBAD}"/>
              </a:ext>
            </a:extLst>
          </p:cNvPr>
          <p:cNvSpPr txBox="1"/>
          <p:nvPr/>
        </p:nvSpPr>
        <p:spPr>
          <a:xfrm>
            <a:off x="13030180" y="1307297"/>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12</a:t>
            </a:r>
          </a:p>
        </p:txBody>
      </p:sp>
      <p:pic>
        <p:nvPicPr>
          <p:cNvPr id="12290" name="Picture 2" descr="Jesus showed them the scars on His hands and feet where He had been nailed to the cross. The disciples were full of joy and amazement but still thought they were seeing a ghost.  ‘Do you have anything here to eat?’Jesus asked. – Slide 4">
            <a:extLst>
              <a:ext uri="{FF2B5EF4-FFF2-40B4-BE49-F238E27FC236}">
                <a16:creationId xmlns:a16="http://schemas.microsoft.com/office/drawing/2014/main" id="{C14EE8F0-244E-EB5F-0723-5CEEEBEA64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8661" y="2781300"/>
            <a:ext cx="5795339" cy="4346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02590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9626931" y="3840309"/>
            <a:ext cx="6679126" cy="1303191"/>
          </a:xfrm>
          <a:prstGeom prst="rect">
            <a:avLst/>
          </a:prstGeom>
        </p:spPr>
        <p:txBody>
          <a:bodyPr lIns="0" tIns="0" rIns="0" bIns="0" rtlCol="0" anchor="t">
            <a:spAutoFit/>
          </a:bodyPr>
          <a:lstStyle/>
          <a:p>
            <a:pPr algn="l">
              <a:lnSpc>
                <a:spcPts val="9411"/>
              </a:lnSpc>
            </a:pPr>
            <a:r>
              <a:rPr lang="en-US" sz="10456">
                <a:solidFill>
                  <a:srgbClr val="5A3114"/>
                </a:solidFill>
                <a:latin typeface="Porcelain"/>
                <a:ea typeface="Porcelain"/>
                <a:cs typeface="Porcelain"/>
                <a:sym typeface="Porcelain"/>
              </a:rPr>
              <a:t>Gospel Message</a:t>
            </a:r>
          </a:p>
        </p:txBody>
      </p:sp>
      <p:sp>
        <p:nvSpPr>
          <p:cNvPr id="4" name="Freeform 4"/>
          <p:cNvSpPr/>
          <p:nvPr/>
        </p:nvSpPr>
        <p:spPr>
          <a:xfrm rot="-320354">
            <a:off x="3784217" y="2374026"/>
            <a:ext cx="4835881" cy="4872424"/>
          </a:xfrm>
          <a:custGeom>
            <a:avLst/>
            <a:gdLst/>
            <a:ahLst/>
            <a:cxnLst/>
            <a:rect l="l" t="t" r="r" b="b"/>
            <a:pathLst>
              <a:path w="4835881" h="4872424">
                <a:moveTo>
                  <a:pt x="0" y="0"/>
                </a:moveTo>
                <a:lnTo>
                  <a:pt x="4835881" y="0"/>
                </a:lnTo>
                <a:lnTo>
                  <a:pt x="4835881" y="4872425"/>
                </a:lnTo>
                <a:lnTo>
                  <a:pt x="0" y="4872425"/>
                </a:lnTo>
                <a:lnTo>
                  <a:pt x="0" y="0"/>
                </a:lnTo>
                <a:close/>
              </a:path>
            </a:pathLst>
          </a:custGeom>
          <a:blipFill>
            <a:blip>
              <a:extLst>
                <a:ext uri="{96DAC541-7B7A-43D3-8B79-37D633B846F1}">
                  <asvg:svgBlip xmlns:asvg="http://schemas.microsoft.com/office/drawing/2016/SVG/main" r:embed="rId3"/>
                </a:ext>
              </a:extLst>
            </a:blip>
            <a:stretch>
              <a:fillRect l="-34" r="-34"/>
            </a:stretch>
          </a:blipFill>
        </p:spPr>
      </p:sp>
      <p:sp>
        <p:nvSpPr>
          <p:cNvPr id="5" name="Freeform 5"/>
          <p:cNvSpPr/>
          <p:nvPr/>
        </p:nvSpPr>
        <p:spPr>
          <a:xfrm rot="692353">
            <a:off x="11610534" y="1402087"/>
            <a:ext cx="1954876" cy="1515029"/>
          </a:xfrm>
          <a:custGeom>
            <a:avLst/>
            <a:gdLst/>
            <a:ahLst/>
            <a:cxnLst/>
            <a:rect l="l" t="t" r="r" b="b"/>
            <a:pathLst>
              <a:path w="1954876" h="1515029">
                <a:moveTo>
                  <a:pt x="0" y="0"/>
                </a:moveTo>
                <a:lnTo>
                  <a:pt x="1954876" y="0"/>
                </a:lnTo>
                <a:lnTo>
                  <a:pt x="1954876" y="1515029"/>
                </a:lnTo>
                <a:lnTo>
                  <a:pt x="0" y="1515029"/>
                </a:lnTo>
                <a:lnTo>
                  <a:pt x="0" y="0"/>
                </a:lnTo>
                <a:close/>
              </a:path>
            </a:pathLst>
          </a:custGeom>
          <a:blipFill>
            <a:blip>
              <a:extLst>
                <a:ext uri="{96DAC541-7B7A-43D3-8B79-37D633B846F1}">
                  <asvg:svgBlip xmlns:asvg="http://schemas.microsoft.com/office/drawing/2016/SVG/main" r:embed="rId4"/>
                </a:ext>
              </a:extLst>
            </a:blip>
            <a:stretch>
              <a:fillRect t="-109" b="-109"/>
            </a:stretch>
          </a:blipFill>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6" name="TextBox 6"/>
          <p:cNvSpPr txBox="1"/>
          <p:nvPr/>
        </p:nvSpPr>
        <p:spPr>
          <a:xfrm>
            <a:off x="3699705" y="996562"/>
            <a:ext cx="5596695" cy="2846870"/>
          </a:xfrm>
          <a:prstGeom prst="rect">
            <a:avLst/>
          </a:prstGeom>
        </p:spPr>
        <p:txBody>
          <a:bodyPr wrap="square" lIns="0" tIns="0" rIns="0" bIns="0" rtlCol="0" anchor="t">
            <a:spAutoFit/>
          </a:bodyPr>
          <a:lstStyle/>
          <a:p>
            <a:pPr algn="l">
              <a:lnSpc>
                <a:spcPts val="7191"/>
              </a:lnSpc>
            </a:pPr>
            <a:r>
              <a:rPr lang="en-US" sz="7999" dirty="0">
                <a:solidFill>
                  <a:srgbClr val="5A3114"/>
                </a:solidFill>
                <a:latin typeface="Porcelain"/>
                <a:ea typeface="Porcelain"/>
                <a:cs typeface="Porcelain"/>
                <a:sym typeface="Porcelain"/>
              </a:rPr>
              <a:t>Activity: </a:t>
            </a:r>
          </a:p>
          <a:p>
            <a:pPr algn="l">
              <a:lnSpc>
                <a:spcPts val="7191"/>
              </a:lnSpc>
            </a:pPr>
            <a:r>
              <a:rPr lang="en-US" sz="7999" dirty="0">
                <a:solidFill>
                  <a:srgbClr val="5A3114"/>
                </a:solidFill>
                <a:latin typeface="Porcelain"/>
                <a:ea typeface="Porcelain"/>
                <a:cs typeface="Porcelain"/>
                <a:sym typeface="Porcelain"/>
              </a:rPr>
              <a:t>“Jesus is the Way” Craft</a:t>
            </a:r>
          </a:p>
        </p:txBody>
      </p:sp>
      <p:sp>
        <p:nvSpPr>
          <p:cNvPr id="7" name="TextBox 7"/>
          <p:cNvSpPr txBox="1"/>
          <p:nvPr/>
        </p:nvSpPr>
        <p:spPr>
          <a:xfrm>
            <a:off x="3699705" y="4533900"/>
            <a:ext cx="5444296" cy="4439677"/>
          </a:xfrm>
          <a:prstGeom prst="rect">
            <a:avLst/>
          </a:prstGeom>
        </p:spPr>
        <p:txBody>
          <a:bodyPr wrap="square" lIns="0" tIns="0" rIns="0" bIns="0" rtlCol="0" anchor="t">
            <a:spAutoFit/>
          </a:bodyPr>
          <a:lstStyle/>
          <a:p>
            <a:pPr algn="l">
              <a:lnSpc>
                <a:spcPts val="4760"/>
              </a:lnSpc>
            </a:pPr>
            <a:r>
              <a:rPr lang="en-US" sz="3400" b="1" spc="101" dirty="0">
                <a:solidFill>
                  <a:srgbClr val="5A3114"/>
                </a:solidFill>
                <a:latin typeface="Nunito Bold"/>
                <a:ea typeface="Nunito Bold"/>
                <a:cs typeface="Nunito Bold"/>
                <a:sym typeface="Nunito Bold"/>
              </a:rPr>
              <a:t>Materials Needed:</a:t>
            </a:r>
          </a:p>
          <a:p>
            <a:pPr marL="734061" lvl="1" indent="-367031" algn="l">
              <a:buFont typeface="Arial"/>
              <a:buChar char="•"/>
            </a:pPr>
            <a:endParaRPr lang="en-US" sz="3000" spc="98" dirty="0">
              <a:solidFill>
                <a:srgbClr val="5A3114"/>
              </a:solidFill>
              <a:latin typeface="Nunito"/>
              <a:ea typeface="Nunito"/>
              <a:cs typeface="Nunito"/>
              <a:sym typeface="Nunito"/>
            </a:endParaRPr>
          </a:p>
          <a:p>
            <a:pPr marL="734061" lvl="1" indent="-367031" algn="l">
              <a:buFont typeface="Arial"/>
              <a:buChar char="•"/>
            </a:pPr>
            <a:r>
              <a:rPr lang="en-US" sz="3000" spc="98" dirty="0">
                <a:solidFill>
                  <a:srgbClr val="5A3114"/>
                </a:solidFill>
                <a:latin typeface="Nunito"/>
                <a:ea typeface="Nunito"/>
                <a:cs typeface="Nunito"/>
                <a:sym typeface="Nunito"/>
              </a:rPr>
              <a:t>Colored Paper</a:t>
            </a:r>
          </a:p>
          <a:p>
            <a:pPr marL="734061" lvl="1" indent="-367031" algn="l">
              <a:buFont typeface="Arial"/>
              <a:buChar char="•"/>
            </a:pPr>
            <a:r>
              <a:rPr lang="en-US" sz="3000" spc="98" dirty="0">
                <a:solidFill>
                  <a:srgbClr val="5A3114"/>
                </a:solidFill>
                <a:latin typeface="Nunito"/>
                <a:ea typeface="Nunito"/>
                <a:cs typeface="Nunito"/>
                <a:sym typeface="Nunito"/>
              </a:rPr>
              <a:t>Bond Paper</a:t>
            </a:r>
          </a:p>
          <a:p>
            <a:pPr marL="734061" lvl="1" indent="-367031" algn="l">
              <a:buFont typeface="Arial"/>
              <a:buChar char="•"/>
            </a:pPr>
            <a:r>
              <a:rPr lang="en-US" sz="3000" spc="98" dirty="0">
                <a:solidFill>
                  <a:srgbClr val="5A3114"/>
                </a:solidFill>
                <a:latin typeface="Nunito"/>
                <a:ea typeface="Nunito"/>
                <a:cs typeface="Nunito"/>
                <a:sym typeface="Nunito"/>
              </a:rPr>
              <a:t>Markers and Coloring materials</a:t>
            </a:r>
          </a:p>
          <a:p>
            <a:pPr marL="734061" lvl="1" indent="-367031" algn="l">
              <a:buFont typeface="Arial"/>
              <a:buChar char="•"/>
            </a:pPr>
            <a:r>
              <a:rPr lang="en-US" sz="3000" spc="98" dirty="0">
                <a:solidFill>
                  <a:srgbClr val="5A3114"/>
                </a:solidFill>
                <a:latin typeface="Nunito"/>
                <a:ea typeface="Nunito"/>
                <a:cs typeface="Nunito"/>
                <a:sym typeface="Nunito"/>
              </a:rPr>
              <a:t>Tape/Glue</a:t>
            </a:r>
          </a:p>
          <a:p>
            <a:pPr marL="734061" lvl="1" indent="-367031" algn="l">
              <a:buFont typeface="Arial"/>
              <a:buChar char="•"/>
            </a:pPr>
            <a:endParaRPr lang="en-US" sz="3000" spc="98" dirty="0">
              <a:solidFill>
                <a:srgbClr val="5A3114"/>
              </a:solidFill>
              <a:latin typeface="Nunito"/>
              <a:ea typeface="Nunito"/>
              <a:cs typeface="Nunito"/>
              <a:sym typeface="Nunito"/>
            </a:endParaRPr>
          </a:p>
          <a:p>
            <a:pPr marL="367030" lvl="1" algn="l">
              <a:lnSpc>
                <a:spcPts val="4760"/>
              </a:lnSpc>
            </a:pPr>
            <a:endParaRPr lang="en-US" sz="3400" spc="98" dirty="0">
              <a:solidFill>
                <a:srgbClr val="5A3114"/>
              </a:solidFill>
              <a:latin typeface="Nunito"/>
              <a:ea typeface="Nunito"/>
              <a:cs typeface="Nunito"/>
              <a:sym typeface="Nunito"/>
            </a:endParaRPr>
          </a:p>
        </p:txBody>
      </p:sp>
      <p:pic>
        <p:nvPicPr>
          <p:cNvPr id="13314" name="Picture 2" descr="Colorful childlike crayon landscape drawing. Hand-drawn nature scene  illustration featuring a house with a path, trees, mountains, sun, and  clouds. Cute pencil texture art for educational materials 67181233 Vector  Art at Vecteezy">
            <a:extLst>
              <a:ext uri="{FF2B5EF4-FFF2-40B4-BE49-F238E27FC236}">
                <a16:creationId xmlns:a16="http://schemas.microsoft.com/office/drawing/2014/main" id="{42EE1F0E-A421-367D-43A0-A138BDF6DB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1200" y="2515113"/>
            <a:ext cx="5596695" cy="42386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4" name="TextBox 4"/>
          <p:cNvSpPr txBox="1"/>
          <p:nvPr/>
        </p:nvSpPr>
        <p:spPr>
          <a:xfrm>
            <a:off x="3733800" y="1333500"/>
            <a:ext cx="5816220" cy="1886452"/>
          </a:xfrm>
          <a:prstGeom prst="rect">
            <a:avLst/>
          </a:prstGeom>
        </p:spPr>
        <p:txBody>
          <a:bodyPr lIns="0" tIns="0" rIns="0" bIns="0" rtlCol="0" anchor="t">
            <a:spAutoFit/>
          </a:bodyPr>
          <a:lstStyle/>
          <a:p>
            <a:pPr algn="l">
              <a:lnSpc>
                <a:spcPts val="7191"/>
              </a:lnSpc>
            </a:pPr>
            <a:r>
              <a:rPr lang="en-US" sz="7999" dirty="0">
                <a:solidFill>
                  <a:srgbClr val="5A3114"/>
                </a:solidFill>
                <a:latin typeface="Porcelain"/>
                <a:ea typeface="Porcelain"/>
                <a:cs typeface="Porcelain"/>
                <a:sym typeface="Porcelain"/>
              </a:rPr>
              <a:t>Instructions:</a:t>
            </a:r>
          </a:p>
          <a:p>
            <a:pPr algn="l">
              <a:lnSpc>
                <a:spcPts val="7199"/>
              </a:lnSpc>
            </a:pPr>
            <a:endParaRPr lang="en-US" sz="7999" dirty="0">
              <a:solidFill>
                <a:srgbClr val="5A3114"/>
              </a:solidFill>
              <a:latin typeface="Porcelain"/>
              <a:ea typeface="Porcelain"/>
              <a:cs typeface="Porcelain"/>
              <a:sym typeface="Porcelain"/>
            </a:endParaRPr>
          </a:p>
        </p:txBody>
      </p:sp>
      <p:sp>
        <p:nvSpPr>
          <p:cNvPr id="5" name="TextBox 5"/>
          <p:cNvSpPr txBox="1"/>
          <p:nvPr/>
        </p:nvSpPr>
        <p:spPr>
          <a:xfrm>
            <a:off x="3401557" y="2792823"/>
            <a:ext cx="5747886" cy="5261825"/>
          </a:xfrm>
          <a:prstGeom prst="rect">
            <a:avLst/>
          </a:prstGeom>
        </p:spPr>
        <p:txBody>
          <a:bodyPr lIns="0" tIns="0" rIns="0" bIns="0" rtlCol="0" anchor="t">
            <a:spAutoFit/>
          </a:bodyPr>
          <a:lstStyle/>
          <a:p>
            <a:pPr marL="514350" indent="-514350">
              <a:lnSpc>
                <a:spcPts val="4063"/>
              </a:lnSpc>
              <a:buAutoNum type="arabicPeriod"/>
            </a:pPr>
            <a:r>
              <a:rPr lang="en-US" sz="3800" dirty="0"/>
              <a:t>Draw a house on one side of the paper.</a:t>
            </a:r>
          </a:p>
          <a:p>
            <a:pPr marL="514350" indent="-514350">
              <a:lnSpc>
                <a:spcPts val="4063"/>
              </a:lnSpc>
              <a:buAutoNum type="arabicPeriod"/>
            </a:pPr>
            <a:r>
              <a:rPr lang="en-US" sz="3800" dirty="0"/>
              <a:t>Cut out small footprints or stepping stones from the colored paper.</a:t>
            </a:r>
          </a:p>
          <a:p>
            <a:pPr marL="514350" indent="-514350">
              <a:lnSpc>
                <a:spcPts val="4063"/>
              </a:lnSpc>
              <a:buAutoNum type="arabicPeriod"/>
            </a:pPr>
            <a:r>
              <a:rPr lang="en-US" sz="3800" dirty="0"/>
              <a:t>Write words like “faith,” “love,” “trust,” on each step.</a:t>
            </a:r>
          </a:p>
          <a:p>
            <a:pPr marL="514350" indent="-514350">
              <a:lnSpc>
                <a:spcPts val="4063"/>
              </a:lnSpc>
              <a:buAutoNum type="arabicPeriod"/>
            </a:pPr>
            <a:r>
              <a:rPr lang="en-US" sz="3800" dirty="0"/>
              <a:t>Label the path: </a:t>
            </a:r>
            <a:r>
              <a:rPr lang="en-US" sz="3800" i="1" dirty="0"/>
              <a:t>“Jesus is the Way”</a:t>
            </a:r>
            <a:endParaRPr lang="en-US" sz="3800" i="1" dirty="0">
              <a:solidFill>
                <a:srgbClr val="000000"/>
              </a:solidFill>
              <a:latin typeface="Calibri (MS)"/>
              <a:ea typeface="Calibri (MS)"/>
              <a:cs typeface="Calibri (MS)"/>
              <a:sym typeface="Calibri (MS)"/>
            </a:endParaRPr>
          </a:p>
        </p:txBody>
      </p:sp>
      <p:pic>
        <p:nvPicPr>
          <p:cNvPr id="3" name="Picture 2" descr="Colorful childlike crayon landscape drawing. Hand-drawn nature scene  illustration featuring a house with a path, trees, mountains, sun, and  clouds. Cute pencil texture art for educational materials 67181233 Vector  Art at Vecteezy">
            <a:extLst>
              <a:ext uri="{FF2B5EF4-FFF2-40B4-BE49-F238E27FC236}">
                <a16:creationId xmlns:a16="http://schemas.microsoft.com/office/drawing/2014/main" id="{CDFCB060-D50E-734C-56E0-2EF14C32FE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1200" y="2515113"/>
            <a:ext cx="5596695" cy="42386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486745" y="11430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3580484" y="1626879"/>
            <a:ext cx="5917666" cy="1238232"/>
          </a:xfrm>
          <a:prstGeom prst="rect">
            <a:avLst/>
          </a:prstGeom>
        </p:spPr>
        <p:txBody>
          <a:bodyPr lIns="0" tIns="0" rIns="0" bIns="0" rtlCol="0" anchor="t">
            <a:spAutoFit/>
          </a:bodyPr>
          <a:lstStyle/>
          <a:p>
            <a:pPr algn="l">
              <a:lnSpc>
                <a:spcPts val="8999"/>
              </a:lnSpc>
            </a:pPr>
            <a:r>
              <a:rPr lang="en-US" sz="9999">
                <a:solidFill>
                  <a:srgbClr val="5A3114"/>
                </a:solidFill>
                <a:latin typeface="Porcelain"/>
                <a:ea typeface="Porcelain"/>
                <a:cs typeface="Porcelain"/>
                <a:sym typeface="Porcelain"/>
              </a:rPr>
              <a:t>Closing Prayer</a:t>
            </a:r>
          </a:p>
        </p:txBody>
      </p:sp>
      <p:sp>
        <p:nvSpPr>
          <p:cNvPr id="4" name="Freeform 4"/>
          <p:cNvSpPr/>
          <p:nvPr/>
        </p:nvSpPr>
        <p:spPr>
          <a:xfrm>
            <a:off x="3321636" y="5143500"/>
            <a:ext cx="5822364" cy="3289636"/>
          </a:xfrm>
          <a:custGeom>
            <a:avLst/>
            <a:gdLst/>
            <a:ahLst/>
            <a:cxnLst/>
            <a:rect l="l" t="t" r="r" b="b"/>
            <a:pathLst>
              <a:path w="5822364" h="3289636">
                <a:moveTo>
                  <a:pt x="0" y="0"/>
                </a:moveTo>
                <a:lnTo>
                  <a:pt x="5822364" y="0"/>
                </a:lnTo>
                <a:lnTo>
                  <a:pt x="5822364" y="3289636"/>
                </a:lnTo>
                <a:lnTo>
                  <a:pt x="0" y="3289636"/>
                </a:lnTo>
                <a:lnTo>
                  <a:pt x="0" y="0"/>
                </a:lnTo>
                <a:close/>
              </a:path>
            </a:pathLst>
          </a:custGeom>
          <a:blipFill>
            <a:blip>
              <a:extLst>
                <a:ext uri="{96DAC541-7B7A-43D3-8B79-37D633B846F1}">
                  <asvg:svgBlip xmlns:asvg="http://schemas.microsoft.com/office/drawing/2016/SVG/main" r:embed="rId3"/>
                </a:ext>
              </a:extLst>
            </a:blip>
            <a:stretch>
              <a:fillRect t="-354" b="-354"/>
            </a:stretch>
          </a:blipFill>
        </p:spPr>
      </p:sp>
      <p:sp>
        <p:nvSpPr>
          <p:cNvPr id="5" name="Freeform 5"/>
          <p:cNvSpPr/>
          <p:nvPr/>
        </p:nvSpPr>
        <p:spPr>
          <a:xfrm>
            <a:off x="5394508" y="3026684"/>
            <a:ext cx="1676621" cy="1955243"/>
          </a:xfrm>
          <a:custGeom>
            <a:avLst/>
            <a:gdLst/>
            <a:ahLst/>
            <a:cxnLst/>
            <a:rect l="l" t="t" r="r" b="b"/>
            <a:pathLst>
              <a:path w="1676621" h="1955243">
                <a:moveTo>
                  <a:pt x="0" y="0"/>
                </a:moveTo>
                <a:lnTo>
                  <a:pt x="1676621" y="0"/>
                </a:lnTo>
                <a:lnTo>
                  <a:pt x="1676621" y="1955243"/>
                </a:lnTo>
                <a:lnTo>
                  <a:pt x="0" y="1955243"/>
                </a:lnTo>
                <a:lnTo>
                  <a:pt x="0" y="0"/>
                </a:lnTo>
                <a:close/>
              </a:path>
            </a:pathLst>
          </a:custGeom>
          <a:blipFill>
            <a:blip>
              <a:extLst>
                <a:ext uri="{96DAC541-7B7A-43D3-8B79-37D633B846F1}">
                  <asvg:svgBlip xmlns:asvg="http://schemas.microsoft.com/office/drawing/2016/SVG/main" r:embed="rId4"/>
                </a:ext>
              </a:extLst>
            </a:blip>
            <a:stretch>
              <a:fillRect l="-100" r="-100"/>
            </a:stretch>
          </a:blipFill>
        </p:spPr>
      </p:sp>
      <p:sp>
        <p:nvSpPr>
          <p:cNvPr id="6" name="TextBox 6"/>
          <p:cNvSpPr txBox="1"/>
          <p:nvPr/>
        </p:nvSpPr>
        <p:spPr>
          <a:xfrm>
            <a:off x="9647919" y="957738"/>
            <a:ext cx="5576545" cy="8371523"/>
          </a:xfrm>
          <a:prstGeom prst="rect">
            <a:avLst/>
          </a:prstGeom>
        </p:spPr>
        <p:txBody>
          <a:bodyPr lIns="0" tIns="0" rIns="0" bIns="0" rtlCol="0" anchor="t">
            <a:spAutoFit/>
          </a:bodyPr>
          <a:lstStyle/>
          <a:p>
            <a:r>
              <a:rPr lang="en-US" sz="3200" dirty="0"/>
              <a:t>Dear Jesus,</a:t>
            </a:r>
          </a:p>
          <a:p>
            <a:endParaRPr lang="en-US" sz="3200" dirty="0"/>
          </a:p>
          <a:p>
            <a:r>
              <a:rPr lang="en-US" sz="3200" dirty="0"/>
              <a:t>Thank You for loving us and taking care of us every day. Thank You for reminding us not to be afraid or worried. Help us to trust You with all our hearts. Thank You for being the Way, the Truth, and the Life. Guide us to follow You and to do what is right. Thank You for preparing a special place for us with You. Help us to remember that You are always with us.</a:t>
            </a:r>
          </a:p>
          <a:p>
            <a:br>
              <a:rPr lang="en-US" sz="3200" dirty="0"/>
            </a:br>
            <a:r>
              <a:rPr lang="en-US" sz="3200" dirty="0"/>
              <a:t>In Your name we pray, </a:t>
            </a:r>
          </a:p>
          <a:p>
            <a:r>
              <a:rPr lang="en-US" sz="3200" dirty="0"/>
              <a:t>Amen.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09E00"/>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a:extLst>
                <a:ext uri="{96DAC541-7B7A-43D3-8B79-37D633B846F1}">
                  <asvg:svgBlip xmlns:asvg="http://schemas.microsoft.com/office/drawing/2016/SVG/main" r:embed="rId2"/>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a:extLst>
                <a:ext uri="{96DAC541-7B7A-43D3-8B79-37D633B846F1}">
                  <asvg:svgBlip xmlns:asvg="http://schemas.microsoft.com/office/drawing/2016/SVG/main" r:embed="rId3"/>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4"/>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5"/>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6"/>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7"/>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1327</TotalTime>
  <Words>609</Words>
  <Application>Microsoft Office PowerPoint</Application>
  <PresentationFormat>Custom</PresentationFormat>
  <Paragraphs>54</Paragraphs>
  <Slides>21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Nunito</vt:lpstr>
      <vt:lpstr>Calibri (MS)</vt:lpstr>
      <vt:lpstr>Canva Sans Bold</vt:lpstr>
      <vt:lpstr>Porcelain</vt:lpstr>
      <vt:lpstr>Calibri</vt:lpstr>
      <vt:lpstr>Nunito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LTW Kids 2026</dc:title>
  <cp:lastModifiedBy>Christian Reganit</cp:lastModifiedBy>
  <cp:revision>26</cp:revision>
  <dcterms:created xsi:type="dcterms:W3CDTF">2006-08-16T00:00:00Z</dcterms:created>
  <dcterms:modified xsi:type="dcterms:W3CDTF">2026-04-27T14:01:06Z</dcterms:modified>
  <dc:identifier>DAG9kIgkx1c</dc:identifier>
</cp:coreProperties>
</file>