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70" r:id="rId9"/>
    <p:sldId id="271" r:id="rId10"/>
    <p:sldId id="265" r:id="rId11"/>
    <p:sldId id="266" r:id="rId12"/>
    <p:sldId id="267" r:id="rId13"/>
    <p:sldId id="268" r:id="rId14"/>
    <p:sldId id="269" r:id="rId15"/>
  </p:sldIdLst>
  <p:sldSz cx="18288000" cy="10287000"/>
  <p:notesSz cx="6858000" cy="9144000"/>
  <p:embeddedFontLst>
    <p:embeddedFont>
      <p:font typeface="Calibri (MS)" panose="020B0604020202020204" charset="0"/>
      <p:regular r:id="rId16"/>
    </p:embeddedFont>
    <p:embeddedFont>
      <p:font typeface="Canva Sans Bold" panose="020B0604020202020204" charset="0"/>
      <p:regular r:id="rId17"/>
    </p:embeddedFont>
    <p:embeddedFont>
      <p:font typeface="Nunito" pitchFamily="2" charset="0"/>
      <p:regular r:id="rId18"/>
      <p:bold r:id="rId19"/>
      <p:italic r:id="rId20"/>
      <p:boldItalic r:id="rId21"/>
    </p:embeddedFont>
    <p:embeddedFont>
      <p:font typeface="Nunito Bold" charset="0"/>
      <p:regular r:id="rId22"/>
    </p:embeddedFont>
    <p:embeddedFont>
      <p:font typeface="Porcelain" panose="020B0604020202020204"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9E00"/>
    <a:srgbClr val="008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288" y="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0.svg"/><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a:extLst>
                <a:ext uri="{96DAC541-7B7A-43D3-8B79-37D633B846F1}">
                  <asvg:svgBlip xmlns:asvg="http://schemas.microsoft.com/office/drawing/2016/SVG/main" r:embed="rId2"/>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a:extLst>
                <a:ext uri="{96DAC541-7B7A-43D3-8B79-37D633B846F1}">
                  <asvg:svgBlip xmlns:asvg="http://schemas.microsoft.com/office/drawing/2016/SVG/main" r:embed="rId3"/>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4"/>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5"/>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6"/>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7"/>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a:extLst>
                <a:ext uri="{96DAC541-7B7A-43D3-8B79-37D633B846F1}">
                  <asvg:svgBlip xmlns:asvg="http://schemas.microsoft.com/office/drawing/2016/SVG/main" r:embed="rId2"/>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a:extLst>
                <a:ext uri="{96DAC541-7B7A-43D3-8B79-37D633B846F1}">
                  <asvg:svgBlip xmlns:asvg="http://schemas.microsoft.com/office/drawing/2016/SVG/main" r:embed="rId3"/>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a:extLst>
                <a:ext uri="{96DAC541-7B7A-43D3-8B79-37D633B846F1}">
                  <asvg:svgBlip xmlns:asvg="http://schemas.microsoft.com/office/drawing/2016/SVG/main" r:embed="rId4"/>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a:extLst>
                <a:ext uri="{96DAC541-7B7A-43D3-8B79-37D633B846F1}">
                  <asvg:svgBlip xmlns:asvg="http://schemas.microsoft.com/office/drawing/2016/SVG/main" r:embed="rId5"/>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6"/>
              <a:stretch>
                <a:fillRect/>
              </a:stretch>
            </a:blipFill>
          </p:spPr>
        </p:sp>
      </p:grpSp>
      <p:sp>
        <p:nvSpPr>
          <p:cNvPr id="8" name="TextBox 8"/>
          <p:cNvSpPr txBox="1"/>
          <p:nvPr/>
        </p:nvSpPr>
        <p:spPr>
          <a:xfrm>
            <a:off x="3504678" y="8293241"/>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May 24, 2026 | Cycle A Year 2</a:t>
            </a:r>
          </a:p>
        </p:txBody>
      </p:sp>
      <p:sp>
        <p:nvSpPr>
          <p:cNvPr id="9" name="TextBox 9"/>
          <p:cNvSpPr txBox="1"/>
          <p:nvPr/>
        </p:nvSpPr>
        <p:spPr>
          <a:xfrm>
            <a:off x="3182990" y="7206739"/>
            <a:ext cx="11843505" cy="1056818"/>
          </a:xfrm>
          <a:prstGeom prst="rect">
            <a:avLst/>
          </a:prstGeom>
        </p:spPr>
        <p:txBody>
          <a:bodyPr lIns="0" tIns="0" rIns="0" bIns="0" rtlCol="0" anchor="t">
            <a:spAutoFit/>
          </a:bodyPr>
          <a:lstStyle/>
          <a:p>
            <a:pPr algn="ctr">
              <a:lnSpc>
                <a:spcPts val="7029"/>
              </a:lnSpc>
            </a:pPr>
            <a:r>
              <a:rPr lang="en-US" sz="10041" dirty="0">
                <a:solidFill>
                  <a:srgbClr val="5A3114"/>
                </a:solidFill>
                <a:latin typeface="Porcelain"/>
                <a:ea typeface="Porcelain"/>
                <a:cs typeface="Porcelain"/>
                <a:sym typeface="Porcelain"/>
              </a:rPr>
              <a:t>Pentecost Sunday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a:extLst>
                <a:ext uri="{96DAC541-7B7A-43D3-8B79-37D633B846F1}">
                  <asvg:svgBlip xmlns:asvg="http://schemas.microsoft.com/office/drawing/2016/SVG/main" r:embed="rId2"/>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a:extLst>
                <a:ext uri="{96DAC541-7B7A-43D3-8B79-37D633B846F1}">
                  <asvg:svgBlip xmlns:asvg="http://schemas.microsoft.com/office/drawing/2016/SVG/main" r:embed="rId3"/>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a:extLst>
                <a:ext uri="{96DAC541-7B7A-43D3-8B79-37D633B846F1}">
                  <asvg:svgBlip xmlns:asvg="http://schemas.microsoft.com/office/drawing/2016/SVG/main" r:embed="rId4"/>
                </a:ext>
              </a:extLst>
            </a:blip>
            <a:stretch>
              <a:fillRect t="-58" b="-58"/>
            </a:stretch>
          </a:blipFill>
        </p:spPr>
      </p:sp>
      <p:sp>
        <p:nvSpPr>
          <p:cNvPr id="5" name="Freeform 5"/>
          <p:cNvSpPr/>
          <p:nvPr/>
        </p:nvSpPr>
        <p:spPr>
          <a:xfrm rot="-564357">
            <a:off x="1934284" y="979912"/>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a:extLst>
                <a:ext uri="{96DAC541-7B7A-43D3-8B79-37D633B846F1}">
                  <asvg:svgBlip xmlns:asvg="http://schemas.microsoft.com/office/drawing/2016/SVG/main" r:embed="rId5"/>
                </a:ext>
              </a:extLst>
            </a:blip>
            <a:stretch>
              <a:fillRect l="-21" r="-21"/>
            </a:stretch>
          </a:blipFill>
        </p:spPr>
      </p:sp>
      <p:sp>
        <p:nvSpPr>
          <p:cNvPr id="7" name="TextBox 7"/>
          <p:cNvSpPr txBox="1"/>
          <p:nvPr/>
        </p:nvSpPr>
        <p:spPr>
          <a:xfrm>
            <a:off x="3504692" y="9130736"/>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John 20:19-23</a:t>
            </a:r>
          </a:p>
        </p:txBody>
      </p:sp>
      <p:sp>
        <p:nvSpPr>
          <p:cNvPr id="8" name="TextBox 8"/>
          <p:cNvSpPr txBox="1"/>
          <p:nvPr/>
        </p:nvSpPr>
        <p:spPr>
          <a:xfrm>
            <a:off x="1085849" y="7786543"/>
            <a:ext cx="16116299" cy="1154098"/>
          </a:xfrm>
          <a:prstGeom prst="rect">
            <a:avLst/>
          </a:prstGeom>
        </p:spPr>
        <p:txBody>
          <a:bodyPr lIns="0" tIns="0" rIns="0" bIns="0" rtlCol="0" anchor="t">
            <a:spAutoFit/>
          </a:bodyPr>
          <a:lstStyle/>
          <a:p>
            <a:pPr algn="ctr">
              <a:lnSpc>
                <a:spcPts val="7979"/>
              </a:lnSpc>
            </a:pPr>
            <a:r>
              <a:rPr lang="en-US" sz="9999" dirty="0">
                <a:solidFill>
                  <a:srgbClr val="5A3114"/>
                </a:solidFill>
                <a:latin typeface="Porcelain"/>
                <a:ea typeface="Porcelain"/>
                <a:cs typeface="Porcelain"/>
                <a:sym typeface="Porcelain"/>
              </a:rPr>
              <a:t>Jesus Appears to His Disciples</a:t>
            </a:r>
          </a:p>
        </p:txBody>
      </p:sp>
      <p:pic>
        <p:nvPicPr>
          <p:cNvPr id="6" name="Picture 2" descr="Therefore go and make disciples of all nations, baptizing them in the name of the Father and the Son and the Holy Spirit, teaching them to obey everything I have commanded you. – Slide 3">
            <a:extLst>
              <a:ext uri="{FF2B5EF4-FFF2-40B4-BE49-F238E27FC236}">
                <a16:creationId xmlns:a16="http://schemas.microsoft.com/office/drawing/2014/main" id="{8C627EE2-8FB1-EEBF-C324-5CD819B8C19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40975" y="571500"/>
            <a:ext cx="7806046" cy="59068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4030655"/>
          </a:xfrm>
          <a:prstGeom prst="rect">
            <a:avLst/>
          </a:prstGeom>
        </p:spPr>
        <p:txBody>
          <a:bodyPr lIns="0" tIns="0" rIns="0" bIns="0" rtlCol="0" anchor="t">
            <a:spAutoFit/>
          </a:bodyPr>
          <a:lstStyle/>
          <a:p>
            <a:pPr algn="l">
              <a:lnSpc>
                <a:spcPts val="6322"/>
              </a:lnSpc>
            </a:pPr>
            <a:r>
              <a:rPr lang="en-US" sz="4518" b="1" spc="131" dirty="0">
                <a:solidFill>
                  <a:srgbClr val="004AAD"/>
                </a:solidFill>
                <a:latin typeface="Nunito Bold"/>
                <a:ea typeface="Nunito Bold"/>
                <a:cs typeface="Nunito Bold"/>
                <a:sym typeface="Nunito Bold"/>
              </a:rPr>
              <a:t>Leader:</a:t>
            </a:r>
          </a:p>
          <a:p>
            <a:pPr algn="l">
              <a:lnSpc>
                <a:spcPts val="6326"/>
              </a:lnSpc>
            </a:pPr>
            <a:r>
              <a:rPr lang="en-US" sz="4518" b="1" spc="135" dirty="0">
                <a:solidFill>
                  <a:srgbClr val="5A3114"/>
                </a:solidFill>
                <a:latin typeface="Nunito Bold"/>
                <a:ea typeface="Nunito Bold"/>
                <a:cs typeface="Nunito Bold"/>
                <a:sym typeface="Nunito Bold"/>
              </a:rPr>
              <a:t>A reading from the Holy Gospel according to John.</a:t>
            </a:r>
          </a:p>
          <a:p>
            <a:pPr algn="l">
              <a:lnSpc>
                <a:spcPts val="6466"/>
              </a:lnSpc>
            </a:pPr>
            <a:endParaRPr lang="en-US" sz="4518" b="1" spc="135" dirty="0">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75401" y="1409700"/>
            <a:ext cx="1863399" cy="924809"/>
            <a:chOff x="0" y="0"/>
            <a:chExt cx="4021496" cy="1995877"/>
          </a:xfrm>
          <a:solidFill>
            <a:schemeClr val="tx2">
              <a:lumMod val="75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00400" y="2781300"/>
            <a:ext cx="5886808" cy="6155531"/>
          </a:xfrm>
          <a:prstGeom prst="rect">
            <a:avLst/>
          </a:prstGeom>
        </p:spPr>
        <p:txBody>
          <a:bodyPr lIns="0" tIns="0" rIns="0" bIns="0" rtlCol="0" anchor="t">
            <a:spAutoFit/>
          </a:bodyPr>
          <a:lstStyle/>
          <a:p>
            <a:pPr algn="ctr">
              <a:spcBef>
                <a:spcPct val="0"/>
              </a:spcBef>
            </a:pPr>
            <a:r>
              <a:rPr lang="en-US" sz="4000" dirty="0">
                <a:latin typeface="Nunito Bold" panose="020B0604020202020204" charset="0"/>
              </a:rPr>
              <a:t>It was late that Sunday evening, and the disciples were gathered together behind locked doors, because they were afraid of the Jewish authorities. Then Jesus came and stood among them. “Peace be with you,” he said. </a:t>
            </a:r>
            <a:endParaRPr lang="en-US" sz="4000" b="1" spc="138" dirty="0">
              <a:solidFill>
                <a:srgbClr val="000000"/>
              </a:solidFill>
              <a:latin typeface="Nunito Bold" panose="020B0604020202020204" charset="0"/>
              <a:ea typeface="Nunito Bold"/>
              <a:cs typeface="Nunito Bold"/>
              <a:sym typeface="Nunito Bold"/>
            </a:endParaRPr>
          </a:p>
        </p:txBody>
      </p:sp>
      <p:sp>
        <p:nvSpPr>
          <p:cNvPr id="8" name="TextBox 8"/>
          <p:cNvSpPr txBox="1"/>
          <p:nvPr/>
        </p:nvSpPr>
        <p:spPr>
          <a:xfrm>
            <a:off x="4051017" y="118415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19</a:t>
            </a:r>
          </a:p>
        </p:txBody>
      </p:sp>
      <p:pic>
        <p:nvPicPr>
          <p:cNvPr id="1026" name="Picture 2" descr="Jesus came and stood among them and said, ‘Peace be with you.’ – Slide 3">
            <a:extLst>
              <a:ext uri="{FF2B5EF4-FFF2-40B4-BE49-F238E27FC236}">
                <a16:creationId xmlns:a16="http://schemas.microsoft.com/office/drawing/2014/main" id="{64A2952F-08B2-1631-9A25-988EF7F63C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1200" y="2748116"/>
            <a:ext cx="5632246" cy="42241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Freeform 2"/>
          <p:cNvSpPr/>
          <p:nvPr/>
        </p:nvSpPr>
        <p:spPr>
          <a:xfrm>
            <a:off x="486745" y="-3687"/>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614601" y="1304376"/>
            <a:ext cx="1863399" cy="924809"/>
            <a:chOff x="0" y="0"/>
            <a:chExt cx="4021496" cy="1995877"/>
          </a:xfrm>
          <a:solidFill>
            <a:schemeClr val="tx2">
              <a:lumMod val="75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525000" y="2630739"/>
            <a:ext cx="5886808" cy="4977645"/>
          </a:xfrm>
          <a:prstGeom prst="rect">
            <a:avLst/>
          </a:prstGeom>
        </p:spPr>
        <p:txBody>
          <a:bodyPr lIns="0" tIns="0" rIns="0" bIns="0" rtlCol="0" anchor="t">
            <a:spAutoFit/>
          </a:bodyPr>
          <a:lstStyle/>
          <a:p>
            <a:pPr algn="ctr">
              <a:lnSpc>
                <a:spcPts val="6466"/>
              </a:lnSpc>
              <a:spcBef>
                <a:spcPct val="0"/>
              </a:spcBef>
            </a:pPr>
            <a:r>
              <a:rPr lang="en-US" sz="4800" dirty="0">
                <a:latin typeface="Nunito Bold" charset="0"/>
              </a:rPr>
              <a:t>After saying this, he showed them his hands and his side. The disciples were filled with joy at seeing the Lord.</a:t>
            </a:r>
            <a:endParaRPr lang="en-US" sz="4800" b="1" spc="138" dirty="0">
              <a:solidFill>
                <a:srgbClr val="000000"/>
              </a:solidFill>
              <a:latin typeface="Nunito Bold" charset="0"/>
              <a:ea typeface="Nunito Bold"/>
              <a:cs typeface="Nunito Bold"/>
              <a:sym typeface="Nunito Bold"/>
            </a:endParaRPr>
          </a:p>
        </p:txBody>
      </p:sp>
      <p:sp>
        <p:nvSpPr>
          <p:cNvPr id="8" name="TextBox 8"/>
          <p:cNvSpPr txBox="1"/>
          <p:nvPr/>
        </p:nvSpPr>
        <p:spPr>
          <a:xfrm>
            <a:off x="12957979" y="1103576"/>
            <a:ext cx="1283328" cy="2703689"/>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20 	</a:t>
            </a:r>
          </a:p>
        </p:txBody>
      </p:sp>
      <p:pic>
        <p:nvPicPr>
          <p:cNvPr id="2050" name="Picture 2" descr="When He had said this He showed them His hands and side. Then the disciples rejoiced when they saw the Lord. – Slide 4">
            <a:extLst>
              <a:ext uri="{FF2B5EF4-FFF2-40B4-BE49-F238E27FC236}">
                <a16:creationId xmlns:a16="http://schemas.microsoft.com/office/drawing/2014/main" id="{750E68D5-CF91-64E1-CF38-E37CFC1F58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4788" y="2933701"/>
            <a:ext cx="5568587" cy="41764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Freeform 2"/>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0981" y="1288953"/>
            <a:ext cx="1863399" cy="924809"/>
            <a:chOff x="0" y="0"/>
            <a:chExt cx="4021496" cy="1995877"/>
          </a:xfrm>
          <a:solidFill>
            <a:schemeClr val="tx2">
              <a:lumMod val="75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95291" y="2552700"/>
            <a:ext cx="5886808" cy="3693319"/>
          </a:xfrm>
          <a:prstGeom prst="rect">
            <a:avLst/>
          </a:prstGeom>
        </p:spPr>
        <p:txBody>
          <a:bodyPr lIns="0" tIns="0" rIns="0" bIns="0" rtlCol="0" anchor="t">
            <a:spAutoFit/>
          </a:bodyPr>
          <a:lstStyle/>
          <a:p>
            <a:pPr algn="ctr">
              <a:spcBef>
                <a:spcPct val="0"/>
              </a:spcBef>
            </a:pPr>
            <a:r>
              <a:rPr lang="en-US" sz="4800" dirty="0">
                <a:latin typeface="Nunito Bold" charset="0"/>
              </a:rPr>
              <a:t>Jesus said to them again, “Peace be with you. As the Father sent me, so I send you.”</a:t>
            </a:r>
            <a:endParaRPr lang="en-US" sz="4800" b="1" spc="138" dirty="0">
              <a:solidFill>
                <a:srgbClr val="000000"/>
              </a:solidFill>
              <a:latin typeface="Nunito Bold" charset="0"/>
              <a:ea typeface="Nunito Bold"/>
              <a:cs typeface="Nunito Bold"/>
              <a:sym typeface="Nunito Bold"/>
            </a:endParaRPr>
          </a:p>
        </p:txBody>
      </p:sp>
      <p:sp>
        <p:nvSpPr>
          <p:cNvPr id="8" name="TextBox 8"/>
          <p:cNvSpPr txBox="1"/>
          <p:nvPr/>
        </p:nvSpPr>
        <p:spPr>
          <a:xfrm>
            <a:off x="4051007" y="1088153"/>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21</a:t>
            </a:r>
          </a:p>
        </p:txBody>
      </p:sp>
      <p:pic>
        <p:nvPicPr>
          <p:cNvPr id="3074" name="Picture 2" descr="Then Jesus said to them again, ‘Peace be with you. Just as the Father has sent me, I also send you.’ After He said this, He breathed on them and said, ‘Receive the Holy Spirit. If you forgive anyone’s sins they are forgiven. If you retain anyone’s sins they are retained.’ – Slide 5">
            <a:extLst>
              <a:ext uri="{FF2B5EF4-FFF2-40B4-BE49-F238E27FC236}">
                <a16:creationId xmlns:a16="http://schemas.microsoft.com/office/drawing/2014/main" id="{63A213E9-A3EE-13C5-73FE-A532819AC8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7400" y="2541639"/>
            <a:ext cx="5704040" cy="42780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3A66F287-7CAE-D1F7-AA00-C9B3E19C40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402CFB-D52F-8CE0-E128-11AB74EE76F5}"/>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808119F9-2E97-FBA9-1113-0BA85847C1A9}"/>
              </a:ext>
            </a:extLst>
          </p:cNvPr>
          <p:cNvGrpSpPr/>
          <p:nvPr/>
        </p:nvGrpSpPr>
        <p:grpSpPr>
          <a:xfrm>
            <a:off x="12894364" y="1219017"/>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3F9C268C-4F47-9CB4-95E9-215FF33F6E1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FF136EA-69DE-2C4D-6257-1D1994D8BAC5}"/>
              </a:ext>
            </a:extLst>
          </p:cNvPr>
          <p:cNvSpPr txBox="1"/>
          <p:nvPr/>
        </p:nvSpPr>
        <p:spPr>
          <a:xfrm>
            <a:off x="9601200" y="2927508"/>
            <a:ext cx="5886808" cy="2954655"/>
          </a:xfrm>
          <a:prstGeom prst="rect">
            <a:avLst/>
          </a:prstGeom>
        </p:spPr>
        <p:txBody>
          <a:bodyPr lIns="0" tIns="0" rIns="0" bIns="0" rtlCol="0" anchor="t">
            <a:spAutoFit/>
          </a:bodyPr>
          <a:lstStyle/>
          <a:p>
            <a:pPr algn="ctr">
              <a:spcBef>
                <a:spcPct val="0"/>
              </a:spcBef>
            </a:pPr>
            <a:r>
              <a:rPr lang="en-US" sz="4800" dirty="0">
                <a:latin typeface="Nunito Bold" charset="0"/>
              </a:rPr>
              <a:t>Then he breathed on them and said, “Receive the Holy Spirit.</a:t>
            </a:r>
            <a:endParaRPr lang="en-US" sz="4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A93566B2-7634-E3C4-9D6D-5DC1CD6DDE6E}"/>
              </a:ext>
            </a:extLst>
          </p:cNvPr>
          <p:cNvSpPr txBox="1"/>
          <p:nvPr/>
        </p:nvSpPr>
        <p:spPr>
          <a:xfrm>
            <a:off x="13184390" y="101821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22</a:t>
            </a:r>
          </a:p>
        </p:txBody>
      </p:sp>
      <p:pic>
        <p:nvPicPr>
          <p:cNvPr id="4098" name="Picture 2" descr="Now Thomas, one of the twelve disciples, was not with them. – Slide 6">
            <a:extLst>
              <a:ext uri="{FF2B5EF4-FFF2-40B4-BE49-F238E27FC236}">
                <a16:creationId xmlns:a16="http://schemas.microsoft.com/office/drawing/2014/main" id="{C3803D7F-F2EA-643F-10D0-BC3350A2B8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781300"/>
            <a:ext cx="5720716" cy="4290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017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F73C507C-8402-BFEC-C1D2-A757AB3DA15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055C152-41DB-BAD4-6044-FC8E382D90B6}"/>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2D172A7-C356-62C4-69DE-EC6EE9EDF48D}"/>
              </a:ext>
            </a:extLst>
          </p:cNvPr>
          <p:cNvGrpSpPr/>
          <p:nvPr/>
        </p:nvGrpSpPr>
        <p:grpSpPr>
          <a:xfrm>
            <a:off x="3760981" y="1783394"/>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68B91166-EBCF-5360-9BF5-E9EC223A3A4C}"/>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9A769028-93F5-BA9F-D430-856B6EE1AFC7}"/>
              </a:ext>
            </a:extLst>
          </p:cNvPr>
          <p:cNvSpPr txBox="1"/>
          <p:nvPr/>
        </p:nvSpPr>
        <p:spPr>
          <a:xfrm>
            <a:off x="3429000" y="3109757"/>
            <a:ext cx="5886808" cy="4431983"/>
          </a:xfrm>
          <a:prstGeom prst="rect">
            <a:avLst/>
          </a:prstGeom>
        </p:spPr>
        <p:txBody>
          <a:bodyPr lIns="0" tIns="0" rIns="0" bIns="0" rtlCol="0" anchor="t">
            <a:spAutoFit/>
          </a:bodyPr>
          <a:lstStyle/>
          <a:p>
            <a:pPr algn="ctr">
              <a:spcBef>
                <a:spcPct val="0"/>
              </a:spcBef>
            </a:pPr>
            <a:r>
              <a:rPr lang="en-US" sz="4800" dirty="0">
                <a:latin typeface="Nunito Bold" charset="0"/>
              </a:rPr>
              <a:t>If you forgive people's sins, they are forgiven; if you do not forgive them, they are not forgiven.”</a:t>
            </a:r>
            <a:endParaRPr lang="en-US" sz="4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91CAE462-8A22-5E32-6670-28369F72541F}"/>
              </a:ext>
            </a:extLst>
          </p:cNvPr>
          <p:cNvSpPr txBox="1"/>
          <p:nvPr/>
        </p:nvSpPr>
        <p:spPr>
          <a:xfrm>
            <a:off x="4051007" y="158259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23</a:t>
            </a:r>
          </a:p>
        </p:txBody>
      </p:sp>
      <p:pic>
        <p:nvPicPr>
          <p:cNvPr id="5122" name="Picture 2" descr="Although the doors were locked, Jesus stood among them and said, ‘Peace be with you.’ – Slide 9">
            <a:extLst>
              <a:ext uri="{FF2B5EF4-FFF2-40B4-BE49-F238E27FC236}">
                <a16:creationId xmlns:a16="http://schemas.microsoft.com/office/drawing/2014/main" id="{7A151759-3041-BFC4-0A8F-FFD7EBBB0C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5834" y="2400300"/>
            <a:ext cx="5909311" cy="4431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234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a:extLst>
                <a:ext uri="{96DAC541-7B7A-43D3-8B79-37D633B846F1}">
                  <asvg:svgBlip xmlns:asvg="http://schemas.microsoft.com/office/drawing/2016/SVG/main" r:embed="rId3"/>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a:extLst>
                <a:ext uri="{96DAC541-7B7A-43D3-8B79-37D633B846F1}">
                  <asvg:svgBlip xmlns:asvg="http://schemas.microsoft.com/office/drawing/2016/SVG/main" r:embed="rId4"/>
                </a:ext>
              </a:extLst>
            </a:blip>
            <a:stretch>
              <a:fillRect t="-109" b="-109"/>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6" name="TextBox 6"/>
          <p:cNvSpPr txBox="1"/>
          <p:nvPr/>
        </p:nvSpPr>
        <p:spPr>
          <a:xfrm>
            <a:off x="3699705" y="996562"/>
            <a:ext cx="5596695" cy="2846870"/>
          </a:xfrm>
          <a:prstGeom prst="rect">
            <a:avLst/>
          </a:prstGeom>
        </p:spPr>
        <p:txBody>
          <a:bodyPr wrap="square"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Activity: </a:t>
            </a:r>
          </a:p>
          <a:p>
            <a:pPr algn="l">
              <a:lnSpc>
                <a:spcPts val="7191"/>
              </a:lnSpc>
            </a:pPr>
            <a:r>
              <a:rPr lang="en-US" sz="7999" dirty="0">
                <a:solidFill>
                  <a:srgbClr val="5A3114"/>
                </a:solidFill>
                <a:latin typeface="Porcelain"/>
                <a:ea typeface="Porcelain"/>
                <a:cs typeface="Porcelain"/>
                <a:sym typeface="Porcelain"/>
              </a:rPr>
              <a:t>Tongues of Fire Craft</a:t>
            </a:r>
          </a:p>
        </p:txBody>
      </p:sp>
      <p:sp>
        <p:nvSpPr>
          <p:cNvPr id="7" name="TextBox 7"/>
          <p:cNvSpPr txBox="1"/>
          <p:nvPr/>
        </p:nvSpPr>
        <p:spPr>
          <a:xfrm>
            <a:off x="3699705" y="4533900"/>
            <a:ext cx="5444296" cy="3978012"/>
          </a:xfrm>
          <a:prstGeom prst="rect">
            <a:avLst/>
          </a:prstGeom>
        </p:spPr>
        <p:txBody>
          <a:bodyPr wrap="square" lIns="0" tIns="0" rIns="0" bIns="0" rtlCol="0" anchor="t">
            <a:spAutoFit/>
          </a:bodyPr>
          <a:lstStyle/>
          <a:p>
            <a:pPr algn="l">
              <a:lnSpc>
                <a:spcPts val="4760"/>
              </a:lnSpc>
            </a:pPr>
            <a:r>
              <a:rPr lang="en-US" sz="3400" b="1" spc="101" dirty="0">
                <a:solidFill>
                  <a:srgbClr val="5A3114"/>
                </a:solidFill>
                <a:latin typeface="Nunito Bold"/>
                <a:ea typeface="Nunito Bold"/>
                <a:cs typeface="Nunito Bold"/>
                <a:sym typeface="Nunito Bold"/>
              </a:rPr>
              <a:t>Materials Needed:</a:t>
            </a:r>
          </a:p>
          <a:p>
            <a:pPr marL="734061" lvl="1" indent="-367031" algn="l">
              <a:buFont typeface="Arial"/>
              <a:buChar char="•"/>
            </a:pPr>
            <a:endParaRPr lang="en-US" sz="3000" spc="98" dirty="0">
              <a:solidFill>
                <a:srgbClr val="5A3114"/>
              </a:solidFill>
              <a:latin typeface="Nunito"/>
              <a:ea typeface="Nunito"/>
              <a:cs typeface="Nunito"/>
              <a:sym typeface="Nunito"/>
            </a:endParaRPr>
          </a:p>
          <a:p>
            <a:pPr marL="734061" lvl="1" indent="-367031" algn="l">
              <a:buFont typeface="Arial"/>
              <a:buChar char="•"/>
            </a:pPr>
            <a:r>
              <a:rPr lang="en-US" sz="3000" spc="98" dirty="0">
                <a:solidFill>
                  <a:srgbClr val="5A3114"/>
                </a:solidFill>
                <a:latin typeface="Nunito"/>
                <a:ea typeface="Nunito"/>
                <a:cs typeface="Nunito"/>
                <a:sym typeface="Nunito"/>
              </a:rPr>
              <a:t>Coloring materials</a:t>
            </a:r>
          </a:p>
          <a:p>
            <a:pPr marL="734061" lvl="1" indent="-367031" algn="l">
              <a:buFont typeface="Arial"/>
              <a:buChar char="•"/>
            </a:pPr>
            <a:r>
              <a:rPr lang="en-US" sz="3000" spc="98" dirty="0">
                <a:solidFill>
                  <a:srgbClr val="5A3114"/>
                </a:solidFill>
                <a:latin typeface="Nunito"/>
                <a:ea typeface="Nunito"/>
                <a:cs typeface="Nunito"/>
                <a:sym typeface="Nunito"/>
              </a:rPr>
              <a:t>Bond Paper</a:t>
            </a:r>
          </a:p>
          <a:p>
            <a:pPr marL="734061" lvl="1" indent="-367031" algn="l">
              <a:buFont typeface="Arial"/>
              <a:buChar char="•"/>
            </a:pPr>
            <a:r>
              <a:rPr lang="en-US" sz="3000" spc="98" dirty="0">
                <a:solidFill>
                  <a:srgbClr val="5A3114"/>
                </a:solidFill>
                <a:latin typeface="Nunito"/>
                <a:ea typeface="Nunito"/>
                <a:cs typeface="Nunito"/>
                <a:sym typeface="Nunito"/>
              </a:rPr>
              <a:t>Pencil</a:t>
            </a:r>
          </a:p>
          <a:p>
            <a:pPr marL="734061" lvl="1" indent="-367031" algn="l">
              <a:buFont typeface="Arial"/>
              <a:buChar char="•"/>
            </a:pPr>
            <a:r>
              <a:rPr lang="en-US" sz="3000" spc="98" dirty="0">
                <a:solidFill>
                  <a:srgbClr val="5A3114"/>
                </a:solidFill>
                <a:latin typeface="Nunito"/>
                <a:ea typeface="Nunito"/>
                <a:cs typeface="Nunito"/>
                <a:sym typeface="Nunito"/>
              </a:rPr>
              <a:t>Scissors</a:t>
            </a:r>
          </a:p>
          <a:p>
            <a:pPr marL="734061" lvl="1" indent="-367031" algn="l">
              <a:buFont typeface="Arial"/>
              <a:buChar char="•"/>
            </a:pPr>
            <a:r>
              <a:rPr lang="en-US" sz="3000" spc="98" dirty="0">
                <a:solidFill>
                  <a:srgbClr val="5A3114"/>
                </a:solidFill>
                <a:latin typeface="Nunito"/>
                <a:ea typeface="Nunito"/>
                <a:cs typeface="Nunito"/>
                <a:sym typeface="Nunito"/>
              </a:rPr>
              <a:t>Glue</a:t>
            </a:r>
          </a:p>
          <a:p>
            <a:pPr marL="367030" lvl="1" algn="l">
              <a:lnSpc>
                <a:spcPts val="4760"/>
              </a:lnSpc>
            </a:pPr>
            <a:endParaRPr lang="en-US" sz="3400" spc="98" dirty="0">
              <a:solidFill>
                <a:srgbClr val="5A3114"/>
              </a:solidFill>
              <a:latin typeface="Nunito"/>
              <a:ea typeface="Nunito"/>
              <a:cs typeface="Nunito"/>
              <a:sym typeface="Nunito"/>
            </a:endParaRPr>
          </a:p>
        </p:txBody>
      </p:sp>
      <p:pic>
        <p:nvPicPr>
          <p:cNvPr id="6146" name="Picture 2" descr="Tongues of Fire Pentecost Craft Project | FaveCrafts.com">
            <a:extLst>
              <a:ext uri="{FF2B5EF4-FFF2-40B4-BE49-F238E27FC236}">
                <a16:creationId xmlns:a16="http://schemas.microsoft.com/office/drawing/2014/main" id="{DCC4A94B-F983-F4A9-F17D-45C6FBB336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7000" y="1790700"/>
            <a:ext cx="3810000" cy="5086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Freeform 2"/>
          <p:cNvSpPr/>
          <p:nvPr/>
        </p:nvSpPr>
        <p:spPr>
          <a:xfrm>
            <a:off x="486745" y="11061"/>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4" name="TextBox 4"/>
          <p:cNvSpPr txBox="1"/>
          <p:nvPr/>
        </p:nvSpPr>
        <p:spPr>
          <a:xfrm>
            <a:off x="3733800" y="1333500"/>
            <a:ext cx="5816220" cy="1886452"/>
          </a:xfrm>
          <a:prstGeom prst="rect">
            <a:avLst/>
          </a:prstGeom>
        </p:spPr>
        <p:txBody>
          <a:bodyPr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Instructions:</a:t>
            </a:r>
          </a:p>
          <a:p>
            <a:pPr algn="l">
              <a:lnSpc>
                <a:spcPts val="7199"/>
              </a:lnSpc>
            </a:pPr>
            <a:endParaRPr lang="en-US" sz="7999" dirty="0">
              <a:solidFill>
                <a:srgbClr val="5A3114"/>
              </a:solidFill>
              <a:latin typeface="Porcelain"/>
              <a:ea typeface="Porcelain"/>
              <a:cs typeface="Porcelain"/>
              <a:sym typeface="Porcelain"/>
            </a:endParaRPr>
          </a:p>
        </p:txBody>
      </p:sp>
      <p:sp>
        <p:nvSpPr>
          <p:cNvPr id="5" name="TextBox 5"/>
          <p:cNvSpPr txBox="1"/>
          <p:nvPr/>
        </p:nvSpPr>
        <p:spPr>
          <a:xfrm>
            <a:off x="3401557" y="2792823"/>
            <a:ext cx="5747886" cy="4210255"/>
          </a:xfrm>
          <a:prstGeom prst="rect">
            <a:avLst/>
          </a:prstGeom>
        </p:spPr>
        <p:txBody>
          <a:bodyPr lIns="0" tIns="0" rIns="0" bIns="0" rtlCol="0" anchor="t">
            <a:spAutoFit/>
          </a:bodyPr>
          <a:lstStyle/>
          <a:p>
            <a:pPr marL="514350" indent="-514350">
              <a:lnSpc>
                <a:spcPts val="4063"/>
              </a:lnSpc>
              <a:buAutoNum type="arabicPeriod"/>
            </a:pPr>
            <a:r>
              <a:rPr lang="en-PH" sz="4000" dirty="0"/>
              <a:t>Make the base, fold the paper and make it round to form a crown like shape.</a:t>
            </a:r>
          </a:p>
          <a:p>
            <a:pPr marL="514350" indent="-514350">
              <a:lnSpc>
                <a:spcPts val="4063"/>
              </a:lnSpc>
              <a:buAutoNum type="arabicPeriod"/>
            </a:pPr>
            <a:r>
              <a:rPr lang="en-PH" sz="4000" dirty="0"/>
              <a:t>Draw a flame shape, cut it out, then color it</a:t>
            </a:r>
            <a:r>
              <a:rPr lang="en-US" sz="4000" dirty="0"/>
              <a:t>.</a:t>
            </a:r>
          </a:p>
          <a:p>
            <a:pPr marL="514350" indent="-514350">
              <a:lnSpc>
                <a:spcPts val="4063"/>
              </a:lnSpc>
              <a:buAutoNum type="arabicPeriod"/>
            </a:pPr>
            <a:r>
              <a:rPr lang="en-US" sz="4000" dirty="0"/>
              <a:t>Glue the flame inside the base. </a:t>
            </a:r>
            <a:endParaRPr lang="en-US" sz="3800" i="1" dirty="0">
              <a:solidFill>
                <a:srgbClr val="000000"/>
              </a:solidFill>
              <a:latin typeface="Calibri (MS)"/>
              <a:ea typeface="Calibri (MS)"/>
              <a:cs typeface="Calibri (MS)"/>
              <a:sym typeface="Calibri (MS)"/>
            </a:endParaRPr>
          </a:p>
        </p:txBody>
      </p:sp>
      <p:pic>
        <p:nvPicPr>
          <p:cNvPr id="7170" name="Picture 2" descr="Tongues of Fire Pentecost Craft Project | FaveCrafts.com">
            <a:extLst>
              <a:ext uri="{FF2B5EF4-FFF2-40B4-BE49-F238E27FC236}">
                <a16:creationId xmlns:a16="http://schemas.microsoft.com/office/drawing/2014/main" id="{26DE8CCC-56BC-CB1B-7018-2B571C760D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7000" y="2276726"/>
            <a:ext cx="3810000" cy="5086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Freeform 2"/>
          <p:cNvSpPr/>
          <p:nvPr/>
        </p:nvSpPr>
        <p:spPr>
          <a:xfrm>
            <a:off x="486745" y="11430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a:extLst>
                <a:ext uri="{96DAC541-7B7A-43D3-8B79-37D633B846F1}">
                  <asvg:svgBlip xmlns:asvg="http://schemas.microsoft.com/office/drawing/2016/SVG/main" r:embed="rId3"/>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a:extLst>
                <a:ext uri="{96DAC541-7B7A-43D3-8B79-37D633B846F1}">
                  <asvg:svgBlip xmlns:asvg="http://schemas.microsoft.com/office/drawing/2016/SVG/main" r:embed="rId4"/>
                </a:ext>
              </a:extLst>
            </a:blip>
            <a:stretch>
              <a:fillRect l="-100" r="-100"/>
            </a:stretch>
          </a:blipFill>
        </p:spPr>
      </p:sp>
      <p:sp>
        <p:nvSpPr>
          <p:cNvPr id="6" name="TextBox 6"/>
          <p:cNvSpPr txBox="1"/>
          <p:nvPr/>
        </p:nvSpPr>
        <p:spPr>
          <a:xfrm>
            <a:off x="9647919" y="957738"/>
            <a:ext cx="5576545" cy="7386638"/>
          </a:xfrm>
          <a:prstGeom prst="rect">
            <a:avLst/>
          </a:prstGeom>
        </p:spPr>
        <p:txBody>
          <a:bodyPr lIns="0" tIns="0" rIns="0" bIns="0" rtlCol="0" anchor="t">
            <a:spAutoFit/>
          </a:bodyPr>
          <a:lstStyle/>
          <a:p>
            <a:r>
              <a:rPr lang="en-US" sz="3200" dirty="0"/>
              <a:t>Dear God,</a:t>
            </a:r>
          </a:p>
          <a:p>
            <a:endParaRPr lang="en-US" sz="3200" dirty="0"/>
          </a:p>
          <a:p>
            <a:r>
              <a:rPr lang="en-US" sz="3200" dirty="0"/>
              <a:t>Thank You for being with us today. Thank You for the gift of the Holy Spirit, who gives us peace, courage, and love. Help us to be kind to others, to forgive like Jesus taught us, and to share Your peace wherever we go. Fill our hearts with Your light, so we can follow You every day.</a:t>
            </a:r>
          </a:p>
          <a:p>
            <a:r>
              <a:rPr lang="en-US" sz="3200" dirty="0"/>
              <a:t>We love You, Lord.</a:t>
            </a:r>
          </a:p>
          <a:p>
            <a:br>
              <a:rPr lang="en-US" sz="3200" dirty="0"/>
            </a:br>
            <a:r>
              <a:rPr lang="en-US" sz="3200" dirty="0"/>
              <a:t>Amen.</a:t>
            </a:r>
          </a:p>
          <a:p>
            <a:endParaRPr lang="en-US"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a:extLst>
                <a:ext uri="{96DAC541-7B7A-43D3-8B79-37D633B846F1}">
                  <asvg:svgBlip xmlns:asvg="http://schemas.microsoft.com/office/drawing/2016/SVG/main" r:embed="rId2"/>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a:extLst>
                <a:ext uri="{96DAC541-7B7A-43D3-8B79-37D633B846F1}">
                  <asvg:svgBlip xmlns:asvg="http://schemas.microsoft.com/office/drawing/2016/SVG/main" r:embed="rId3"/>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4"/>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5"/>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6"/>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7"/>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1450</TotalTime>
  <Words>318</Words>
  <Application>Microsoft Office PowerPoint</Application>
  <PresentationFormat>Custom</PresentationFormat>
  <Paragraphs>40</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Nunito Bold</vt:lpstr>
      <vt:lpstr>Canva Sans Bold</vt:lpstr>
      <vt:lpstr>Porcelain</vt:lpstr>
      <vt:lpstr>Calibri</vt:lpstr>
      <vt:lpstr>Nunito</vt:lpstr>
      <vt:lpstr>Calibri (MS)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LTW Kids 2026</dc:title>
  <cp:lastModifiedBy>angellette anne ambion</cp:lastModifiedBy>
  <cp:revision>31</cp:revision>
  <dcterms:created xsi:type="dcterms:W3CDTF">2006-08-16T00:00:00Z</dcterms:created>
  <dcterms:modified xsi:type="dcterms:W3CDTF">2026-04-30T01:58:38Z</dcterms:modified>
  <dc:identifier>DAG9kIgkx1c</dc:identifier>
</cp:coreProperties>
</file>