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70" r:id="rId9"/>
    <p:sldId id="271" r:id="rId10"/>
    <p:sldId id="265" r:id="rId11"/>
    <p:sldId id="266" r:id="rId12"/>
    <p:sldId id="267" r:id="rId13"/>
    <p:sldId id="268" r:id="rId14"/>
    <p:sldId id="269" r:id="rId15"/>
  </p:sldIdLst>
  <p:sldSz cx="18288000" cy="10287000"/>
  <p:notesSz cx="6858000" cy="9144000"/>
  <p:embeddedFontLst>
    <p:embeddedFont>
      <p:font typeface="Calibri (MS)" panose="020B0604020202020204" charset="0"/>
      <p:regular r:id="rId16"/>
    </p:embeddedFont>
    <p:embeddedFont>
      <p:font typeface="Canva Sans Bold" panose="020B0604020202020204" charset="0"/>
      <p:regular r:id="rId17"/>
    </p:embeddedFont>
    <p:embeddedFont>
      <p:font typeface="Nunito" pitchFamily="2" charset="0"/>
      <p:regular r:id="rId18"/>
      <p:bold r:id="rId19"/>
      <p:italic r:id="rId20"/>
      <p:boldItalic r:id="rId21"/>
    </p:embeddedFont>
    <p:embeddedFont>
      <p:font typeface="Nunito Bold" charset="0"/>
      <p:regular r:id="rId22"/>
    </p:embeddedFont>
    <p:embeddedFont>
      <p:font typeface="Porcelain" panose="020B0604020202020204" charset="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9E00"/>
    <a:srgbClr val="008E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9" d="100"/>
          <a:sy n="39" d="100"/>
        </p:scale>
        <p:origin x="940" y="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0.svg"/><Relationship Id="rId4" Type="http://schemas.openxmlformats.org/officeDocument/2006/relationships/image" Target="../media/image12.sv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21.sv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24.svg"/></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a:extLst>
                <a:ext uri="{96DAC541-7B7A-43D3-8B79-37D633B846F1}">
                  <asvg:svgBlip xmlns:asvg="http://schemas.microsoft.com/office/drawing/2016/SVG/main" r:embed="rId2"/>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a:extLst>
                <a:ext uri="{96DAC541-7B7A-43D3-8B79-37D633B846F1}">
                  <asvg:svgBlip xmlns:asvg="http://schemas.microsoft.com/office/drawing/2016/SVG/main" r:embed="rId3"/>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4"/>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5"/>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6"/>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7"/>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a:extLst>
                <a:ext uri="{96DAC541-7B7A-43D3-8B79-37D633B846F1}">
                  <asvg:svgBlip xmlns:asvg="http://schemas.microsoft.com/office/drawing/2016/SVG/main" r:embed="rId2"/>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a:extLst>
                <a:ext uri="{96DAC541-7B7A-43D3-8B79-37D633B846F1}">
                  <asvg:svgBlip xmlns:asvg="http://schemas.microsoft.com/office/drawing/2016/SVG/main" r:embed="rId3"/>
                </a:ext>
              </a:extLst>
            </a:blip>
            <a:stretch>
              <a:fillRect t="-61" b="-61"/>
            </a:stretch>
          </a:blipFill>
        </p:spPr>
      </p:sp>
      <p:sp>
        <p:nvSpPr>
          <p:cNvPr id="4" name="Freeform 4"/>
          <p:cNvSpPr/>
          <p:nvPr/>
        </p:nvSpPr>
        <p:spPr>
          <a:xfrm rot="105299">
            <a:off x="1018213" y="5390055"/>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a:extLst>
                <a:ext uri="{96DAC541-7B7A-43D3-8B79-37D633B846F1}">
                  <asvg:svgBlip xmlns:asvg="http://schemas.microsoft.com/office/drawing/2016/SVG/main" r:embed="rId4"/>
                </a:ext>
              </a:extLst>
            </a:blip>
            <a:stretch>
              <a:fillRect t="-58" b="-58"/>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a:extLst>
                <a:ext uri="{96DAC541-7B7A-43D3-8B79-37D633B846F1}">
                  <asvg:svgBlip xmlns:asvg="http://schemas.microsoft.com/office/drawing/2016/SVG/main" r:embed="rId5"/>
                </a:ext>
              </a:extLst>
            </a:blip>
            <a:stretch>
              <a:fillRect l="-21" r="-21"/>
            </a:stretch>
          </a:blipFill>
        </p:spPr>
      </p:sp>
      <p:grpSp>
        <p:nvGrpSpPr>
          <p:cNvPr id="6" name="Group 6"/>
          <p:cNvGrpSpPr/>
          <p:nvPr/>
        </p:nvGrpSpPr>
        <p:grpSpPr>
          <a:xfrm>
            <a:off x="5589684" y="890044"/>
            <a:ext cx="7108633" cy="5764372"/>
            <a:chOff x="0" y="0"/>
            <a:chExt cx="9478177" cy="7685829"/>
          </a:xfrm>
        </p:grpSpPr>
        <p:sp>
          <p:nvSpPr>
            <p:cNvPr id="7" name="Freeform 7"/>
            <p:cNvSpPr/>
            <p:nvPr/>
          </p:nvSpPr>
          <p:spPr>
            <a:xfrm>
              <a:off x="0" y="0"/>
              <a:ext cx="9478137" cy="7685786"/>
            </a:xfrm>
            <a:custGeom>
              <a:avLst/>
              <a:gdLst/>
              <a:ahLst/>
              <a:cxnLst/>
              <a:rect l="l" t="t" r="r" b="b"/>
              <a:pathLst>
                <a:path w="9478137" h="7685786">
                  <a:moveTo>
                    <a:pt x="0" y="0"/>
                  </a:moveTo>
                  <a:lnTo>
                    <a:pt x="9478137" y="0"/>
                  </a:lnTo>
                  <a:lnTo>
                    <a:pt x="9478137" y="7685786"/>
                  </a:lnTo>
                  <a:lnTo>
                    <a:pt x="0" y="7685786"/>
                  </a:lnTo>
                  <a:lnTo>
                    <a:pt x="0" y="0"/>
                  </a:lnTo>
                  <a:close/>
                </a:path>
              </a:pathLst>
            </a:custGeom>
            <a:blipFill>
              <a:blip r:embed="rId6"/>
              <a:stretch>
                <a:fillRect/>
              </a:stretch>
            </a:blipFill>
          </p:spPr>
        </p:sp>
      </p:grpSp>
      <p:sp>
        <p:nvSpPr>
          <p:cNvPr id="8" name="TextBox 8"/>
          <p:cNvSpPr txBox="1"/>
          <p:nvPr/>
        </p:nvSpPr>
        <p:spPr>
          <a:xfrm>
            <a:off x="3504678" y="8293241"/>
            <a:ext cx="11278614" cy="681340"/>
          </a:xfrm>
          <a:prstGeom prst="rect">
            <a:avLst/>
          </a:prstGeom>
        </p:spPr>
        <p:txBody>
          <a:bodyPr lIns="0" tIns="0" rIns="0" bIns="0" rtlCol="0" anchor="t">
            <a:spAutoFit/>
          </a:bodyPr>
          <a:lstStyle/>
          <a:p>
            <a:pPr algn="ctr">
              <a:lnSpc>
                <a:spcPts val="5543"/>
              </a:lnSpc>
            </a:pPr>
            <a:r>
              <a:rPr lang="en-US" sz="3959" spc="117" dirty="0">
                <a:solidFill>
                  <a:srgbClr val="5A3114"/>
                </a:solidFill>
                <a:latin typeface="Nunito"/>
                <a:ea typeface="Nunito"/>
                <a:cs typeface="Nunito"/>
                <a:sym typeface="Nunito"/>
              </a:rPr>
              <a:t>May 17, 2026 | Cycle A Year 2</a:t>
            </a:r>
          </a:p>
        </p:txBody>
      </p:sp>
      <p:sp>
        <p:nvSpPr>
          <p:cNvPr id="9" name="TextBox 9"/>
          <p:cNvSpPr txBox="1"/>
          <p:nvPr/>
        </p:nvSpPr>
        <p:spPr>
          <a:xfrm>
            <a:off x="3182990" y="7206739"/>
            <a:ext cx="11843505" cy="1056818"/>
          </a:xfrm>
          <a:prstGeom prst="rect">
            <a:avLst/>
          </a:prstGeom>
        </p:spPr>
        <p:txBody>
          <a:bodyPr lIns="0" tIns="0" rIns="0" bIns="0" rtlCol="0" anchor="t">
            <a:spAutoFit/>
          </a:bodyPr>
          <a:lstStyle/>
          <a:p>
            <a:pPr algn="ctr">
              <a:lnSpc>
                <a:spcPts val="7029"/>
              </a:lnSpc>
            </a:pPr>
            <a:r>
              <a:rPr lang="en-US" sz="10041" dirty="0">
                <a:solidFill>
                  <a:srgbClr val="5A3114"/>
                </a:solidFill>
                <a:latin typeface="Porcelain"/>
                <a:ea typeface="Porcelain"/>
                <a:cs typeface="Porcelain"/>
                <a:sym typeface="Porcelain"/>
              </a:rPr>
              <a:t>The Ascension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a:extLst>
                <a:ext uri="{96DAC541-7B7A-43D3-8B79-37D633B846F1}">
                  <asvg:svgBlip xmlns:asvg="http://schemas.microsoft.com/office/drawing/2016/SVG/main" r:embed="rId2"/>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a:extLst>
                <a:ext uri="{96DAC541-7B7A-43D3-8B79-37D633B846F1}">
                  <asvg:svgBlip xmlns:asvg="http://schemas.microsoft.com/office/drawing/2016/SVG/main" r:embed="rId3"/>
                </a:ext>
              </a:extLst>
            </a:blip>
            <a:stretch>
              <a:fillRect t="-61" b="-61"/>
            </a:stretch>
          </a:blipFill>
        </p:spPr>
      </p:sp>
      <p:sp>
        <p:nvSpPr>
          <p:cNvPr id="4" name="Freeform 4"/>
          <p:cNvSpPr/>
          <p:nvPr/>
        </p:nvSpPr>
        <p:spPr>
          <a:xfrm rot="105299">
            <a:off x="1057470" y="6183560"/>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a:extLst>
                <a:ext uri="{96DAC541-7B7A-43D3-8B79-37D633B846F1}">
                  <asvg:svgBlip xmlns:asvg="http://schemas.microsoft.com/office/drawing/2016/SVG/main" r:embed="rId4"/>
                </a:ext>
              </a:extLst>
            </a:blip>
            <a:stretch>
              <a:fillRect t="-58" b="-58"/>
            </a:stretch>
          </a:blipFill>
        </p:spPr>
      </p:sp>
      <p:sp>
        <p:nvSpPr>
          <p:cNvPr id="5" name="Freeform 5"/>
          <p:cNvSpPr/>
          <p:nvPr/>
        </p:nvSpPr>
        <p:spPr>
          <a:xfrm rot="-564357">
            <a:off x="1934284" y="979912"/>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a:extLst>
                <a:ext uri="{96DAC541-7B7A-43D3-8B79-37D633B846F1}">
                  <asvg:svgBlip xmlns:asvg="http://schemas.microsoft.com/office/drawing/2016/SVG/main" r:embed="rId5"/>
                </a:ext>
              </a:extLst>
            </a:blip>
            <a:stretch>
              <a:fillRect l="-21" r="-21"/>
            </a:stretch>
          </a:blipFill>
        </p:spPr>
      </p:sp>
      <p:sp>
        <p:nvSpPr>
          <p:cNvPr id="7" name="TextBox 7"/>
          <p:cNvSpPr txBox="1"/>
          <p:nvPr/>
        </p:nvSpPr>
        <p:spPr>
          <a:xfrm>
            <a:off x="3504692" y="9130736"/>
            <a:ext cx="11278614" cy="681340"/>
          </a:xfrm>
          <a:prstGeom prst="rect">
            <a:avLst/>
          </a:prstGeom>
        </p:spPr>
        <p:txBody>
          <a:bodyPr lIns="0" tIns="0" rIns="0" bIns="0" rtlCol="0" anchor="t">
            <a:spAutoFit/>
          </a:bodyPr>
          <a:lstStyle/>
          <a:p>
            <a:pPr algn="ctr">
              <a:lnSpc>
                <a:spcPts val="5543"/>
              </a:lnSpc>
            </a:pPr>
            <a:r>
              <a:rPr lang="en-US" sz="3959" spc="117" dirty="0">
                <a:solidFill>
                  <a:srgbClr val="5A3114"/>
                </a:solidFill>
                <a:latin typeface="Nunito"/>
                <a:ea typeface="Nunito"/>
                <a:cs typeface="Nunito"/>
                <a:sym typeface="Nunito"/>
              </a:rPr>
              <a:t>Matthew 28:16-20</a:t>
            </a:r>
          </a:p>
        </p:txBody>
      </p:sp>
      <p:sp>
        <p:nvSpPr>
          <p:cNvPr id="8" name="TextBox 8"/>
          <p:cNvSpPr txBox="1"/>
          <p:nvPr/>
        </p:nvSpPr>
        <p:spPr>
          <a:xfrm>
            <a:off x="1085849" y="7786543"/>
            <a:ext cx="16116299" cy="1154098"/>
          </a:xfrm>
          <a:prstGeom prst="rect">
            <a:avLst/>
          </a:prstGeom>
        </p:spPr>
        <p:txBody>
          <a:bodyPr lIns="0" tIns="0" rIns="0" bIns="0" rtlCol="0" anchor="t">
            <a:spAutoFit/>
          </a:bodyPr>
          <a:lstStyle/>
          <a:p>
            <a:pPr algn="ctr">
              <a:lnSpc>
                <a:spcPts val="7979"/>
              </a:lnSpc>
            </a:pPr>
            <a:r>
              <a:rPr lang="en-US" sz="9999" dirty="0">
                <a:solidFill>
                  <a:srgbClr val="5A3114"/>
                </a:solidFill>
                <a:latin typeface="Porcelain"/>
                <a:ea typeface="Porcelain"/>
                <a:cs typeface="Porcelain"/>
                <a:sym typeface="Porcelain"/>
              </a:rPr>
              <a:t>Jesus Appears to His Disciples</a:t>
            </a:r>
          </a:p>
        </p:txBody>
      </p:sp>
      <p:pic>
        <p:nvPicPr>
          <p:cNvPr id="6" name="Picture 2" descr="Therefore go and make disciples of all nations, baptizing them in the name of the Father and the Son and the Holy Spirit, teaching them to obey everything I have commanded you. – Slide 3">
            <a:extLst>
              <a:ext uri="{FF2B5EF4-FFF2-40B4-BE49-F238E27FC236}">
                <a16:creationId xmlns:a16="http://schemas.microsoft.com/office/drawing/2014/main" id="{8C627EE2-8FB1-EEBF-C324-5CD819B8C19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40975" y="571500"/>
            <a:ext cx="7806046" cy="590681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416570" y="1663590"/>
            <a:ext cx="5727430" cy="5677315"/>
            <a:chOff x="0" y="0"/>
            <a:chExt cx="10063548" cy="9975492"/>
          </a:xfrm>
        </p:grpSpPr>
        <p:sp>
          <p:nvSpPr>
            <p:cNvPr id="4" name="Freeform 4"/>
            <p:cNvSpPr/>
            <p:nvPr/>
          </p:nvSpPr>
          <p:spPr>
            <a:xfrm>
              <a:off x="0" y="0"/>
              <a:ext cx="10063607" cy="9975469"/>
            </a:xfrm>
            <a:custGeom>
              <a:avLst/>
              <a:gdLst/>
              <a:ahLst/>
              <a:cxnLst/>
              <a:rect l="l" t="t" r="r" b="b"/>
              <a:pathLst>
                <a:path w="10063607" h="9975469">
                  <a:moveTo>
                    <a:pt x="0" y="0"/>
                  </a:moveTo>
                  <a:lnTo>
                    <a:pt x="10063607" y="0"/>
                  </a:lnTo>
                  <a:lnTo>
                    <a:pt x="10063607" y="9975469"/>
                  </a:lnTo>
                  <a:lnTo>
                    <a:pt x="0" y="9975469"/>
                  </a:lnTo>
                  <a:lnTo>
                    <a:pt x="0" y="0"/>
                  </a:lnTo>
                  <a:close/>
                </a:path>
              </a:pathLst>
            </a:custGeom>
            <a:blipFill>
              <a:blip r:embed="rId3"/>
              <a:stretch>
                <a:fillRect l="-21" r="-20"/>
              </a:stretch>
            </a:blipFill>
          </p:spPr>
        </p:sp>
      </p:grpSp>
      <p:sp>
        <p:nvSpPr>
          <p:cNvPr id="5" name="TextBox 5"/>
          <p:cNvSpPr txBox="1"/>
          <p:nvPr/>
        </p:nvSpPr>
        <p:spPr>
          <a:xfrm>
            <a:off x="9577684" y="1144428"/>
            <a:ext cx="5886808" cy="4838569"/>
          </a:xfrm>
          <a:prstGeom prst="rect">
            <a:avLst/>
          </a:prstGeom>
        </p:spPr>
        <p:txBody>
          <a:bodyPr lIns="0" tIns="0" rIns="0" bIns="0" rtlCol="0" anchor="t">
            <a:spAutoFit/>
          </a:bodyPr>
          <a:lstStyle/>
          <a:p>
            <a:pPr algn="l">
              <a:lnSpc>
                <a:spcPts val="6322"/>
              </a:lnSpc>
            </a:pPr>
            <a:r>
              <a:rPr lang="en-US" sz="4518" b="1" spc="131" dirty="0">
                <a:solidFill>
                  <a:srgbClr val="004AAD"/>
                </a:solidFill>
                <a:latin typeface="Nunito Bold"/>
                <a:ea typeface="Nunito Bold"/>
                <a:cs typeface="Nunito Bold"/>
                <a:sym typeface="Nunito Bold"/>
              </a:rPr>
              <a:t>Leader:</a:t>
            </a:r>
          </a:p>
          <a:p>
            <a:pPr algn="l">
              <a:lnSpc>
                <a:spcPts val="6326"/>
              </a:lnSpc>
            </a:pPr>
            <a:r>
              <a:rPr lang="en-US" sz="4518" b="1" spc="135" dirty="0">
                <a:solidFill>
                  <a:srgbClr val="5A3114"/>
                </a:solidFill>
                <a:latin typeface="Nunito Bold"/>
                <a:ea typeface="Nunito Bold"/>
                <a:cs typeface="Nunito Bold"/>
                <a:sym typeface="Nunito Bold"/>
              </a:rPr>
              <a:t>A reading from the Holy Gospel according to Mathew.</a:t>
            </a:r>
          </a:p>
          <a:p>
            <a:pPr algn="l">
              <a:lnSpc>
                <a:spcPts val="6466"/>
              </a:lnSpc>
            </a:pPr>
            <a:endParaRPr lang="en-US" sz="4518" b="1" spc="135" dirty="0">
              <a:solidFill>
                <a:srgbClr val="5A3114"/>
              </a:solidFill>
              <a:latin typeface="Nunito Bold"/>
              <a:ea typeface="Nunito Bold"/>
              <a:cs typeface="Nunito Bold"/>
              <a:sym typeface="Nunito Bold"/>
            </a:endParaRPr>
          </a:p>
        </p:txBody>
      </p:sp>
      <p:sp>
        <p:nvSpPr>
          <p:cNvPr id="6" name="TextBox 6"/>
          <p:cNvSpPr txBox="1"/>
          <p:nvPr/>
        </p:nvSpPr>
        <p:spPr>
          <a:xfrm>
            <a:off x="9577684" y="5675376"/>
            <a:ext cx="5886808" cy="3245334"/>
          </a:xfrm>
          <a:prstGeom prst="rect">
            <a:avLst/>
          </a:prstGeom>
        </p:spPr>
        <p:txBody>
          <a:bodyPr lIns="0" tIns="0" rIns="0" bIns="0" rtlCol="0" anchor="t">
            <a:spAutoFit/>
          </a:bodyPr>
          <a:lstStyle/>
          <a:p>
            <a:pPr algn="l">
              <a:lnSpc>
                <a:spcPts val="6461"/>
              </a:lnSpc>
            </a:pPr>
            <a:r>
              <a:rPr lang="en-US" sz="4619" b="1" spc="133">
                <a:solidFill>
                  <a:srgbClr val="004AAD"/>
                </a:solidFill>
                <a:latin typeface="Nunito Bold"/>
                <a:ea typeface="Nunito Bold"/>
                <a:cs typeface="Nunito Bold"/>
                <a:sym typeface="Nunito Bold"/>
              </a:rPr>
              <a:t>All: </a:t>
            </a:r>
          </a:p>
          <a:p>
            <a:pPr algn="l">
              <a:lnSpc>
                <a:spcPts val="6466"/>
              </a:lnSpc>
            </a:pPr>
            <a:r>
              <a:rPr lang="en-US" sz="4619" b="1" spc="138">
                <a:solidFill>
                  <a:srgbClr val="5B1018"/>
                </a:solidFill>
                <a:latin typeface="Nunito Bold"/>
                <a:ea typeface="Nunito Bold"/>
                <a:cs typeface="Nunito Bold"/>
                <a:sym typeface="Nunito Bold"/>
              </a:rPr>
              <a:t>Glory to You, Oh Lord.</a:t>
            </a:r>
          </a:p>
          <a:p>
            <a:pPr algn="l">
              <a:lnSpc>
                <a:spcPts val="6466"/>
              </a:lnSpc>
            </a:pPr>
            <a:endParaRPr lang="en-US" sz="4619" b="1" spc="138">
              <a:solidFill>
                <a:srgbClr val="5B1018"/>
              </a:solidFill>
              <a:latin typeface="Nunito Bold"/>
              <a:ea typeface="Nunito Bold"/>
              <a:cs typeface="Nunito Bold"/>
              <a:sym typeface="Nunito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75401" y="1409700"/>
            <a:ext cx="1863399" cy="924809"/>
            <a:chOff x="0" y="0"/>
            <a:chExt cx="4021496" cy="1995877"/>
          </a:xfrm>
          <a:solidFill>
            <a:schemeClr val="tx2">
              <a:lumMod val="75000"/>
            </a:schemeClr>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200400" y="2781300"/>
            <a:ext cx="5886808" cy="2954655"/>
          </a:xfrm>
          <a:prstGeom prst="rect">
            <a:avLst/>
          </a:prstGeom>
        </p:spPr>
        <p:txBody>
          <a:bodyPr lIns="0" tIns="0" rIns="0" bIns="0" rtlCol="0" anchor="t">
            <a:spAutoFit/>
          </a:bodyPr>
          <a:lstStyle/>
          <a:p>
            <a:pPr algn="ctr">
              <a:spcBef>
                <a:spcPct val="0"/>
              </a:spcBef>
            </a:pPr>
            <a:r>
              <a:rPr lang="en-US" sz="4800" dirty="0">
                <a:latin typeface="Nunito Bold" panose="020B0604020202020204" charset="0"/>
              </a:rPr>
              <a:t>The eleven disciples went to the hill in Galilee where Jesus had told them to go.</a:t>
            </a:r>
            <a:endParaRPr lang="en-US" sz="4800" b="1" spc="138" dirty="0">
              <a:solidFill>
                <a:srgbClr val="000000"/>
              </a:solidFill>
              <a:latin typeface="Nunito Bold" panose="020B0604020202020204" charset="0"/>
              <a:ea typeface="Nunito Bold"/>
              <a:cs typeface="Nunito Bold"/>
              <a:sym typeface="Nunito Bold"/>
            </a:endParaRPr>
          </a:p>
        </p:txBody>
      </p:sp>
      <p:sp>
        <p:nvSpPr>
          <p:cNvPr id="8" name="TextBox 8"/>
          <p:cNvSpPr txBox="1"/>
          <p:nvPr/>
        </p:nvSpPr>
        <p:spPr>
          <a:xfrm>
            <a:off x="4051017" y="1184154"/>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16</a:t>
            </a:r>
          </a:p>
        </p:txBody>
      </p:sp>
      <p:pic>
        <p:nvPicPr>
          <p:cNvPr id="5" name="Picture 2" descr="So the eleven disciples went to Galilee to the mountain Jesus had designated. – Slide 1">
            <a:extLst>
              <a:ext uri="{FF2B5EF4-FFF2-40B4-BE49-F238E27FC236}">
                <a16:creationId xmlns:a16="http://schemas.microsoft.com/office/drawing/2014/main" id="{A7C35BD7-F1C2-6EC2-F59C-5617539D16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53600" y="2334465"/>
            <a:ext cx="5486400" cy="4114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5" y="-3687"/>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12614601" y="1304376"/>
            <a:ext cx="1863399" cy="924809"/>
            <a:chOff x="0" y="0"/>
            <a:chExt cx="4021496" cy="1995877"/>
          </a:xfrm>
          <a:solidFill>
            <a:schemeClr val="tx2">
              <a:lumMod val="75000"/>
            </a:schemeClr>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9525000" y="2630739"/>
            <a:ext cx="5886808" cy="3310522"/>
          </a:xfrm>
          <a:prstGeom prst="rect">
            <a:avLst/>
          </a:prstGeom>
        </p:spPr>
        <p:txBody>
          <a:bodyPr lIns="0" tIns="0" rIns="0" bIns="0" rtlCol="0" anchor="t">
            <a:spAutoFit/>
          </a:bodyPr>
          <a:lstStyle/>
          <a:p>
            <a:pPr algn="ctr">
              <a:lnSpc>
                <a:spcPts val="6466"/>
              </a:lnSpc>
              <a:spcBef>
                <a:spcPct val="0"/>
              </a:spcBef>
            </a:pPr>
            <a:r>
              <a:rPr lang="en-US" sz="4800" dirty="0">
                <a:latin typeface="Nunito Bold" panose="020B0604020202020204" charset="0"/>
              </a:rPr>
              <a:t>When they saw him, they worshiped him, even though some of them doubted.</a:t>
            </a:r>
            <a:endParaRPr lang="en-US" sz="4800" b="1" spc="138" dirty="0">
              <a:solidFill>
                <a:srgbClr val="000000"/>
              </a:solidFill>
              <a:latin typeface="Nunito Bold" panose="020B0604020202020204" charset="0"/>
              <a:ea typeface="Nunito Bold"/>
              <a:cs typeface="Nunito Bold"/>
              <a:sym typeface="Nunito Bold"/>
            </a:endParaRPr>
          </a:p>
        </p:txBody>
      </p:sp>
      <p:sp>
        <p:nvSpPr>
          <p:cNvPr id="8" name="TextBox 8"/>
          <p:cNvSpPr txBox="1"/>
          <p:nvPr/>
        </p:nvSpPr>
        <p:spPr>
          <a:xfrm>
            <a:off x="12957979" y="1103576"/>
            <a:ext cx="1283328" cy="2703689"/>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17 	</a:t>
            </a:r>
          </a:p>
        </p:txBody>
      </p:sp>
      <p:pic>
        <p:nvPicPr>
          <p:cNvPr id="5" name="Picture 2" descr="When they saw Him, they worshiped Him, but some doubted. Then Jesus came up and said to them, ‘All authority in heaven and on earth has been given to me.’ – Slide 2">
            <a:extLst>
              <a:ext uri="{FF2B5EF4-FFF2-40B4-BE49-F238E27FC236}">
                <a16:creationId xmlns:a16="http://schemas.microsoft.com/office/drawing/2014/main" id="{76A230CA-721F-D310-BD3D-446CC6F8EC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2607387"/>
            <a:ext cx="5432481" cy="407436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0981" y="1288953"/>
            <a:ext cx="1863399" cy="924809"/>
            <a:chOff x="0" y="0"/>
            <a:chExt cx="4021496" cy="1995877"/>
          </a:xfrm>
          <a:solidFill>
            <a:schemeClr val="tx2">
              <a:lumMod val="75000"/>
            </a:schemeClr>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295291" y="2552700"/>
            <a:ext cx="5886808" cy="3693319"/>
          </a:xfrm>
          <a:prstGeom prst="rect">
            <a:avLst/>
          </a:prstGeom>
        </p:spPr>
        <p:txBody>
          <a:bodyPr lIns="0" tIns="0" rIns="0" bIns="0" rtlCol="0" anchor="t">
            <a:spAutoFit/>
          </a:bodyPr>
          <a:lstStyle/>
          <a:p>
            <a:pPr algn="ctr">
              <a:spcBef>
                <a:spcPct val="0"/>
              </a:spcBef>
            </a:pPr>
            <a:r>
              <a:rPr lang="en-US" sz="4800" dirty="0">
                <a:latin typeface="Nunito Bold" panose="020B0604020202020204" charset="0"/>
              </a:rPr>
              <a:t>Jesus drew near and said to them, “I have been given all authority in heaven and on earth. </a:t>
            </a:r>
            <a:endParaRPr lang="en-US" sz="4800" b="1" spc="138" dirty="0">
              <a:solidFill>
                <a:srgbClr val="000000"/>
              </a:solidFill>
              <a:latin typeface="Nunito Bold" panose="020B0604020202020204" charset="0"/>
              <a:ea typeface="Nunito Bold"/>
              <a:cs typeface="Nunito Bold"/>
              <a:sym typeface="Nunito Bold"/>
            </a:endParaRPr>
          </a:p>
        </p:txBody>
      </p:sp>
      <p:sp>
        <p:nvSpPr>
          <p:cNvPr id="8" name="TextBox 8"/>
          <p:cNvSpPr txBox="1"/>
          <p:nvPr/>
        </p:nvSpPr>
        <p:spPr>
          <a:xfrm>
            <a:off x="4051007" y="1088153"/>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18</a:t>
            </a:r>
          </a:p>
        </p:txBody>
      </p:sp>
      <p:pic>
        <p:nvPicPr>
          <p:cNvPr id="5" name="Picture 2" descr="When they saw Him, they worshiped Him, but some doubted. Then Jesus came up and said to them, ‘All authority in heaven and on earth has been given to me.’ – Slide 2">
            <a:extLst>
              <a:ext uri="{FF2B5EF4-FFF2-40B4-BE49-F238E27FC236}">
                <a16:creationId xmlns:a16="http://schemas.microsoft.com/office/drawing/2014/main" id="{070F8D49-5437-DE75-339D-0576A329EF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86873" y="2414516"/>
            <a:ext cx="5569045" cy="417678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a:extLst>
            <a:ext uri="{FF2B5EF4-FFF2-40B4-BE49-F238E27FC236}">
              <a16:creationId xmlns:a16="http://schemas.microsoft.com/office/drawing/2014/main" id="{3A66F287-7CAE-D1F7-AA00-C9B3E19C401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5402CFB-D52F-8CE0-E128-11AB74EE76F5}"/>
              </a:ext>
            </a:extLst>
          </p:cNvPr>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808119F9-2E97-FBA9-1113-0BA85847C1A9}"/>
              </a:ext>
            </a:extLst>
          </p:cNvPr>
          <p:cNvGrpSpPr/>
          <p:nvPr/>
        </p:nvGrpSpPr>
        <p:grpSpPr>
          <a:xfrm>
            <a:off x="12894364" y="1219017"/>
            <a:ext cx="1863399" cy="924809"/>
            <a:chOff x="0" y="0"/>
            <a:chExt cx="4021496" cy="1995877"/>
          </a:xfrm>
          <a:solidFill>
            <a:schemeClr val="tx2">
              <a:lumMod val="75000"/>
            </a:schemeClr>
          </a:solidFill>
        </p:grpSpPr>
        <p:sp>
          <p:nvSpPr>
            <p:cNvPr id="4" name="Freeform 4">
              <a:extLst>
                <a:ext uri="{FF2B5EF4-FFF2-40B4-BE49-F238E27FC236}">
                  <a16:creationId xmlns:a16="http://schemas.microsoft.com/office/drawing/2014/main" id="{3F9C268C-4F47-9CB4-95E9-215FF33F6E15}"/>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AFF136EA-69DE-2C4D-6257-1D1994D8BAC5}"/>
              </a:ext>
            </a:extLst>
          </p:cNvPr>
          <p:cNvSpPr txBox="1"/>
          <p:nvPr/>
        </p:nvSpPr>
        <p:spPr>
          <a:xfrm>
            <a:off x="9601200" y="2927508"/>
            <a:ext cx="5886808" cy="5170646"/>
          </a:xfrm>
          <a:prstGeom prst="rect">
            <a:avLst/>
          </a:prstGeom>
        </p:spPr>
        <p:txBody>
          <a:bodyPr lIns="0" tIns="0" rIns="0" bIns="0" rtlCol="0" anchor="t">
            <a:spAutoFit/>
          </a:bodyPr>
          <a:lstStyle/>
          <a:p>
            <a:pPr algn="ctr">
              <a:spcBef>
                <a:spcPct val="0"/>
              </a:spcBef>
            </a:pPr>
            <a:r>
              <a:rPr lang="en-US" sz="4800" dirty="0">
                <a:latin typeface="Nunito Bold" charset="0"/>
              </a:rPr>
              <a:t>Go, then, to all peoples everywhere and make them my disciples: baptize them in the name of the Father, the Son, and the Holy Spirit,</a:t>
            </a:r>
            <a:endParaRPr lang="en-US" sz="48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A93566B2-7634-E3C4-9D6D-5DC1CD6DDE6E}"/>
              </a:ext>
            </a:extLst>
          </p:cNvPr>
          <p:cNvSpPr txBox="1"/>
          <p:nvPr/>
        </p:nvSpPr>
        <p:spPr>
          <a:xfrm>
            <a:off x="13184390" y="1018217"/>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19</a:t>
            </a:r>
          </a:p>
        </p:txBody>
      </p:sp>
      <p:pic>
        <p:nvPicPr>
          <p:cNvPr id="5" name="Picture 2" descr="Therefore go and make disciples of all nations, baptizing them in the name of the Father and the Son and the Holy Spirit, teaching them to obey everything I have commanded you. – Slide 3">
            <a:extLst>
              <a:ext uri="{FF2B5EF4-FFF2-40B4-BE49-F238E27FC236}">
                <a16:creationId xmlns:a16="http://schemas.microsoft.com/office/drawing/2014/main" id="{A556BCC7-C8EC-E53A-1154-9737FEE7FA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4400" y="2891866"/>
            <a:ext cx="5689600"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4017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a:extLst>
            <a:ext uri="{FF2B5EF4-FFF2-40B4-BE49-F238E27FC236}">
              <a16:creationId xmlns:a16="http://schemas.microsoft.com/office/drawing/2014/main" id="{F73C507C-8402-BFEC-C1D2-A757AB3DA15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055C152-41DB-BAD4-6044-FC8E382D90B6}"/>
              </a:ext>
            </a:extLst>
          </p:cNvPr>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62D172A7-C356-62C4-69DE-EC6EE9EDF48D}"/>
              </a:ext>
            </a:extLst>
          </p:cNvPr>
          <p:cNvGrpSpPr/>
          <p:nvPr/>
        </p:nvGrpSpPr>
        <p:grpSpPr>
          <a:xfrm>
            <a:off x="3760981" y="1783394"/>
            <a:ext cx="1863399" cy="924809"/>
            <a:chOff x="0" y="0"/>
            <a:chExt cx="4021496" cy="1995877"/>
          </a:xfrm>
          <a:solidFill>
            <a:schemeClr val="tx2">
              <a:lumMod val="75000"/>
            </a:schemeClr>
          </a:solidFill>
        </p:grpSpPr>
        <p:sp>
          <p:nvSpPr>
            <p:cNvPr id="4" name="Freeform 4">
              <a:extLst>
                <a:ext uri="{FF2B5EF4-FFF2-40B4-BE49-F238E27FC236}">
                  <a16:creationId xmlns:a16="http://schemas.microsoft.com/office/drawing/2014/main" id="{68B91166-EBCF-5360-9BF5-E9EC223A3A4C}"/>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9A769028-93F5-BA9F-D430-856B6EE1AFC7}"/>
              </a:ext>
            </a:extLst>
          </p:cNvPr>
          <p:cNvSpPr txBox="1"/>
          <p:nvPr/>
        </p:nvSpPr>
        <p:spPr>
          <a:xfrm>
            <a:off x="3429000" y="3109757"/>
            <a:ext cx="5886808" cy="4431983"/>
          </a:xfrm>
          <a:prstGeom prst="rect">
            <a:avLst/>
          </a:prstGeom>
        </p:spPr>
        <p:txBody>
          <a:bodyPr lIns="0" tIns="0" rIns="0" bIns="0" rtlCol="0" anchor="t">
            <a:spAutoFit/>
          </a:bodyPr>
          <a:lstStyle/>
          <a:p>
            <a:pPr algn="ctr">
              <a:spcBef>
                <a:spcPct val="0"/>
              </a:spcBef>
            </a:pPr>
            <a:r>
              <a:rPr lang="en-US" sz="4800" dirty="0">
                <a:latin typeface="Nunito Bold" charset="0"/>
              </a:rPr>
              <a:t>and teach them to obey everything I have commanded you. And I will be with you always, to the end of the age.”</a:t>
            </a:r>
            <a:endParaRPr lang="en-US" sz="48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91CAE462-8A22-5E32-6670-28369F72541F}"/>
              </a:ext>
            </a:extLst>
          </p:cNvPr>
          <p:cNvSpPr txBox="1"/>
          <p:nvPr/>
        </p:nvSpPr>
        <p:spPr>
          <a:xfrm>
            <a:off x="4051007" y="1582594"/>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20</a:t>
            </a:r>
          </a:p>
        </p:txBody>
      </p:sp>
      <p:pic>
        <p:nvPicPr>
          <p:cNvPr id="5" name="Picture 2" descr="‘And remember, I am with you always, to the end of the age.’ – Slide 4">
            <a:extLst>
              <a:ext uri="{FF2B5EF4-FFF2-40B4-BE49-F238E27FC236}">
                <a16:creationId xmlns:a16="http://schemas.microsoft.com/office/drawing/2014/main" id="{D02BE4EE-6398-2E60-2208-4A1152F88B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3375" y="2708158"/>
            <a:ext cx="5636625" cy="4227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5234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9626931" y="3840309"/>
            <a:ext cx="6679126" cy="1303191"/>
          </a:xfrm>
          <a:prstGeom prst="rect">
            <a:avLst/>
          </a:prstGeom>
        </p:spPr>
        <p:txBody>
          <a:bodyPr lIns="0" tIns="0" rIns="0" bIns="0" rtlCol="0" anchor="t">
            <a:spAutoFit/>
          </a:bodyPr>
          <a:lstStyle/>
          <a:p>
            <a:pPr algn="l">
              <a:lnSpc>
                <a:spcPts val="9411"/>
              </a:lnSpc>
            </a:pPr>
            <a:r>
              <a:rPr lang="en-US" sz="10456">
                <a:solidFill>
                  <a:srgbClr val="5A3114"/>
                </a:solidFill>
                <a:latin typeface="Porcelain"/>
                <a:ea typeface="Porcelain"/>
                <a:cs typeface="Porcelain"/>
                <a:sym typeface="Porcelain"/>
              </a:rPr>
              <a:t>Gospel Message</a:t>
            </a:r>
          </a:p>
        </p:txBody>
      </p:sp>
      <p:sp>
        <p:nvSpPr>
          <p:cNvPr id="4" name="Freeform 4"/>
          <p:cNvSpPr/>
          <p:nvPr/>
        </p:nvSpPr>
        <p:spPr>
          <a:xfrm rot="-320354">
            <a:off x="3784217" y="2374026"/>
            <a:ext cx="4835881" cy="4872424"/>
          </a:xfrm>
          <a:custGeom>
            <a:avLst/>
            <a:gdLst/>
            <a:ahLst/>
            <a:cxnLst/>
            <a:rect l="l" t="t" r="r" b="b"/>
            <a:pathLst>
              <a:path w="4835881" h="4872424">
                <a:moveTo>
                  <a:pt x="0" y="0"/>
                </a:moveTo>
                <a:lnTo>
                  <a:pt x="4835881" y="0"/>
                </a:lnTo>
                <a:lnTo>
                  <a:pt x="4835881" y="4872425"/>
                </a:lnTo>
                <a:lnTo>
                  <a:pt x="0" y="4872425"/>
                </a:lnTo>
                <a:lnTo>
                  <a:pt x="0" y="0"/>
                </a:lnTo>
                <a:close/>
              </a:path>
            </a:pathLst>
          </a:custGeom>
          <a:blipFill>
            <a:blip>
              <a:extLst>
                <a:ext uri="{96DAC541-7B7A-43D3-8B79-37D633B846F1}">
                  <asvg:svgBlip xmlns:asvg="http://schemas.microsoft.com/office/drawing/2016/SVG/main" r:embed="rId3"/>
                </a:ext>
              </a:extLst>
            </a:blip>
            <a:stretch>
              <a:fillRect l="-34" r="-34"/>
            </a:stretch>
          </a:blipFill>
        </p:spPr>
      </p:sp>
      <p:sp>
        <p:nvSpPr>
          <p:cNvPr id="5" name="Freeform 5"/>
          <p:cNvSpPr/>
          <p:nvPr/>
        </p:nvSpPr>
        <p:spPr>
          <a:xfrm rot="692353">
            <a:off x="11610534" y="1402087"/>
            <a:ext cx="1954876" cy="1515029"/>
          </a:xfrm>
          <a:custGeom>
            <a:avLst/>
            <a:gdLst/>
            <a:ahLst/>
            <a:cxnLst/>
            <a:rect l="l" t="t" r="r" b="b"/>
            <a:pathLst>
              <a:path w="1954876" h="1515029">
                <a:moveTo>
                  <a:pt x="0" y="0"/>
                </a:moveTo>
                <a:lnTo>
                  <a:pt x="1954876" y="0"/>
                </a:lnTo>
                <a:lnTo>
                  <a:pt x="1954876" y="1515029"/>
                </a:lnTo>
                <a:lnTo>
                  <a:pt x="0" y="1515029"/>
                </a:lnTo>
                <a:lnTo>
                  <a:pt x="0" y="0"/>
                </a:lnTo>
                <a:close/>
              </a:path>
            </a:pathLst>
          </a:custGeom>
          <a:blipFill>
            <a:blip>
              <a:extLst>
                <a:ext uri="{96DAC541-7B7A-43D3-8B79-37D633B846F1}">
                  <asvg:svgBlip xmlns:asvg="http://schemas.microsoft.com/office/drawing/2016/SVG/main" r:embed="rId4"/>
                </a:ext>
              </a:extLst>
            </a:blip>
            <a:stretch>
              <a:fillRect t="-109" b="-109"/>
            </a:stretch>
          </a:blipFill>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6" name="TextBox 6"/>
          <p:cNvSpPr txBox="1"/>
          <p:nvPr/>
        </p:nvSpPr>
        <p:spPr>
          <a:xfrm>
            <a:off x="3699705" y="996562"/>
            <a:ext cx="5596695" cy="3770199"/>
          </a:xfrm>
          <a:prstGeom prst="rect">
            <a:avLst/>
          </a:prstGeom>
        </p:spPr>
        <p:txBody>
          <a:bodyPr wrap="square" lIns="0" tIns="0" rIns="0" bIns="0" rtlCol="0" anchor="t">
            <a:spAutoFit/>
          </a:bodyPr>
          <a:lstStyle/>
          <a:p>
            <a:pPr algn="l">
              <a:lnSpc>
                <a:spcPts val="7191"/>
              </a:lnSpc>
            </a:pPr>
            <a:r>
              <a:rPr lang="en-US" sz="7999" dirty="0">
                <a:solidFill>
                  <a:srgbClr val="5A3114"/>
                </a:solidFill>
                <a:latin typeface="Porcelain"/>
                <a:ea typeface="Porcelain"/>
                <a:cs typeface="Porcelain"/>
                <a:sym typeface="Porcelain"/>
              </a:rPr>
              <a:t>Activity: </a:t>
            </a:r>
          </a:p>
          <a:p>
            <a:pPr algn="l">
              <a:lnSpc>
                <a:spcPts val="7191"/>
              </a:lnSpc>
            </a:pPr>
            <a:r>
              <a:rPr lang="en-US" sz="7999" dirty="0">
                <a:solidFill>
                  <a:srgbClr val="5A3114"/>
                </a:solidFill>
                <a:latin typeface="Porcelain"/>
                <a:ea typeface="Porcelain"/>
                <a:cs typeface="Porcelain"/>
                <a:sym typeface="Porcelain"/>
              </a:rPr>
              <a:t>“Go and Make Disciples” World Craft</a:t>
            </a:r>
          </a:p>
        </p:txBody>
      </p:sp>
      <p:sp>
        <p:nvSpPr>
          <p:cNvPr id="7" name="TextBox 7"/>
          <p:cNvSpPr txBox="1"/>
          <p:nvPr/>
        </p:nvSpPr>
        <p:spPr>
          <a:xfrm>
            <a:off x="3699705" y="4533900"/>
            <a:ext cx="5444296" cy="3054682"/>
          </a:xfrm>
          <a:prstGeom prst="rect">
            <a:avLst/>
          </a:prstGeom>
        </p:spPr>
        <p:txBody>
          <a:bodyPr wrap="square" lIns="0" tIns="0" rIns="0" bIns="0" rtlCol="0" anchor="t">
            <a:spAutoFit/>
          </a:bodyPr>
          <a:lstStyle/>
          <a:p>
            <a:pPr algn="l">
              <a:lnSpc>
                <a:spcPts val="4760"/>
              </a:lnSpc>
            </a:pPr>
            <a:r>
              <a:rPr lang="en-US" sz="3400" b="1" spc="101" dirty="0">
                <a:solidFill>
                  <a:srgbClr val="5A3114"/>
                </a:solidFill>
                <a:latin typeface="Nunito Bold"/>
                <a:ea typeface="Nunito Bold"/>
                <a:cs typeface="Nunito Bold"/>
                <a:sym typeface="Nunito Bold"/>
              </a:rPr>
              <a:t>Materials Needed:</a:t>
            </a:r>
          </a:p>
          <a:p>
            <a:pPr marL="734061" lvl="1" indent="-367031" algn="l">
              <a:buFont typeface="Arial"/>
              <a:buChar char="•"/>
            </a:pPr>
            <a:endParaRPr lang="en-US" sz="3000" spc="98" dirty="0">
              <a:solidFill>
                <a:srgbClr val="5A3114"/>
              </a:solidFill>
              <a:latin typeface="Nunito"/>
              <a:ea typeface="Nunito"/>
              <a:cs typeface="Nunito"/>
              <a:sym typeface="Nunito"/>
            </a:endParaRPr>
          </a:p>
          <a:p>
            <a:pPr marL="734061" lvl="1" indent="-367031" algn="l">
              <a:buFont typeface="Arial"/>
              <a:buChar char="•"/>
            </a:pPr>
            <a:r>
              <a:rPr lang="en-US" sz="3000" spc="98" dirty="0">
                <a:solidFill>
                  <a:srgbClr val="5A3114"/>
                </a:solidFill>
                <a:latin typeface="Nunito"/>
                <a:ea typeface="Nunito"/>
                <a:cs typeface="Nunito"/>
                <a:sym typeface="Nunito"/>
              </a:rPr>
              <a:t>Coloring materials</a:t>
            </a:r>
          </a:p>
          <a:p>
            <a:pPr marL="734061" lvl="1" indent="-367031" algn="l">
              <a:buFont typeface="Arial"/>
              <a:buChar char="•"/>
            </a:pPr>
            <a:r>
              <a:rPr lang="en-US" sz="3000" spc="98" dirty="0">
                <a:solidFill>
                  <a:srgbClr val="5A3114"/>
                </a:solidFill>
                <a:latin typeface="Nunito"/>
                <a:ea typeface="Nunito"/>
                <a:cs typeface="Nunito"/>
                <a:sym typeface="Nunito"/>
              </a:rPr>
              <a:t>Bond Paper</a:t>
            </a:r>
          </a:p>
          <a:p>
            <a:pPr marL="734061" lvl="1" indent="-367031" algn="l">
              <a:buFont typeface="Arial"/>
              <a:buChar char="•"/>
            </a:pPr>
            <a:r>
              <a:rPr lang="en-US" sz="3000" spc="98" dirty="0">
                <a:solidFill>
                  <a:srgbClr val="5A3114"/>
                </a:solidFill>
                <a:latin typeface="Nunito"/>
                <a:ea typeface="Nunito"/>
                <a:cs typeface="Nunito"/>
                <a:sym typeface="Nunito"/>
              </a:rPr>
              <a:t>Pencil</a:t>
            </a:r>
          </a:p>
          <a:p>
            <a:pPr marL="367030" lvl="1" algn="l">
              <a:lnSpc>
                <a:spcPts val="4760"/>
              </a:lnSpc>
            </a:pPr>
            <a:endParaRPr lang="en-US" sz="3400" spc="98" dirty="0">
              <a:solidFill>
                <a:srgbClr val="5A3114"/>
              </a:solidFill>
              <a:latin typeface="Nunito"/>
              <a:ea typeface="Nunito"/>
              <a:cs typeface="Nunito"/>
              <a:sym typeface="Nunito"/>
            </a:endParaRPr>
          </a:p>
        </p:txBody>
      </p:sp>
      <p:pic>
        <p:nvPicPr>
          <p:cNvPr id="7170" name="Picture 2" descr="Celebrating Unity and Diversity Around the World Kids Holding Hands on the  Globe 67115549 Vector Art at Vecteezy">
            <a:extLst>
              <a:ext uri="{FF2B5EF4-FFF2-40B4-BE49-F238E27FC236}">
                <a16:creationId xmlns:a16="http://schemas.microsoft.com/office/drawing/2014/main" id="{D195C45A-9922-3C0E-A298-FDD0AC9F5D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0" y="2419997"/>
            <a:ext cx="5444296" cy="4495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5" y="11061"/>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4" name="TextBox 4"/>
          <p:cNvSpPr txBox="1"/>
          <p:nvPr/>
        </p:nvSpPr>
        <p:spPr>
          <a:xfrm>
            <a:off x="3733800" y="1333500"/>
            <a:ext cx="5816220" cy="1886452"/>
          </a:xfrm>
          <a:prstGeom prst="rect">
            <a:avLst/>
          </a:prstGeom>
        </p:spPr>
        <p:txBody>
          <a:bodyPr lIns="0" tIns="0" rIns="0" bIns="0" rtlCol="0" anchor="t">
            <a:spAutoFit/>
          </a:bodyPr>
          <a:lstStyle/>
          <a:p>
            <a:pPr algn="l">
              <a:lnSpc>
                <a:spcPts val="7191"/>
              </a:lnSpc>
            </a:pPr>
            <a:r>
              <a:rPr lang="en-US" sz="7999" dirty="0">
                <a:solidFill>
                  <a:srgbClr val="5A3114"/>
                </a:solidFill>
                <a:latin typeface="Porcelain"/>
                <a:ea typeface="Porcelain"/>
                <a:cs typeface="Porcelain"/>
                <a:sym typeface="Porcelain"/>
              </a:rPr>
              <a:t>Instructions:</a:t>
            </a:r>
          </a:p>
          <a:p>
            <a:pPr algn="l">
              <a:lnSpc>
                <a:spcPts val="7199"/>
              </a:lnSpc>
            </a:pPr>
            <a:endParaRPr lang="en-US" sz="7999" dirty="0">
              <a:solidFill>
                <a:srgbClr val="5A3114"/>
              </a:solidFill>
              <a:latin typeface="Porcelain"/>
              <a:ea typeface="Porcelain"/>
              <a:cs typeface="Porcelain"/>
              <a:sym typeface="Porcelain"/>
            </a:endParaRPr>
          </a:p>
        </p:txBody>
      </p:sp>
      <p:sp>
        <p:nvSpPr>
          <p:cNvPr id="5" name="TextBox 5"/>
          <p:cNvSpPr txBox="1"/>
          <p:nvPr/>
        </p:nvSpPr>
        <p:spPr>
          <a:xfrm>
            <a:off x="3401557" y="2792823"/>
            <a:ext cx="5747886" cy="3684470"/>
          </a:xfrm>
          <a:prstGeom prst="rect">
            <a:avLst/>
          </a:prstGeom>
        </p:spPr>
        <p:txBody>
          <a:bodyPr lIns="0" tIns="0" rIns="0" bIns="0" rtlCol="0" anchor="t">
            <a:spAutoFit/>
          </a:bodyPr>
          <a:lstStyle/>
          <a:p>
            <a:pPr marL="514350" indent="-514350">
              <a:lnSpc>
                <a:spcPts val="4063"/>
              </a:lnSpc>
              <a:buAutoNum type="arabicPeriod"/>
            </a:pPr>
            <a:r>
              <a:rPr lang="en-PH" sz="4000" dirty="0"/>
              <a:t>Draw the World.</a:t>
            </a:r>
          </a:p>
          <a:p>
            <a:pPr marL="514350" indent="-514350">
              <a:lnSpc>
                <a:spcPts val="4063"/>
              </a:lnSpc>
              <a:buAutoNum type="arabicPeriod"/>
            </a:pPr>
            <a:r>
              <a:rPr lang="en-US" sz="4000" dirty="0"/>
              <a:t>Add People from All Nations outside the World.</a:t>
            </a:r>
          </a:p>
          <a:p>
            <a:pPr marL="514350" indent="-514350">
              <a:lnSpc>
                <a:spcPts val="4063"/>
              </a:lnSpc>
              <a:buAutoNum type="arabicPeriod"/>
            </a:pPr>
            <a:r>
              <a:rPr lang="en-US" sz="4000" dirty="0"/>
              <a:t>At the center write </a:t>
            </a:r>
            <a:r>
              <a:rPr lang="en-US" sz="4000" i="1" dirty="0"/>
              <a:t>“Go and make disciples of all nations”.</a:t>
            </a:r>
            <a:endParaRPr lang="en-US" sz="3800" i="1" dirty="0">
              <a:solidFill>
                <a:srgbClr val="000000"/>
              </a:solidFill>
              <a:latin typeface="Calibri (MS)"/>
              <a:ea typeface="Calibri (MS)"/>
              <a:cs typeface="Calibri (MS)"/>
              <a:sym typeface="Calibri (MS)"/>
            </a:endParaRPr>
          </a:p>
        </p:txBody>
      </p:sp>
      <p:pic>
        <p:nvPicPr>
          <p:cNvPr id="3" name="Picture 2" descr="Celebrating Unity and Diversity Around the World Kids Holding Hands on the  Globe 67115549 Vector Art at Vecteezy">
            <a:extLst>
              <a:ext uri="{FF2B5EF4-FFF2-40B4-BE49-F238E27FC236}">
                <a16:creationId xmlns:a16="http://schemas.microsoft.com/office/drawing/2014/main" id="{21148C76-8EEB-C22A-B0AD-2CA2907353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0" y="2419997"/>
            <a:ext cx="5444296" cy="4495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5" y="11430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3580484" y="1626879"/>
            <a:ext cx="5917666" cy="1238232"/>
          </a:xfrm>
          <a:prstGeom prst="rect">
            <a:avLst/>
          </a:prstGeom>
        </p:spPr>
        <p:txBody>
          <a:bodyPr lIns="0" tIns="0" rIns="0" bIns="0" rtlCol="0" anchor="t">
            <a:spAutoFit/>
          </a:bodyPr>
          <a:lstStyle/>
          <a:p>
            <a:pPr algn="l">
              <a:lnSpc>
                <a:spcPts val="8999"/>
              </a:lnSpc>
            </a:pPr>
            <a:r>
              <a:rPr lang="en-US" sz="9999">
                <a:solidFill>
                  <a:srgbClr val="5A3114"/>
                </a:solidFill>
                <a:latin typeface="Porcelain"/>
                <a:ea typeface="Porcelain"/>
                <a:cs typeface="Porcelain"/>
                <a:sym typeface="Porcelain"/>
              </a:rPr>
              <a:t>Closing Prayer</a:t>
            </a:r>
          </a:p>
        </p:txBody>
      </p:sp>
      <p:sp>
        <p:nvSpPr>
          <p:cNvPr id="4" name="Freeform 4"/>
          <p:cNvSpPr/>
          <p:nvPr/>
        </p:nvSpPr>
        <p:spPr>
          <a:xfrm>
            <a:off x="3321636" y="5143500"/>
            <a:ext cx="5822364" cy="3289636"/>
          </a:xfrm>
          <a:custGeom>
            <a:avLst/>
            <a:gdLst/>
            <a:ahLst/>
            <a:cxnLst/>
            <a:rect l="l" t="t" r="r" b="b"/>
            <a:pathLst>
              <a:path w="5822364" h="3289636">
                <a:moveTo>
                  <a:pt x="0" y="0"/>
                </a:moveTo>
                <a:lnTo>
                  <a:pt x="5822364" y="0"/>
                </a:lnTo>
                <a:lnTo>
                  <a:pt x="5822364" y="3289636"/>
                </a:lnTo>
                <a:lnTo>
                  <a:pt x="0" y="3289636"/>
                </a:lnTo>
                <a:lnTo>
                  <a:pt x="0" y="0"/>
                </a:lnTo>
                <a:close/>
              </a:path>
            </a:pathLst>
          </a:custGeom>
          <a:blipFill>
            <a:blip>
              <a:extLst>
                <a:ext uri="{96DAC541-7B7A-43D3-8B79-37D633B846F1}">
                  <asvg:svgBlip xmlns:asvg="http://schemas.microsoft.com/office/drawing/2016/SVG/main" r:embed="rId3"/>
                </a:ext>
              </a:extLst>
            </a:blip>
            <a:stretch>
              <a:fillRect t="-354" b="-354"/>
            </a:stretch>
          </a:blipFill>
        </p:spPr>
      </p:sp>
      <p:sp>
        <p:nvSpPr>
          <p:cNvPr id="5" name="Freeform 5"/>
          <p:cNvSpPr/>
          <p:nvPr/>
        </p:nvSpPr>
        <p:spPr>
          <a:xfrm>
            <a:off x="5394508" y="3026684"/>
            <a:ext cx="1676621" cy="1955243"/>
          </a:xfrm>
          <a:custGeom>
            <a:avLst/>
            <a:gdLst/>
            <a:ahLst/>
            <a:cxnLst/>
            <a:rect l="l" t="t" r="r" b="b"/>
            <a:pathLst>
              <a:path w="1676621" h="1955243">
                <a:moveTo>
                  <a:pt x="0" y="0"/>
                </a:moveTo>
                <a:lnTo>
                  <a:pt x="1676621" y="0"/>
                </a:lnTo>
                <a:lnTo>
                  <a:pt x="1676621" y="1955243"/>
                </a:lnTo>
                <a:lnTo>
                  <a:pt x="0" y="1955243"/>
                </a:lnTo>
                <a:lnTo>
                  <a:pt x="0" y="0"/>
                </a:lnTo>
                <a:close/>
              </a:path>
            </a:pathLst>
          </a:custGeom>
          <a:blipFill>
            <a:blip>
              <a:extLst>
                <a:ext uri="{96DAC541-7B7A-43D3-8B79-37D633B846F1}">
                  <asvg:svgBlip xmlns:asvg="http://schemas.microsoft.com/office/drawing/2016/SVG/main" r:embed="rId4"/>
                </a:ext>
              </a:extLst>
            </a:blip>
            <a:stretch>
              <a:fillRect l="-100" r="-100"/>
            </a:stretch>
          </a:blipFill>
        </p:spPr>
      </p:sp>
      <p:sp>
        <p:nvSpPr>
          <p:cNvPr id="6" name="TextBox 6"/>
          <p:cNvSpPr txBox="1"/>
          <p:nvPr/>
        </p:nvSpPr>
        <p:spPr>
          <a:xfrm>
            <a:off x="9647919" y="957738"/>
            <a:ext cx="5576545" cy="7879080"/>
          </a:xfrm>
          <a:prstGeom prst="rect">
            <a:avLst/>
          </a:prstGeom>
        </p:spPr>
        <p:txBody>
          <a:bodyPr lIns="0" tIns="0" rIns="0" bIns="0" rtlCol="0" anchor="t">
            <a:spAutoFit/>
          </a:bodyPr>
          <a:lstStyle/>
          <a:p>
            <a:r>
              <a:rPr lang="en-US" sz="3200" dirty="0"/>
              <a:t>Dear Jesus,</a:t>
            </a:r>
          </a:p>
          <a:p>
            <a:endParaRPr lang="en-US" sz="3200" dirty="0"/>
          </a:p>
          <a:p>
            <a:r>
              <a:rPr lang="en-US" sz="3200" dirty="0"/>
              <a:t>Thank You for loving us and for being with us always. Thank You for teaching us to go and share Your love with others. Help us to be kind, helpful, and brave, so we can show Your love to our family, friends, and everyone we meet.</a:t>
            </a:r>
          </a:p>
          <a:p>
            <a:r>
              <a:rPr lang="en-US" sz="3200" dirty="0"/>
              <a:t>Guide us every day, and remind us that we are never alone because You are always with us.</a:t>
            </a:r>
          </a:p>
          <a:p>
            <a:r>
              <a:rPr lang="en-US" sz="3200" dirty="0"/>
              <a:t>We love You, Lord.</a:t>
            </a:r>
          </a:p>
          <a:p>
            <a:br>
              <a:rPr lang="en-US" sz="3200" dirty="0"/>
            </a:br>
            <a:r>
              <a:rPr lang="en-US" sz="3200" dirty="0"/>
              <a:t>Amen.</a:t>
            </a:r>
          </a:p>
          <a:p>
            <a:endParaRPr lang="en-US" sz="3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a:extLst>
                <a:ext uri="{96DAC541-7B7A-43D3-8B79-37D633B846F1}">
                  <asvg:svgBlip xmlns:asvg="http://schemas.microsoft.com/office/drawing/2016/SVG/main" r:embed="rId2"/>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a:extLst>
                <a:ext uri="{96DAC541-7B7A-43D3-8B79-37D633B846F1}">
                  <asvg:svgBlip xmlns:asvg="http://schemas.microsoft.com/office/drawing/2016/SVG/main" r:embed="rId3"/>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4"/>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5"/>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6"/>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7"/>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1419</TotalTime>
  <Words>303</Words>
  <Application>Microsoft Office PowerPoint</Application>
  <PresentationFormat>Custom</PresentationFormat>
  <Paragraphs>39</Paragraphs>
  <Slides>14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Nunito Bold</vt:lpstr>
      <vt:lpstr>Canva Sans Bold</vt:lpstr>
      <vt:lpstr>Porcelain</vt:lpstr>
      <vt:lpstr>Calibri</vt:lpstr>
      <vt:lpstr>Nunito</vt:lpstr>
      <vt:lpstr>Calibri (MS)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LTW Kids 2026</dc:title>
  <cp:lastModifiedBy>angellette anne ambion</cp:lastModifiedBy>
  <cp:revision>30</cp:revision>
  <dcterms:created xsi:type="dcterms:W3CDTF">2006-08-16T00:00:00Z</dcterms:created>
  <dcterms:modified xsi:type="dcterms:W3CDTF">2026-04-30T01:55:09Z</dcterms:modified>
  <dc:identifier>DAG9kIgkx1c</dc:identifier>
</cp:coreProperties>
</file>