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73" r:id="rId12"/>
    <p:sldId id="265" r:id="rId13"/>
    <p:sldId id="266" r:id="rId14"/>
    <p:sldId id="267" r:id="rId15"/>
    <p:sldId id="268" r:id="rId16"/>
    <p:sldId id="269" r:id="rId17"/>
  </p:sldIdLst>
  <p:sldSz cx="18288000" cy="10287000"/>
  <p:notesSz cx="6858000" cy="9144000"/>
  <p:embeddedFontLst>
    <p:embeddedFont>
      <p:font typeface="Calibri (MS)" panose="020B0604020202020204" charset="0"/>
      <p:regular r:id="rId18"/>
    </p:embeddedFont>
    <p:embeddedFont>
      <p:font typeface="Canva Sans Bold" panose="020B0604020202020204" charset="0"/>
      <p:regular r:id="rId19"/>
    </p:embeddedFont>
    <p:embeddedFont>
      <p:font typeface="Nunito" pitchFamily="2" charset="0"/>
      <p:regular r:id="rId20"/>
      <p:bold r:id="rId21"/>
      <p:italic r:id="rId22"/>
      <p:boldItalic r:id="rId23"/>
    </p:embeddedFont>
    <p:embeddedFont>
      <p:font typeface="Nunito Bold" charset="0"/>
      <p:regular r:id="rId24"/>
    </p:embeddedFont>
    <p:embeddedFont>
      <p:font typeface="Porcelain"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9E00"/>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0.sv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6"/>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May 10,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6th Sunday of Easter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John 14:15-21</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The Promise of the Holy Spirit</a:t>
            </a:r>
          </a:p>
        </p:txBody>
      </p:sp>
      <p:pic>
        <p:nvPicPr>
          <p:cNvPr id="1026"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C31C894E-9875-A373-B6EA-D677940A88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6257" y="571708"/>
            <a:ext cx="7875481" cy="59066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030655"/>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John.</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75401" y="1409700"/>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00400" y="2781300"/>
            <a:ext cx="5886808" cy="2215991"/>
          </a:xfrm>
          <a:prstGeom prst="rect">
            <a:avLst/>
          </a:prstGeom>
        </p:spPr>
        <p:txBody>
          <a:bodyPr lIns="0" tIns="0" rIns="0" bIns="0" rtlCol="0" anchor="t">
            <a:spAutoFit/>
          </a:bodyPr>
          <a:lstStyle/>
          <a:p>
            <a:pPr algn="ctr">
              <a:spcBef>
                <a:spcPct val="0"/>
              </a:spcBef>
            </a:pPr>
            <a:r>
              <a:rPr lang="en-US" sz="4800" dirty="0">
                <a:latin typeface="Nunito Bold" charset="0"/>
              </a:rPr>
              <a:t>“If you love me, you will obey my commandments. </a:t>
            </a:r>
            <a:endParaRPr lang="en-US" sz="48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4051017" y="118415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15</a:t>
            </a:r>
          </a:p>
        </p:txBody>
      </p:sp>
      <p:pic>
        <p:nvPicPr>
          <p:cNvPr id="2050"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2DFD46B2-1F15-4E54-4BE6-6B2B2F0B26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2781300"/>
            <a:ext cx="5745844" cy="43093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14601" y="1304376"/>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525000" y="2630739"/>
            <a:ext cx="5886808" cy="4144083"/>
          </a:xfrm>
          <a:prstGeom prst="rect">
            <a:avLst/>
          </a:prstGeom>
        </p:spPr>
        <p:txBody>
          <a:bodyPr lIns="0" tIns="0" rIns="0" bIns="0" rtlCol="0" anchor="t">
            <a:spAutoFit/>
          </a:bodyPr>
          <a:lstStyle/>
          <a:p>
            <a:pPr algn="ctr">
              <a:lnSpc>
                <a:spcPts val="6466"/>
              </a:lnSpc>
              <a:spcBef>
                <a:spcPct val="0"/>
              </a:spcBef>
            </a:pPr>
            <a:r>
              <a:rPr lang="en-US" sz="4800" b="1" baseline="30000" dirty="0">
                <a:latin typeface="Nunito Bold" charset="0"/>
              </a:rPr>
              <a:t> </a:t>
            </a:r>
            <a:r>
              <a:rPr lang="en-US" sz="4800" dirty="0">
                <a:latin typeface="Nunito Bold" charset="0"/>
              </a:rPr>
              <a:t>I will ask the Father, and he will give you another Helper, who will stay with you forever.</a:t>
            </a:r>
            <a:endParaRPr lang="en-US" sz="48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12957979" y="110357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16</a:t>
            </a:r>
          </a:p>
        </p:txBody>
      </p:sp>
      <p:pic>
        <p:nvPicPr>
          <p:cNvPr id="3074" name="Picture 2" descr="Jesus showed them the scars on His hands and feet where He had been nailed to the cross. The disciples were full of joy and amazement but still thought they were seeing a ghost.  ‘Do you have anything here to eat?’Jesus asked. – Slide 4">
            <a:extLst>
              <a:ext uri="{FF2B5EF4-FFF2-40B4-BE49-F238E27FC236}">
                <a16:creationId xmlns:a16="http://schemas.microsoft.com/office/drawing/2014/main" id="{C037B1A5-D8C5-7516-6DF0-CE1960B87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7399" y="2630738"/>
            <a:ext cx="5788749" cy="43415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81" y="1288953"/>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95291" y="2552700"/>
            <a:ext cx="5886808" cy="6093976"/>
          </a:xfrm>
          <a:prstGeom prst="rect">
            <a:avLst/>
          </a:prstGeom>
        </p:spPr>
        <p:txBody>
          <a:bodyPr lIns="0" tIns="0" rIns="0" bIns="0" rtlCol="0" anchor="t">
            <a:spAutoFit/>
          </a:bodyPr>
          <a:lstStyle/>
          <a:p>
            <a:pPr algn="ctr">
              <a:spcBef>
                <a:spcPct val="0"/>
              </a:spcBef>
            </a:pPr>
            <a:r>
              <a:rPr lang="en-US" sz="4400" dirty="0">
                <a:latin typeface="Nunito Bold" charset="0"/>
              </a:rPr>
              <a:t>He is the Spirit, who reveals the truth about God. The world cannot receive him, because it cannot see him or know him. But you know him, because he remains with you and is in you.</a:t>
            </a:r>
            <a:endParaRPr lang="en-US" sz="44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4051007" y="108815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17</a:t>
            </a:r>
          </a:p>
        </p:txBody>
      </p:sp>
      <p:pic>
        <p:nvPicPr>
          <p:cNvPr id="4098" name="Picture 2" descr="Then Jesus started explaining from the scriptures that it was always God’s plan the Messiah must suffer and rise from the dead on the third day. – Slide 6">
            <a:extLst>
              <a:ext uri="{FF2B5EF4-FFF2-40B4-BE49-F238E27FC236}">
                <a16:creationId xmlns:a16="http://schemas.microsoft.com/office/drawing/2014/main" id="{0EE899E2-EAC8-BD53-9389-5A6432125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4645" y="2213718"/>
            <a:ext cx="5531976" cy="43013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64" y="1219017"/>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601200" y="2927508"/>
            <a:ext cx="5886808" cy="2954655"/>
          </a:xfrm>
          <a:prstGeom prst="rect">
            <a:avLst/>
          </a:prstGeom>
        </p:spPr>
        <p:txBody>
          <a:bodyPr lIns="0" tIns="0" rIns="0" bIns="0" rtlCol="0" anchor="t">
            <a:spAutoFit/>
          </a:bodyPr>
          <a:lstStyle/>
          <a:p>
            <a:pPr algn="ctr">
              <a:spcBef>
                <a:spcPct val="0"/>
              </a:spcBef>
            </a:pPr>
            <a:r>
              <a:rPr lang="en-US" sz="4800" dirty="0">
                <a:latin typeface="Nunito Bold" charset="0"/>
              </a:rPr>
              <a:t>“When I go, you will not be left all alone; I will come back to you. </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93566B2-7634-E3C4-9D6D-5DC1CD6DDE6E}"/>
              </a:ext>
            </a:extLst>
          </p:cNvPr>
          <p:cNvSpPr txBox="1"/>
          <p:nvPr/>
        </p:nvSpPr>
        <p:spPr>
          <a:xfrm>
            <a:off x="13184390" y="101821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18</a:t>
            </a:r>
          </a:p>
        </p:txBody>
      </p:sp>
      <p:pic>
        <p:nvPicPr>
          <p:cNvPr id="5122" name="Picture 2" descr="Then Jesus started explaining from the scriptures that it was always God’s plan the Messiah must suffer and rise from the dead on the third day. – Slide 6">
            <a:extLst>
              <a:ext uri="{FF2B5EF4-FFF2-40B4-BE49-F238E27FC236}">
                <a16:creationId xmlns:a16="http://schemas.microsoft.com/office/drawing/2014/main" id="{6E312DD7-655D-1E6A-3C86-1C32C512CD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896782"/>
            <a:ext cx="55880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429000" y="3109757"/>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In a little while the world will see me no more, but you will see me; and because I live, you also will live.</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19</a:t>
            </a:r>
          </a:p>
        </p:txBody>
      </p:sp>
      <p:pic>
        <p:nvPicPr>
          <p:cNvPr id="6146" name="Picture 2" descr="While they were still talking, Jesus himself stood among them and said, ‘Peace be with you.’ They thought they were seeing a ghost and were frightened. – Slide 2">
            <a:extLst>
              <a:ext uri="{FF2B5EF4-FFF2-40B4-BE49-F238E27FC236}">
                <a16:creationId xmlns:a16="http://schemas.microsoft.com/office/drawing/2014/main" id="{7348135B-78D6-FFE8-86CC-FB8630474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400" y="3109757"/>
            <a:ext cx="5769096" cy="4326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FAE411D9-347A-BC86-7959-09FD92C8F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A9B474-94F5-801B-1204-4BFCE5F8392D}"/>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A2617D6C-CA76-409B-3468-28FC94DD158A}"/>
              </a:ext>
            </a:extLst>
          </p:cNvPr>
          <p:cNvGrpSpPr/>
          <p:nvPr/>
        </p:nvGrpSpPr>
        <p:grpSpPr>
          <a:xfrm>
            <a:off x="12894374" y="1652816"/>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790C141B-1C75-D152-C4ED-F79A13F82E5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F3A0A8C-CE2B-B7E1-2ECB-310875E85D51}"/>
              </a:ext>
            </a:extLst>
          </p:cNvPr>
          <p:cNvSpPr txBox="1"/>
          <p:nvPr/>
        </p:nvSpPr>
        <p:spPr>
          <a:xfrm>
            <a:off x="9601200" y="3314700"/>
            <a:ext cx="5791200" cy="4431983"/>
          </a:xfrm>
          <a:prstGeom prst="rect">
            <a:avLst/>
          </a:prstGeom>
        </p:spPr>
        <p:txBody>
          <a:bodyPr wrap="square" lIns="0" tIns="0" rIns="0" bIns="0" rtlCol="0" anchor="t">
            <a:spAutoFit/>
          </a:bodyPr>
          <a:lstStyle/>
          <a:p>
            <a:pPr algn="ctr">
              <a:spcBef>
                <a:spcPct val="0"/>
              </a:spcBef>
            </a:pPr>
            <a:r>
              <a:rPr lang="en-US" sz="4800" dirty="0">
                <a:latin typeface="Nunito Bold" charset="0"/>
              </a:rPr>
              <a:t>When that day comes, you will know that I am in my Father and that you are in me, just as I am in you.</a:t>
            </a:r>
          </a:p>
        </p:txBody>
      </p:sp>
      <p:sp>
        <p:nvSpPr>
          <p:cNvPr id="8" name="TextBox 8">
            <a:extLst>
              <a:ext uri="{FF2B5EF4-FFF2-40B4-BE49-F238E27FC236}">
                <a16:creationId xmlns:a16="http://schemas.microsoft.com/office/drawing/2014/main" id="{4ED5067D-7702-269B-8663-50284FC1ECF6}"/>
              </a:ext>
            </a:extLst>
          </p:cNvPr>
          <p:cNvSpPr txBox="1"/>
          <p:nvPr/>
        </p:nvSpPr>
        <p:spPr>
          <a:xfrm>
            <a:off x="13184400" y="145201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20</a:t>
            </a:r>
          </a:p>
        </p:txBody>
      </p:sp>
      <p:pic>
        <p:nvPicPr>
          <p:cNvPr id="7170"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05B47225-FC65-FD09-8D23-FD5359527F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162300"/>
            <a:ext cx="5671173" cy="4253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5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C9E66224-D626-A9F4-0176-0702467172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7F20-7026-0867-A373-0507BE7DBC0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821E53F-036E-35E2-21CE-5A76306FEE4F}"/>
              </a:ext>
            </a:extLst>
          </p:cNvPr>
          <p:cNvGrpSpPr/>
          <p:nvPr/>
        </p:nvGrpSpPr>
        <p:grpSpPr>
          <a:xfrm>
            <a:off x="3760961" y="1957196"/>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A2B71B00-2AA3-86D1-762F-B1BAAC6506F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2DA3A-7481-339C-2875-4368050C6F7A}"/>
              </a:ext>
            </a:extLst>
          </p:cNvPr>
          <p:cNvSpPr txBox="1"/>
          <p:nvPr/>
        </p:nvSpPr>
        <p:spPr>
          <a:xfrm>
            <a:off x="3269481" y="3113485"/>
            <a:ext cx="5886808" cy="6093976"/>
          </a:xfrm>
          <a:prstGeom prst="rect">
            <a:avLst/>
          </a:prstGeom>
        </p:spPr>
        <p:txBody>
          <a:bodyPr lIns="0" tIns="0" rIns="0" bIns="0" rtlCol="0" anchor="t">
            <a:spAutoFit/>
          </a:bodyPr>
          <a:lstStyle/>
          <a:p>
            <a:pPr algn="ctr">
              <a:spcBef>
                <a:spcPct val="0"/>
              </a:spcBef>
            </a:pPr>
            <a:r>
              <a:rPr lang="en-US" sz="4400" dirty="0">
                <a:latin typeface="Nunito Bold" charset="0"/>
              </a:rPr>
              <a:t>“Those who accept my commandments and obey them are the ones who love me. My Father will love those who love me; I too will love them and reveal myself to them.”</a:t>
            </a:r>
            <a:endParaRPr lang="en-US" sz="44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537772-9131-936F-9579-77C8CB11410F}"/>
              </a:ext>
            </a:extLst>
          </p:cNvPr>
          <p:cNvSpPr txBox="1"/>
          <p:nvPr/>
        </p:nvSpPr>
        <p:spPr>
          <a:xfrm>
            <a:off x="4050987" y="175639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21</a:t>
            </a:r>
          </a:p>
        </p:txBody>
      </p:sp>
      <p:pic>
        <p:nvPicPr>
          <p:cNvPr id="8194"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CC8FA324-B942-E801-559C-CB2852EEF1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9405" y="2705100"/>
            <a:ext cx="57912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0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a:extLst>
                <a:ext uri="{96DAC541-7B7A-43D3-8B79-37D633B846F1}">
                  <asvg:svgBlip xmlns:asvg="http://schemas.microsoft.com/office/drawing/2016/SVG/main" r:embed="rId3"/>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a:extLst>
                <a:ext uri="{96DAC541-7B7A-43D3-8B79-37D633B846F1}">
                  <asvg:svgBlip xmlns:asvg="http://schemas.microsoft.com/office/drawing/2016/SVG/main" r:embed="rId4"/>
                </a:ext>
              </a:extLst>
            </a:blip>
            <a:stretch>
              <a:fillRect t="-109" b="-109"/>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Holy Spirit Helper Dove</a:t>
            </a:r>
          </a:p>
        </p:txBody>
      </p:sp>
      <p:sp>
        <p:nvSpPr>
          <p:cNvPr id="7" name="TextBox 7"/>
          <p:cNvSpPr txBox="1"/>
          <p:nvPr/>
        </p:nvSpPr>
        <p:spPr>
          <a:xfrm>
            <a:off x="3699705" y="4533900"/>
            <a:ext cx="5444296" cy="3054682"/>
          </a:xfrm>
          <a:prstGeom prst="rect">
            <a:avLst/>
          </a:prstGeom>
        </p:spPr>
        <p:txBody>
          <a:bodyPr wrap="square"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Coloring materials</a:t>
            </a:r>
          </a:p>
          <a:p>
            <a:pPr marL="734061" lvl="1" indent="-367031" algn="l">
              <a:buFont typeface="Arial"/>
              <a:buChar char="•"/>
            </a:pPr>
            <a:r>
              <a:rPr lang="en-US" sz="3000" spc="98" dirty="0">
                <a:solidFill>
                  <a:srgbClr val="5A3114"/>
                </a:solidFill>
                <a:latin typeface="Nunito"/>
                <a:ea typeface="Nunito"/>
                <a:cs typeface="Nunito"/>
                <a:sym typeface="Nunito"/>
              </a:rPr>
              <a:t>Bond Paper</a:t>
            </a:r>
          </a:p>
          <a:p>
            <a:pPr marL="734061" lvl="1" indent="-367031" algn="l">
              <a:buFont typeface="Arial"/>
              <a:buChar char="•"/>
            </a:pPr>
            <a:r>
              <a:rPr lang="en-US" sz="3000" spc="98" dirty="0">
                <a:solidFill>
                  <a:srgbClr val="5A3114"/>
                </a:solidFill>
                <a:latin typeface="Nunito"/>
                <a:ea typeface="Nunito"/>
                <a:cs typeface="Nunito"/>
                <a:sym typeface="Nunito"/>
              </a:rPr>
              <a:t>Pencil</a:t>
            </a: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2050" name="Picture 2" descr="Handprint Dove Craft">
            <a:extLst>
              <a:ext uri="{FF2B5EF4-FFF2-40B4-BE49-F238E27FC236}">
                <a16:creationId xmlns:a16="http://schemas.microsoft.com/office/drawing/2014/main" id="{11253A4E-D4DC-23A7-92AA-8744F8A54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9301" y="2419996"/>
            <a:ext cx="5340202" cy="48571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11061"/>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33800" y="1333500"/>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01557" y="2792823"/>
            <a:ext cx="5747886" cy="4210255"/>
          </a:xfrm>
          <a:prstGeom prst="rect">
            <a:avLst/>
          </a:prstGeom>
        </p:spPr>
        <p:txBody>
          <a:bodyPr lIns="0" tIns="0" rIns="0" bIns="0" rtlCol="0" anchor="t">
            <a:spAutoFit/>
          </a:bodyPr>
          <a:lstStyle/>
          <a:p>
            <a:pPr marL="514350" indent="-514350">
              <a:lnSpc>
                <a:spcPts val="4063"/>
              </a:lnSpc>
              <a:buAutoNum type="arabicPeriod"/>
            </a:pPr>
            <a:r>
              <a:rPr lang="en-US" sz="4000" dirty="0"/>
              <a:t>Trace your hand to make a dove.</a:t>
            </a:r>
          </a:p>
          <a:p>
            <a:pPr marL="514350" indent="-514350">
              <a:lnSpc>
                <a:spcPts val="4063"/>
              </a:lnSpc>
              <a:buAutoNum type="arabicPeriod"/>
            </a:pPr>
            <a:r>
              <a:rPr lang="en-US" sz="4000" dirty="0"/>
              <a:t>Draw a beak and eye for the dove on the thumb part. </a:t>
            </a:r>
            <a:endParaRPr lang="en-US" sz="3800" dirty="0"/>
          </a:p>
          <a:p>
            <a:pPr marL="514350" indent="-514350">
              <a:lnSpc>
                <a:spcPts val="4063"/>
              </a:lnSpc>
              <a:buAutoNum type="arabicPeriod"/>
            </a:pPr>
            <a:r>
              <a:rPr lang="en-US" sz="4000" dirty="0"/>
              <a:t>Write: “The Holy Spirit helps me” in the middle of your hand.</a:t>
            </a:r>
            <a:endParaRPr lang="en-US" sz="3800" i="1" dirty="0">
              <a:solidFill>
                <a:srgbClr val="000000"/>
              </a:solidFill>
              <a:latin typeface="Calibri (MS)"/>
              <a:ea typeface="Calibri (MS)"/>
              <a:cs typeface="Calibri (MS)"/>
              <a:sym typeface="Calibri (MS)"/>
            </a:endParaRPr>
          </a:p>
        </p:txBody>
      </p:sp>
      <p:pic>
        <p:nvPicPr>
          <p:cNvPr id="1026" name="Picture 2" descr="Handprint Dove Craft">
            <a:extLst>
              <a:ext uri="{FF2B5EF4-FFF2-40B4-BE49-F238E27FC236}">
                <a16:creationId xmlns:a16="http://schemas.microsoft.com/office/drawing/2014/main" id="{25DF8E74-2864-012C-E1A7-E8D8236B60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2263" y="2095500"/>
            <a:ext cx="5026742" cy="457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11430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a:extLst>
                <a:ext uri="{96DAC541-7B7A-43D3-8B79-37D633B846F1}">
                  <asvg:svgBlip xmlns:asvg="http://schemas.microsoft.com/office/drawing/2016/SVG/main" r:embed="rId3"/>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a:extLst>
                <a:ext uri="{96DAC541-7B7A-43D3-8B79-37D633B846F1}">
                  <asvg:svgBlip xmlns:asvg="http://schemas.microsoft.com/office/drawing/2016/SVG/main" r:embed="rId4"/>
                </a:ext>
              </a:extLst>
            </a:blip>
            <a:stretch>
              <a:fillRect l="-100" r="-100"/>
            </a:stretch>
          </a:blipFill>
        </p:spPr>
      </p:sp>
      <p:sp>
        <p:nvSpPr>
          <p:cNvPr id="6" name="TextBox 6"/>
          <p:cNvSpPr txBox="1"/>
          <p:nvPr/>
        </p:nvSpPr>
        <p:spPr>
          <a:xfrm>
            <a:off x="9647919" y="957738"/>
            <a:ext cx="5576545" cy="8371523"/>
          </a:xfrm>
          <a:prstGeom prst="rect">
            <a:avLst/>
          </a:prstGeom>
        </p:spPr>
        <p:txBody>
          <a:bodyPr lIns="0" tIns="0" rIns="0" bIns="0" rtlCol="0" anchor="t">
            <a:spAutoFit/>
          </a:bodyPr>
          <a:lstStyle/>
          <a:p>
            <a:r>
              <a:rPr lang="en-US" sz="3200" dirty="0"/>
              <a:t>Dear Jesus,</a:t>
            </a:r>
          </a:p>
          <a:p>
            <a:br>
              <a:rPr lang="en-US" sz="3200" dirty="0"/>
            </a:br>
            <a:r>
              <a:rPr lang="en-US" sz="3200" dirty="0"/>
              <a:t>Thank You for loving us so much. Thank You for teaching us how to love others and obey You. Help us remember Your words and follow Your ways every day. Thank You for sending the Holy Spirit to guide us and help us. Remind us that we are never alone because You are always with us. Teach us to be kind, loving, and faithful, just like You. We love You, Lord.</a:t>
            </a:r>
          </a:p>
          <a:p>
            <a:r>
              <a:rPr lang="en-US" sz="3200" dirty="0"/>
              <a:t>In Jesus’ name we pray,</a:t>
            </a:r>
            <a:br>
              <a:rPr lang="en-US" sz="3200" dirty="0"/>
            </a:br>
            <a:endParaRPr lang="en-US" sz="3200" dirty="0"/>
          </a:p>
          <a:p>
            <a:r>
              <a:rPr lang="en-US" sz="3200" dirty="0"/>
              <a:t>Amen.</a:t>
            </a:r>
          </a:p>
          <a:p>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1362</TotalTime>
  <Words>398</Words>
  <Application>Microsoft Office PowerPoint</Application>
  <PresentationFormat>Custom</PresentationFormat>
  <Paragraphs>41</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Nunito Bold</vt:lpstr>
      <vt:lpstr>Canva Sans Bold</vt:lpstr>
      <vt:lpstr>Arial</vt:lpstr>
      <vt:lpstr>Porcelain</vt:lpstr>
      <vt:lpstr>Calibri (MS)</vt:lpstr>
      <vt:lpstr>Nunito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Christian Reganit</cp:lastModifiedBy>
  <cp:revision>27</cp:revision>
  <dcterms:created xsi:type="dcterms:W3CDTF">2006-08-16T00:00:00Z</dcterms:created>
  <dcterms:modified xsi:type="dcterms:W3CDTF">2026-04-27T14:38:52Z</dcterms:modified>
  <dc:identifier>DAG9kIgkx1c</dc:identifier>
</cp:coreProperties>
</file>