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8288000" cy="10287000"/>
  <p:notesSz cx="6858000" cy="9144000"/>
  <p:embeddedFontLst>
    <p:embeddedFont>
      <p:font typeface="Porcelain" charset="1" panose="00000000000000000000"/>
      <p:regular r:id="rId25"/>
    </p:embeddedFont>
    <p:embeddedFont>
      <p:font typeface="Nunito" charset="1" panose="00000000000000000000"/>
      <p:regular r:id="rId26"/>
    </p:embeddedFont>
    <p:embeddedFont>
      <p:font typeface="Nunito Bold" charset="1" panose="00000000000000000000"/>
      <p:regular r:id="rId27"/>
    </p:embeddedFont>
    <p:embeddedFont>
      <p:font typeface="Canva Sans Bold" charset="1" panose="020B0803030501040103"/>
      <p:regular r:id="rId28"/>
    </p:embeddedFont>
    <p:embeddedFont>
      <p:font typeface="Calibri (MS)" charset="1" panose="020F0502020204030204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8.png" Type="http://schemas.openxmlformats.org/officeDocument/2006/relationships/image"/><Relationship Id="rId4" Target="../media/image2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3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31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32.png" Type="http://schemas.openxmlformats.org/officeDocument/2006/relationships/image"/><Relationship Id="rId4" Target="../media/image33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34.png" Type="http://schemas.openxmlformats.org/officeDocument/2006/relationships/image"/><Relationship Id="rId4" Target="../media/image35.svg" Type="http://schemas.openxmlformats.org/officeDocument/2006/relationships/image"/><Relationship Id="rId5" Target="../media/image36.png" Type="http://schemas.openxmlformats.org/officeDocument/2006/relationships/image"/><Relationship Id="rId6" Target="../media/image37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38.png" Type="http://schemas.openxmlformats.org/officeDocument/2006/relationships/image"/><Relationship Id="rId4" Target="../media/image39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38.png" Type="http://schemas.openxmlformats.org/officeDocument/2006/relationships/image"/><Relationship Id="rId4" Target="../media/image39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40.png" Type="http://schemas.openxmlformats.org/officeDocument/2006/relationships/image"/><Relationship Id="rId4" Target="../media/image41.svg" Type="http://schemas.openxmlformats.org/officeDocument/2006/relationships/image"/><Relationship Id="rId5" Target="../media/image42.png" Type="http://schemas.openxmlformats.org/officeDocument/2006/relationships/image"/><Relationship Id="rId6" Target="../media/image43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png" Type="http://schemas.openxmlformats.org/officeDocument/2006/relationships/image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8.png" Type="http://schemas.openxmlformats.org/officeDocument/2006/relationships/image"/><Relationship Id="rId7" Target="../media/image19.svg" Type="http://schemas.openxmlformats.org/officeDocument/2006/relationships/image"/><Relationship Id="rId8" Target="../media/image15.png" Type="http://schemas.openxmlformats.org/officeDocument/2006/relationships/image"/><Relationship Id="rId9" Target="../media/image1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7544" y="454101"/>
            <a:ext cx="11952449" cy="7320875"/>
          </a:xfrm>
          <a:custGeom>
            <a:avLst/>
            <a:gdLst/>
            <a:ahLst/>
            <a:cxnLst/>
            <a:rect r="r" b="b" t="t" l="l"/>
            <a:pathLst>
              <a:path h="7320875" w="11952449">
                <a:moveTo>
                  <a:pt x="0" y="0"/>
                </a:moveTo>
                <a:lnTo>
                  <a:pt x="11952449" y="0"/>
                </a:lnTo>
                <a:lnTo>
                  <a:pt x="11952449" y="7320875"/>
                </a:lnTo>
                <a:lnTo>
                  <a:pt x="0" y="73208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50" r="0" b="-15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360721">
            <a:off x="11867876" y="-1064824"/>
            <a:ext cx="4043743" cy="2603160"/>
          </a:xfrm>
          <a:custGeom>
            <a:avLst/>
            <a:gdLst/>
            <a:ahLst/>
            <a:cxnLst/>
            <a:rect r="r" b="b" t="t" l="l"/>
            <a:pathLst>
              <a:path h="2603160" w="4043743">
                <a:moveTo>
                  <a:pt x="0" y="0"/>
                </a:moveTo>
                <a:lnTo>
                  <a:pt x="4043743" y="0"/>
                </a:lnTo>
                <a:lnTo>
                  <a:pt x="4043743" y="2603160"/>
                </a:lnTo>
                <a:lnTo>
                  <a:pt x="0" y="26031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60" t="0" r="-16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854276" y="1438460"/>
            <a:ext cx="10433724" cy="8229600"/>
            <a:chOff x="0" y="0"/>
            <a:chExt cx="13911632" cy="1097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911580" cy="10972800"/>
            </a:xfrm>
            <a:custGeom>
              <a:avLst/>
              <a:gdLst/>
              <a:ahLst/>
              <a:cxnLst/>
              <a:rect r="r" b="b" t="t" l="l"/>
              <a:pathLst>
                <a:path h="10972800" w="13911580">
                  <a:moveTo>
                    <a:pt x="0" y="0"/>
                  </a:moveTo>
                  <a:lnTo>
                    <a:pt x="13911580" y="0"/>
                  </a:lnTo>
                  <a:lnTo>
                    <a:pt x="13911580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20" r="0" b="-2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357696" y="247287"/>
            <a:ext cx="1642686" cy="912603"/>
            <a:chOff x="0" y="0"/>
            <a:chExt cx="2190248" cy="121680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190242" cy="1216787"/>
            </a:xfrm>
            <a:custGeom>
              <a:avLst/>
              <a:gdLst/>
              <a:ahLst/>
              <a:cxnLst/>
              <a:rect r="r" b="b" t="t" l="l"/>
              <a:pathLst>
                <a:path h="1216787" w="2190242">
                  <a:moveTo>
                    <a:pt x="0" y="0"/>
                  </a:moveTo>
                  <a:lnTo>
                    <a:pt x="2190242" y="0"/>
                  </a:lnTo>
                  <a:lnTo>
                    <a:pt x="2190242" y="1216787"/>
                  </a:lnTo>
                  <a:lnTo>
                    <a:pt x="0" y="1216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94" t="0" r="-95" b="-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878586" y="6575448"/>
            <a:ext cx="2243592" cy="3348645"/>
            <a:chOff x="0" y="0"/>
            <a:chExt cx="2991456" cy="446486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991485" cy="4464812"/>
            </a:xfrm>
            <a:custGeom>
              <a:avLst/>
              <a:gdLst/>
              <a:ahLst/>
              <a:cxnLst/>
              <a:rect r="r" b="b" t="t" l="l"/>
              <a:pathLst>
                <a:path h="4464812" w="2991485">
                  <a:moveTo>
                    <a:pt x="0" y="0"/>
                  </a:moveTo>
                  <a:lnTo>
                    <a:pt x="2991485" y="0"/>
                  </a:lnTo>
                  <a:lnTo>
                    <a:pt x="2991485" y="4464812"/>
                  </a:lnTo>
                  <a:lnTo>
                    <a:pt x="0" y="44648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5" t="0" r="-4" b="-1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3662239" y="6575448"/>
            <a:ext cx="2452882" cy="3348645"/>
            <a:chOff x="0" y="0"/>
            <a:chExt cx="3270509" cy="446486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270504" cy="4464812"/>
            </a:xfrm>
            <a:custGeom>
              <a:avLst/>
              <a:gdLst/>
              <a:ahLst/>
              <a:cxnLst/>
              <a:rect r="r" b="b" t="t" l="l"/>
              <a:pathLst>
                <a:path h="4464812" w="3270504">
                  <a:moveTo>
                    <a:pt x="0" y="0"/>
                  </a:moveTo>
                  <a:lnTo>
                    <a:pt x="3270504" y="0"/>
                  </a:lnTo>
                  <a:lnTo>
                    <a:pt x="3270504" y="4464812"/>
                  </a:lnTo>
                  <a:lnTo>
                    <a:pt x="0" y="44648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14" t="0" r="-15" b="-1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-181529">
            <a:off x="57995" y="3270028"/>
            <a:ext cx="9703600" cy="32908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918"/>
              </a:lnSpc>
            </a:pPr>
            <a:r>
              <a:rPr lang="en-US" sz="17025">
                <a:solidFill>
                  <a:srgbClr val="5D2719"/>
                </a:solidFill>
                <a:latin typeface="Porcelain"/>
                <a:ea typeface="Porcelain"/>
                <a:cs typeface="Porcelain"/>
                <a:sym typeface="Porcelain"/>
              </a:rPr>
              <a:t>Live the Word Kids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6746" y="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761021" y="2082848"/>
            <a:ext cx="1863399" cy="924809"/>
            <a:chOff x="0" y="0"/>
            <a:chExt cx="4021496" cy="1995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021455" cy="1995781"/>
            </a:xfrm>
            <a:custGeom>
              <a:avLst/>
              <a:gdLst/>
              <a:ahLst/>
              <a:cxnLst/>
              <a:rect r="r" b="b" t="t" l="l"/>
              <a:pathLst>
                <a:path h="1995781" w="4021455">
                  <a:moveTo>
                    <a:pt x="0" y="0"/>
                  </a:moveTo>
                  <a:lnTo>
                    <a:pt x="4021455" y="0"/>
                  </a:lnTo>
                  <a:lnTo>
                    <a:pt x="4021455" y="1995781"/>
                  </a:lnTo>
                  <a:lnTo>
                    <a:pt x="0" y="19957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D957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9561483" y="3812720"/>
            <a:ext cx="4093653" cy="4343398"/>
          </a:xfrm>
          <a:custGeom>
            <a:avLst/>
            <a:gdLst/>
            <a:ahLst/>
            <a:cxnLst/>
            <a:rect r="r" b="b" t="t" l="l"/>
            <a:pathLst>
              <a:path h="4343398" w="4093653">
                <a:moveTo>
                  <a:pt x="0" y="0"/>
                </a:moveTo>
                <a:lnTo>
                  <a:pt x="4093653" y="0"/>
                </a:lnTo>
                <a:lnTo>
                  <a:pt x="4093653" y="4343398"/>
                </a:lnTo>
                <a:lnTo>
                  <a:pt x="0" y="43433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233656" y="1357173"/>
            <a:ext cx="2842959" cy="3300968"/>
          </a:xfrm>
          <a:custGeom>
            <a:avLst/>
            <a:gdLst/>
            <a:ahLst/>
            <a:cxnLst/>
            <a:rect r="r" b="b" t="t" l="l"/>
            <a:pathLst>
              <a:path h="3300968" w="2842959">
                <a:moveTo>
                  <a:pt x="0" y="0"/>
                </a:moveTo>
                <a:lnTo>
                  <a:pt x="2842959" y="0"/>
                </a:lnTo>
                <a:lnTo>
                  <a:pt x="2842959" y="3300968"/>
                </a:lnTo>
                <a:lnTo>
                  <a:pt x="0" y="33009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151316" y="3303687"/>
            <a:ext cx="5992684" cy="4329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2"/>
              </a:lnSpc>
              <a:spcBef>
                <a:spcPct val="0"/>
              </a:spcBef>
            </a:pPr>
            <a:r>
              <a:rPr lang="en-US" b="true" sz="4095" spc="122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It will be</a:t>
            </a:r>
            <a:r>
              <a:rPr lang="en-US" b="true" sz="4095" spc="122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like this at the end of the age: the angels will go out and gather up the evil people from among the good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051056" y="1810634"/>
            <a:ext cx="1283328" cy="1326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0"/>
              </a:lnSpc>
            </a:pPr>
            <a:r>
              <a:rPr lang="en-US" sz="7778" b="true">
                <a:solidFill>
                  <a:srgbClr val="5A311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49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6746" y="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862549" y="1313174"/>
            <a:ext cx="1863399" cy="924809"/>
            <a:chOff x="0" y="0"/>
            <a:chExt cx="4021496" cy="1995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021455" cy="1995781"/>
            </a:xfrm>
            <a:custGeom>
              <a:avLst/>
              <a:gdLst/>
              <a:ahLst/>
              <a:cxnLst/>
              <a:rect r="r" b="b" t="t" l="l"/>
              <a:pathLst>
                <a:path h="1995781" w="4021455">
                  <a:moveTo>
                    <a:pt x="0" y="0"/>
                  </a:moveTo>
                  <a:lnTo>
                    <a:pt x="4021455" y="0"/>
                  </a:lnTo>
                  <a:lnTo>
                    <a:pt x="4021455" y="1995781"/>
                  </a:lnTo>
                  <a:lnTo>
                    <a:pt x="0" y="19957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D957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3436128" y="2161563"/>
            <a:ext cx="5514699" cy="5466446"/>
            <a:chOff x="0" y="0"/>
            <a:chExt cx="10063548" cy="997549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063607" cy="9975469"/>
            </a:xfrm>
            <a:custGeom>
              <a:avLst/>
              <a:gdLst/>
              <a:ahLst/>
              <a:cxnLst/>
              <a:rect r="r" b="b" t="t" l="l"/>
              <a:pathLst>
                <a:path h="9975469" w="10063607">
                  <a:moveTo>
                    <a:pt x="625744" y="0"/>
                  </a:moveTo>
                  <a:lnTo>
                    <a:pt x="9437863" y="0"/>
                  </a:lnTo>
                  <a:cubicBezTo>
                    <a:pt x="9783452" y="0"/>
                    <a:pt x="10063607" y="280155"/>
                    <a:pt x="10063607" y="625744"/>
                  </a:cubicBezTo>
                  <a:lnTo>
                    <a:pt x="10063607" y="9349725"/>
                  </a:lnTo>
                  <a:cubicBezTo>
                    <a:pt x="10063607" y="9515682"/>
                    <a:pt x="9997680" y="9674843"/>
                    <a:pt x="9880330" y="9792192"/>
                  </a:cubicBezTo>
                  <a:cubicBezTo>
                    <a:pt x="9762981" y="9909542"/>
                    <a:pt x="9603820" y="9975469"/>
                    <a:pt x="9437863" y="9975469"/>
                  </a:cubicBezTo>
                  <a:lnTo>
                    <a:pt x="625744" y="9975469"/>
                  </a:lnTo>
                  <a:cubicBezTo>
                    <a:pt x="459786" y="9975469"/>
                    <a:pt x="300626" y="9909542"/>
                    <a:pt x="183276" y="9792192"/>
                  </a:cubicBezTo>
                  <a:cubicBezTo>
                    <a:pt x="65926" y="9674843"/>
                    <a:pt x="0" y="9515682"/>
                    <a:pt x="0" y="9349725"/>
                  </a:cubicBezTo>
                  <a:lnTo>
                    <a:pt x="0" y="625744"/>
                  </a:lnTo>
                  <a:cubicBezTo>
                    <a:pt x="0" y="459786"/>
                    <a:pt x="65926" y="300626"/>
                    <a:pt x="183276" y="183276"/>
                  </a:cubicBezTo>
                  <a:cubicBezTo>
                    <a:pt x="300626" y="65926"/>
                    <a:pt x="459786" y="0"/>
                    <a:pt x="625744" y="0"/>
                  </a:cubicBezTo>
                  <a:close/>
                </a:path>
              </a:pathLst>
            </a:custGeom>
            <a:blipFill>
              <a:blip r:embed="rId3"/>
              <a:stretch>
                <a:fillRect l="-31751" t="0" r="-31751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9614754" y="2429987"/>
            <a:ext cx="5759414" cy="4064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66"/>
              </a:lnSpc>
              <a:spcBef>
                <a:spcPct val="0"/>
              </a:spcBef>
            </a:pPr>
            <a:r>
              <a:rPr lang="en-US" b="true" sz="4619" spc="138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and</a:t>
            </a:r>
            <a:r>
              <a:rPr lang="en-US" b="true" sz="4619" spc="138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will throw them into the fiery furnace, where they will cry and gnash their teeth.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152584" y="1031435"/>
            <a:ext cx="1573363" cy="1326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0"/>
              </a:lnSpc>
            </a:pPr>
            <a:r>
              <a:rPr lang="en-US" sz="7778" b="true">
                <a:solidFill>
                  <a:srgbClr val="5A311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50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6746" y="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761021" y="2082848"/>
            <a:ext cx="1863399" cy="924809"/>
            <a:chOff x="0" y="0"/>
            <a:chExt cx="4021496" cy="1995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021455" cy="1995781"/>
            </a:xfrm>
            <a:custGeom>
              <a:avLst/>
              <a:gdLst/>
              <a:ahLst/>
              <a:cxnLst/>
              <a:rect r="r" b="b" t="t" l="l"/>
              <a:pathLst>
                <a:path h="1995781" w="4021455">
                  <a:moveTo>
                    <a:pt x="0" y="0"/>
                  </a:moveTo>
                  <a:lnTo>
                    <a:pt x="4021455" y="0"/>
                  </a:lnTo>
                  <a:lnTo>
                    <a:pt x="4021455" y="1995781"/>
                  </a:lnTo>
                  <a:lnTo>
                    <a:pt x="0" y="19957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D957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9991832" y="2682030"/>
            <a:ext cx="4972666" cy="4922940"/>
          </a:xfrm>
          <a:custGeom>
            <a:avLst/>
            <a:gdLst/>
            <a:ahLst/>
            <a:cxnLst/>
            <a:rect r="r" b="b" t="t" l="l"/>
            <a:pathLst>
              <a:path h="4922940" w="4972666">
                <a:moveTo>
                  <a:pt x="0" y="0"/>
                </a:moveTo>
                <a:lnTo>
                  <a:pt x="4972666" y="0"/>
                </a:lnTo>
                <a:lnTo>
                  <a:pt x="4972666" y="4922940"/>
                </a:lnTo>
                <a:lnTo>
                  <a:pt x="0" y="49229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151316" y="3303687"/>
            <a:ext cx="5992684" cy="3671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b="true" sz="4095" spc="118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b="true" sz="4095" spc="118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“Do</a:t>
            </a:r>
            <a:r>
              <a:rPr lang="en-US" b="true" sz="4095" spc="118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you understand these things?” Jesus asked them.</a:t>
            </a:r>
          </a:p>
          <a:p>
            <a:pPr algn="ctr">
              <a:lnSpc>
                <a:spcPts val="5732"/>
              </a:lnSpc>
              <a:spcBef>
                <a:spcPct val="0"/>
              </a:spcBef>
            </a:pPr>
            <a:r>
              <a:rPr lang="en-US" b="true" sz="4095" spc="122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“Yes,” they answered.</a:t>
            </a:r>
          </a:p>
          <a:p>
            <a:pPr algn="ctr">
              <a:lnSpc>
                <a:spcPts val="5729"/>
              </a:lnSpc>
              <a:spcBef>
                <a:spcPct val="0"/>
              </a:spcBef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4051056" y="1810634"/>
            <a:ext cx="1283328" cy="1326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0"/>
              </a:lnSpc>
            </a:pPr>
            <a:r>
              <a:rPr lang="en-US" sz="7778" b="true">
                <a:solidFill>
                  <a:srgbClr val="5A311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51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6746" y="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862549" y="1313174"/>
            <a:ext cx="1863399" cy="924809"/>
            <a:chOff x="0" y="0"/>
            <a:chExt cx="4021496" cy="1995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021455" cy="1995781"/>
            </a:xfrm>
            <a:custGeom>
              <a:avLst/>
              <a:gdLst/>
              <a:ahLst/>
              <a:cxnLst/>
              <a:rect r="r" b="b" t="t" l="l"/>
              <a:pathLst>
                <a:path h="1995781" w="4021455">
                  <a:moveTo>
                    <a:pt x="0" y="0"/>
                  </a:moveTo>
                  <a:lnTo>
                    <a:pt x="4021455" y="0"/>
                  </a:lnTo>
                  <a:lnTo>
                    <a:pt x="4021455" y="1995781"/>
                  </a:lnTo>
                  <a:lnTo>
                    <a:pt x="0" y="19957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D957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198032" y="2676042"/>
            <a:ext cx="5738275" cy="4934917"/>
          </a:xfrm>
          <a:custGeom>
            <a:avLst/>
            <a:gdLst/>
            <a:ahLst/>
            <a:cxnLst/>
            <a:rect r="r" b="b" t="t" l="l"/>
            <a:pathLst>
              <a:path h="4934917" w="5738275">
                <a:moveTo>
                  <a:pt x="0" y="0"/>
                </a:moveTo>
                <a:lnTo>
                  <a:pt x="5738276" y="0"/>
                </a:lnTo>
                <a:lnTo>
                  <a:pt x="5738276" y="4934916"/>
                </a:lnTo>
                <a:lnTo>
                  <a:pt x="0" y="49349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9614754" y="2449037"/>
            <a:ext cx="5782035" cy="6008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95"/>
              </a:lnSpc>
              <a:spcBef>
                <a:spcPct val="0"/>
              </a:spcBef>
            </a:pPr>
            <a:r>
              <a:rPr lang="en-US" b="true" sz="3782" spc="113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So he</a:t>
            </a:r>
            <a:r>
              <a:rPr lang="en-US" b="true" sz="3782" spc="113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replied, “This means, then, that every teacher of the Law who becomes a disciple in the Kingdom of heaven is like a homeowner who takes new and old things out of his storage room.”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152584" y="1031435"/>
            <a:ext cx="1283328" cy="1326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0"/>
              </a:lnSpc>
            </a:pPr>
            <a:r>
              <a:rPr lang="en-US" sz="7778" b="true">
                <a:solidFill>
                  <a:srgbClr val="5A311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52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6746" y="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416570" y="1663590"/>
            <a:ext cx="5727430" cy="5677315"/>
            <a:chOff x="0" y="0"/>
            <a:chExt cx="10063548" cy="997549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063607" cy="9975469"/>
            </a:xfrm>
            <a:custGeom>
              <a:avLst/>
              <a:gdLst/>
              <a:ahLst/>
              <a:cxnLst/>
              <a:rect r="r" b="b" t="t" l="l"/>
              <a:pathLst>
                <a:path h="9975469" w="10063607">
                  <a:moveTo>
                    <a:pt x="0" y="0"/>
                  </a:moveTo>
                  <a:lnTo>
                    <a:pt x="10063607" y="0"/>
                  </a:lnTo>
                  <a:lnTo>
                    <a:pt x="10063607" y="9975469"/>
                  </a:lnTo>
                  <a:lnTo>
                    <a:pt x="0" y="9975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1" t="0" r="-20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9577684" y="1144428"/>
            <a:ext cx="5886808" cy="3198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22"/>
              </a:lnSpc>
            </a:pPr>
            <a:r>
              <a:rPr lang="en-US" b="true" sz="4518" spc="131">
                <a:solidFill>
                  <a:srgbClr val="004AAD"/>
                </a:solidFill>
                <a:latin typeface="Nunito Bold"/>
                <a:ea typeface="Nunito Bold"/>
                <a:cs typeface="Nunito Bold"/>
                <a:sym typeface="Nunito Bold"/>
              </a:rPr>
              <a:t>Leader:</a:t>
            </a:r>
          </a:p>
          <a:p>
            <a:pPr algn="l">
              <a:lnSpc>
                <a:spcPts val="6326"/>
              </a:lnSpc>
            </a:pPr>
            <a:r>
              <a:rPr lang="en-US" b="true" sz="4518" spc="135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The Gospel of the Lord</a:t>
            </a:r>
          </a:p>
          <a:p>
            <a:pPr algn="l">
              <a:lnSpc>
                <a:spcPts val="6466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577684" y="5675376"/>
            <a:ext cx="5886808" cy="24261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61"/>
              </a:lnSpc>
            </a:pPr>
            <a:r>
              <a:rPr lang="en-US" b="true" sz="4619" spc="133">
                <a:solidFill>
                  <a:srgbClr val="004AAD"/>
                </a:solidFill>
                <a:latin typeface="Nunito Bold"/>
                <a:ea typeface="Nunito Bold"/>
                <a:cs typeface="Nunito Bold"/>
                <a:sym typeface="Nunito Bold"/>
              </a:rPr>
              <a:t>All: </a:t>
            </a:r>
          </a:p>
          <a:p>
            <a:pPr algn="l">
              <a:lnSpc>
                <a:spcPts val="6466"/>
              </a:lnSpc>
            </a:pPr>
            <a:r>
              <a:rPr lang="en-US" b="true" sz="4619" spc="138">
                <a:solidFill>
                  <a:srgbClr val="5B1018"/>
                </a:solidFill>
                <a:latin typeface="Nunito Bold"/>
                <a:ea typeface="Nunito Bold"/>
                <a:cs typeface="Nunito Bold"/>
                <a:sym typeface="Nunito Bold"/>
              </a:rPr>
              <a:t>P</a:t>
            </a:r>
            <a:r>
              <a:rPr lang="en-US" b="true" sz="4619" spc="138">
                <a:solidFill>
                  <a:srgbClr val="5B1018"/>
                </a:solidFill>
                <a:latin typeface="Nunito Bold"/>
                <a:ea typeface="Nunito Bold"/>
                <a:cs typeface="Nunito Bold"/>
                <a:sym typeface="Nunito Bold"/>
              </a:rPr>
              <a:t>raise to you, Lord Jesus Christ.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6746" y="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626931" y="3840309"/>
            <a:ext cx="6679126" cy="1303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411"/>
              </a:lnSpc>
            </a:pPr>
            <a:r>
              <a:rPr lang="en-US" sz="10456">
                <a:solidFill>
                  <a:srgbClr val="5A3114"/>
                </a:solidFill>
                <a:latin typeface="Porcelain"/>
                <a:ea typeface="Porcelain"/>
                <a:cs typeface="Porcelain"/>
                <a:sym typeface="Porcelain"/>
              </a:rPr>
              <a:t>Gospel Message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-320354">
            <a:off x="3784217" y="2374026"/>
            <a:ext cx="4835881" cy="4872424"/>
          </a:xfrm>
          <a:custGeom>
            <a:avLst/>
            <a:gdLst/>
            <a:ahLst/>
            <a:cxnLst/>
            <a:rect r="r" b="b" t="t" l="l"/>
            <a:pathLst>
              <a:path h="4872424" w="4835881">
                <a:moveTo>
                  <a:pt x="0" y="0"/>
                </a:moveTo>
                <a:lnTo>
                  <a:pt x="4835881" y="0"/>
                </a:lnTo>
                <a:lnTo>
                  <a:pt x="4835881" y="4872425"/>
                </a:lnTo>
                <a:lnTo>
                  <a:pt x="0" y="48724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4" t="0" r="-34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692353">
            <a:off x="11610534" y="1402087"/>
            <a:ext cx="1954876" cy="1515029"/>
          </a:xfrm>
          <a:custGeom>
            <a:avLst/>
            <a:gdLst/>
            <a:ahLst/>
            <a:cxnLst/>
            <a:rect r="r" b="b" t="t" l="l"/>
            <a:pathLst>
              <a:path h="1515029" w="1954876">
                <a:moveTo>
                  <a:pt x="0" y="0"/>
                </a:moveTo>
                <a:lnTo>
                  <a:pt x="1954876" y="0"/>
                </a:lnTo>
                <a:lnTo>
                  <a:pt x="1954876" y="1515029"/>
                </a:lnTo>
                <a:lnTo>
                  <a:pt x="0" y="15150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109" r="0" b="-109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6746" y="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022860" y="1372342"/>
            <a:ext cx="4727794" cy="6640844"/>
          </a:xfrm>
          <a:custGeom>
            <a:avLst/>
            <a:gdLst/>
            <a:ahLst/>
            <a:cxnLst/>
            <a:rect r="r" b="b" t="t" l="l"/>
            <a:pathLst>
              <a:path h="6640844" w="4727794">
                <a:moveTo>
                  <a:pt x="0" y="0"/>
                </a:moveTo>
                <a:lnTo>
                  <a:pt x="4727793" y="0"/>
                </a:lnTo>
                <a:lnTo>
                  <a:pt x="4727793" y="6640844"/>
                </a:lnTo>
                <a:lnTo>
                  <a:pt x="0" y="66408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39146" y="15240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831769" y="2708671"/>
            <a:ext cx="5610076" cy="4489662"/>
          </a:xfrm>
          <a:custGeom>
            <a:avLst/>
            <a:gdLst/>
            <a:ahLst/>
            <a:cxnLst/>
            <a:rect r="r" b="b" t="t" l="l"/>
            <a:pathLst>
              <a:path h="4489662" w="5610076">
                <a:moveTo>
                  <a:pt x="0" y="0"/>
                </a:moveTo>
                <a:lnTo>
                  <a:pt x="5610076" y="0"/>
                </a:lnTo>
                <a:lnTo>
                  <a:pt x="5610076" y="4489662"/>
                </a:lnTo>
                <a:lnTo>
                  <a:pt x="0" y="44896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699705" y="1257300"/>
            <a:ext cx="5816220" cy="36962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91"/>
              </a:lnSpc>
            </a:pPr>
            <a:r>
              <a:rPr lang="en-US" sz="7999">
                <a:solidFill>
                  <a:srgbClr val="5A3114"/>
                </a:solidFill>
                <a:latin typeface="Porcelain"/>
                <a:ea typeface="Porcelain"/>
                <a:cs typeface="Porcelain"/>
                <a:sym typeface="Porcelain"/>
              </a:rPr>
              <a:t>Activity: </a:t>
            </a:r>
          </a:p>
          <a:p>
            <a:pPr algn="l">
              <a:lnSpc>
                <a:spcPts val="7191"/>
              </a:lnSpc>
            </a:pPr>
            <a:r>
              <a:rPr lang="en-US" sz="7999">
                <a:solidFill>
                  <a:srgbClr val="5A3114"/>
                </a:solidFill>
                <a:latin typeface="Porcelain"/>
                <a:ea typeface="Porcelain"/>
                <a:cs typeface="Porcelain"/>
                <a:sym typeface="Porcelain"/>
              </a:rPr>
              <a:t>“Treasure Chest Craft”</a:t>
            </a:r>
          </a:p>
          <a:p>
            <a:pPr algn="l">
              <a:lnSpc>
                <a:spcPts val="7199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3641996" y="3833446"/>
            <a:ext cx="5873929" cy="6938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37"/>
              </a:lnSpc>
            </a:pPr>
            <a:r>
              <a:rPr lang="en-US" sz="3955" spc="114" b="true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Materials Needed:</a:t>
            </a:r>
          </a:p>
          <a:p>
            <a:pPr algn="l" marL="853968" indent="-426984" lvl="1">
              <a:lnSpc>
                <a:spcPts val="5537"/>
              </a:lnSpc>
              <a:buFont typeface="Arial"/>
              <a:buChar char="•"/>
            </a:pPr>
            <a:r>
              <a:rPr lang="en-US" b="true" sz="3955" spc="114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Br</a:t>
            </a:r>
            <a:r>
              <a:rPr lang="en-US" b="true" sz="3955" spc="114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own c</a:t>
            </a:r>
            <a:r>
              <a:rPr lang="en-US" b="true" sz="3955" spc="114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onst</a:t>
            </a:r>
            <a:r>
              <a:rPr lang="en-US" b="true" sz="3955" spc="114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ruction paper</a:t>
            </a:r>
          </a:p>
          <a:p>
            <a:pPr algn="l" marL="853968" indent="-426984" lvl="1">
              <a:lnSpc>
                <a:spcPts val="5537"/>
              </a:lnSpc>
              <a:buFont typeface="Arial"/>
              <a:buChar char="•"/>
            </a:pPr>
            <a:r>
              <a:rPr lang="en-US" b="true" sz="3955" spc="114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Colored paper</a:t>
            </a:r>
          </a:p>
          <a:p>
            <a:pPr algn="l" marL="853968" indent="-426984" lvl="1">
              <a:lnSpc>
                <a:spcPts val="5537"/>
              </a:lnSpc>
              <a:buFont typeface="Arial"/>
              <a:buChar char="•"/>
            </a:pPr>
            <a:r>
              <a:rPr lang="en-US" b="true" sz="3955" spc="114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Stickers or gem stickers</a:t>
            </a:r>
          </a:p>
          <a:p>
            <a:pPr algn="l" marL="853968" indent="-426984" lvl="1">
              <a:lnSpc>
                <a:spcPts val="5537"/>
              </a:lnSpc>
              <a:buFont typeface="Arial"/>
              <a:buChar char="•"/>
            </a:pPr>
            <a:r>
              <a:rPr lang="en-US" b="true" sz="3955" spc="114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Glue</a:t>
            </a:r>
          </a:p>
          <a:p>
            <a:pPr algn="l" marL="853968" indent="-426984" lvl="1">
              <a:lnSpc>
                <a:spcPts val="5537"/>
              </a:lnSpc>
              <a:buFont typeface="Arial"/>
              <a:buChar char="•"/>
            </a:pPr>
            <a:r>
              <a:rPr lang="en-US" b="true" sz="3955" spc="114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Scissors</a:t>
            </a:r>
          </a:p>
          <a:p>
            <a:pPr algn="l">
              <a:lnSpc>
                <a:spcPts val="5537"/>
              </a:lnSpc>
            </a:pPr>
          </a:p>
          <a:p>
            <a:pPr algn="l">
              <a:lnSpc>
                <a:spcPts val="5537"/>
              </a:lnSpc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6746" y="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022860" y="1372342"/>
            <a:ext cx="4727794" cy="6640844"/>
          </a:xfrm>
          <a:custGeom>
            <a:avLst/>
            <a:gdLst/>
            <a:ahLst/>
            <a:cxnLst/>
            <a:rect r="r" b="b" t="t" l="l"/>
            <a:pathLst>
              <a:path h="6640844" w="4727794">
                <a:moveTo>
                  <a:pt x="0" y="0"/>
                </a:moveTo>
                <a:lnTo>
                  <a:pt x="4727793" y="0"/>
                </a:lnTo>
                <a:lnTo>
                  <a:pt x="4727793" y="6640844"/>
                </a:lnTo>
                <a:lnTo>
                  <a:pt x="0" y="66408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39146" y="15240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699705" y="1257300"/>
            <a:ext cx="5816220" cy="36962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91"/>
              </a:lnSpc>
            </a:pPr>
            <a:r>
              <a:rPr lang="en-US" sz="7999">
                <a:solidFill>
                  <a:srgbClr val="5A3114"/>
                </a:solidFill>
                <a:latin typeface="Porcelain"/>
                <a:ea typeface="Porcelain"/>
                <a:cs typeface="Porcelain"/>
                <a:sym typeface="Porcelain"/>
              </a:rPr>
              <a:t>Activity: </a:t>
            </a:r>
          </a:p>
          <a:p>
            <a:pPr algn="l">
              <a:lnSpc>
                <a:spcPts val="7191"/>
              </a:lnSpc>
            </a:pPr>
            <a:r>
              <a:rPr lang="en-US" sz="7999">
                <a:solidFill>
                  <a:srgbClr val="5A3114"/>
                </a:solidFill>
                <a:latin typeface="Porcelain"/>
                <a:ea typeface="Porcelain"/>
                <a:cs typeface="Porcelain"/>
                <a:sym typeface="Porcelain"/>
              </a:rPr>
              <a:t>“Treasure Chest Craft”</a:t>
            </a:r>
          </a:p>
          <a:p>
            <a:pPr algn="l">
              <a:lnSpc>
                <a:spcPts val="719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777450" y="1305667"/>
            <a:ext cx="6101504" cy="16282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55"/>
              </a:lnSpc>
              <a:spcBef>
                <a:spcPct val="0"/>
              </a:spcBef>
            </a:pPr>
            <a:r>
              <a:rPr lang="en-US" b="true" sz="3110" spc="90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4</a:t>
            </a:r>
            <a:r>
              <a:rPr lang="en-US" b="true" sz="3110" spc="90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. Write on the chest:</a:t>
            </a:r>
          </a:p>
          <a:p>
            <a:pPr algn="ctr">
              <a:lnSpc>
                <a:spcPts val="4355"/>
              </a:lnSpc>
              <a:spcBef>
                <a:spcPct val="0"/>
              </a:spcBef>
            </a:pPr>
            <a:r>
              <a:rPr lang="en-US" b="true" sz="3110" spc="90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"Jesus is My Greatest Treasure!"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17846" y="3889618"/>
            <a:ext cx="5978554" cy="5572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04"/>
              </a:lnSpc>
              <a:spcBef>
                <a:spcPct val="0"/>
              </a:spcBef>
            </a:pPr>
            <a:r>
              <a:rPr lang="en-US" b="true" sz="2646" spc="76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1.Fold or assemble a paper treasure chest.</a:t>
            </a:r>
          </a:p>
          <a:p>
            <a:pPr algn="ctr">
              <a:lnSpc>
                <a:spcPts val="3704"/>
              </a:lnSpc>
              <a:spcBef>
                <a:spcPct val="0"/>
              </a:spcBef>
            </a:pPr>
            <a:r>
              <a:rPr lang="en-US" b="true" sz="2646" spc="76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2.Fill it with paper coins, hearts, or gems.</a:t>
            </a:r>
          </a:p>
          <a:p>
            <a:pPr algn="ctr">
              <a:lnSpc>
                <a:spcPts val="3704"/>
              </a:lnSpc>
              <a:spcBef>
                <a:spcPct val="0"/>
              </a:spcBef>
            </a:pPr>
            <a:r>
              <a:rPr lang="en-US" b="true" sz="2646" spc="76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3.On each "treasure," write things that help us grow closer to God:</a:t>
            </a:r>
          </a:p>
          <a:p>
            <a:pPr algn="ctr" marL="571335" indent="-285668" lvl="1">
              <a:lnSpc>
                <a:spcPts val="3704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646" spc="76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Prayer</a:t>
            </a:r>
          </a:p>
          <a:p>
            <a:pPr algn="ctr" marL="571335" indent="-285668" lvl="1">
              <a:lnSpc>
                <a:spcPts val="3704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646" spc="76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Love</a:t>
            </a:r>
          </a:p>
          <a:p>
            <a:pPr algn="ctr" marL="571335" indent="-285668" lvl="1">
              <a:lnSpc>
                <a:spcPts val="3704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646" spc="76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Kindness</a:t>
            </a:r>
          </a:p>
          <a:p>
            <a:pPr algn="ctr" marL="571335" indent="-285668" lvl="1">
              <a:lnSpc>
                <a:spcPts val="3704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646" spc="76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Forgiveness</a:t>
            </a:r>
          </a:p>
          <a:p>
            <a:pPr algn="ctr" marL="571335" indent="-285668" lvl="1">
              <a:lnSpc>
                <a:spcPts val="3704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646" spc="76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Faith</a:t>
            </a:r>
          </a:p>
          <a:p>
            <a:pPr algn="ctr" marL="571335" indent="-285668" lvl="1">
              <a:lnSpc>
                <a:spcPts val="3704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646" spc="76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Helping Others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9777450" y="3523525"/>
            <a:ext cx="5610076" cy="4489662"/>
          </a:xfrm>
          <a:custGeom>
            <a:avLst/>
            <a:gdLst/>
            <a:ahLst/>
            <a:cxnLst/>
            <a:rect r="r" b="b" t="t" l="l"/>
            <a:pathLst>
              <a:path h="4489662" w="5610076">
                <a:moveTo>
                  <a:pt x="0" y="0"/>
                </a:moveTo>
                <a:lnTo>
                  <a:pt x="5610076" y="0"/>
                </a:lnTo>
                <a:lnTo>
                  <a:pt x="5610076" y="4489661"/>
                </a:lnTo>
                <a:lnTo>
                  <a:pt x="0" y="44896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6746" y="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580484" y="1626879"/>
            <a:ext cx="5917666" cy="1238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99"/>
              </a:lnSpc>
            </a:pPr>
            <a:r>
              <a:rPr lang="en-US" sz="9999">
                <a:solidFill>
                  <a:srgbClr val="5A3114"/>
                </a:solidFill>
                <a:latin typeface="Porcelain"/>
                <a:ea typeface="Porcelain"/>
                <a:cs typeface="Porcelain"/>
                <a:sym typeface="Porcelain"/>
              </a:rPr>
              <a:t>Closing Prayer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321636" y="5143500"/>
            <a:ext cx="5822364" cy="3289636"/>
          </a:xfrm>
          <a:custGeom>
            <a:avLst/>
            <a:gdLst/>
            <a:ahLst/>
            <a:cxnLst/>
            <a:rect r="r" b="b" t="t" l="l"/>
            <a:pathLst>
              <a:path h="3289636" w="5822364">
                <a:moveTo>
                  <a:pt x="0" y="0"/>
                </a:moveTo>
                <a:lnTo>
                  <a:pt x="5822364" y="0"/>
                </a:lnTo>
                <a:lnTo>
                  <a:pt x="5822364" y="3289636"/>
                </a:lnTo>
                <a:lnTo>
                  <a:pt x="0" y="32896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354" r="0" b="-35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394508" y="3026684"/>
            <a:ext cx="1676621" cy="1955243"/>
          </a:xfrm>
          <a:custGeom>
            <a:avLst/>
            <a:gdLst/>
            <a:ahLst/>
            <a:cxnLst/>
            <a:rect r="r" b="b" t="t" l="l"/>
            <a:pathLst>
              <a:path h="1955243" w="1676621">
                <a:moveTo>
                  <a:pt x="0" y="0"/>
                </a:moveTo>
                <a:lnTo>
                  <a:pt x="1676621" y="0"/>
                </a:lnTo>
                <a:lnTo>
                  <a:pt x="1676621" y="1955243"/>
                </a:lnTo>
                <a:lnTo>
                  <a:pt x="0" y="19552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00" t="0" r="-10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9498150" y="905227"/>
            <a:ext cx="5576545" cy="754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28"/>
              </a:lnSpc>
            </a:pPr>
            <a:r>
              <a:rPr lang="en-US" sz="352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Dear God,</a:t>
            </a:r>
          </a:p>
          <a:p>
            <a:pPr algn="just">
              <a:lnSpc>
                <a:spcPts val="4228"/>
              </a:lnSpc>
            </a:pPr>
          </a:p>
          <a:p>
            <a:pPr algn="just">
              <a:lnSpc>
                <a:spcPts val="4228"/>
              </a:lnSpc>
            </a:pPr>
            <a:r>
              <a:rPr lang="en-US" sz="352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Thank You for always trusting us in all things. Thank you for teaching us how to be honest and do things with a genuine heart. Lord, may we always serve you with our whole heart and always choose to do what is right.</a:t>
            </a:r>
          </a:p>
          <a:p>
            <a:pPr algn="just">
              <a:lnSpc>
                <a:spcPts val="4228"/>
              </a:lnSpc>
            </a:pPr>
          </a:p>
          <a:p>
            <a:pPr algn="just">
              <a:lnSpc>
                <a:spcPts val="4228"/>
              </a:lnSpc>
            </a:pPr>
            <a:r>
              <a:rPr lang="en-US" sz="352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In Jesus' name we pray. </a:t>
            </a:r>
          </a:p>
          <a:p>
            <a:pPr algn="just">
              <a:lnSpc>
                <a:spcPts val="4228"/>
              </a:lnSpc>
            </a:pPr>
            <a:r>
              <a:rPr lang="en-US" sz="352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Amen.</a:t>
            </a:r>
          </a:p>
          <a:p>
            <a:pPr algn="just">
              <a:lnSpc>
                <a:spcPts val="4228"/>
              </a:lnSpc>
            </a:pP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7544" y="454101"/>
            <a:ext cx="11952449" cy="7320875"/>
          </a:xfrm>
          <a:custGeom>
            <a:avLst/>
            <a:gdLst/>
            <a:ahLst/>
            <a:cxnLst/>
            <a:rect r="r" b="b" t="t" l="l"/>
            <a:pathLst>
              <a:path h="7320875" w="11952449">
                <a:moveTo>
                  <a:pt x="0" y="0"/>
                </a:moveTo>
                <a:lnTo>
                  <a:pt x="11952449" y="0"/>
                </a:lnTo>
                <a:lnTo>
                  <a:pt x="11952449" y="7320875"/>
                </a:lnTo>
                <a:lnTo>
                  <a:pt x="0" y="73208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50" r="0" b="-15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360721">
            <a:off x="11867876" y="-1064824"/>
            <a:ext cx="4043743" cy="2603160"/>
          </a:xfrm>
          <a:custGeom>
            <a:avLst/>
            <a:gdLst/>
            <a:ahLst/>
            <a:cxnLst/>
            <a:rect r="r" b="b" t="t" l="l"/>
            <a:pathLst>
              <a:path h="2603160" w="4043743">
                <a:moveTo>
                  <a:pt x="0" y="0"/>
                </a:moveTo>
                <a:lnTo>
                  <a:pt x="4043743" y="0"/>
                </a:lnTo>
                <a:lnTo>
                  <a:pt x="4043743" y="2603160"/>
                </a:lnTo>
                <a:lnTo>
                  <a:pt x="0" y="26031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60" t="0" r="-16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854276" y="1438460"/>
            <a:ext cx="10433724" cy="8229600"/>
            <a:chOff x="0" y="0"/>
            <a:chExt cx="13911632" cy="1097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911580" cy="10972800"/>
            </a:xfrm>
            <a:custGeom>
              <a:avLst/>
              <a:gdLst/>
              <a:ahLst/>
              <a:cxnLst/>
              <a:rect r="r" b="b" t="t" l="l"/>
              <a:pathLst>
                <a:path h="10972800" w="13911580">
                  <a:moveTo>
                    <a:pt x="0" y="0"/>
                  </a:moveTo>
                  <a:lnTo>
                    <a:pt x="13911580" y="0"/>
                  </a:lnTo>
                  <a:lnTo>
                    <a:pt x="13911580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20" r="0" b="-2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357696" y="247287"/>
            <a:ext cx="1642686" cy="912603"/>
            <a:chOff x="0" y="0"/>
            <a:chExt cx="2190248" cy="121680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190242" cy="1216787"/>
            </a:xfrm>
            <a:custGeom>
              <a:avLst/>
              <a:gdLst/>
              <a:ahLst/>
              <a:cxnLst/>
              <a:rect r="r" b="b" t="t" l="l"/>
              <a:pathLst>
                <a:path h="1216787" w="2190242">
                  <a:moveTo>
                    <a:pt x="0" y="0"/>
                  </a:moveTo>
                  <a:lnTo>
                    <a:pt x="2190242" y="0"/>
                  </a:lnTo>
                  <a:lnTo>
                    <a:pt x="2190242" y="1216787"/>
                  </a:lnTo>
                  <a:lnTo>
                    <a:pt x="0" y="1216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94" t="0" r="-95" b="-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878586" y="6575448"/>
            <a:ext cx="2243592" cy="3348645"/>
            <a:chOff x="0" y="0"/>
            <a:chExt cx="2991456" cy="446486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991485" cy="4464812"/>
            </a:xfrm>
            <a:custGeom>
              <a:avLst/>
              <a:gdLst/>
              <a:ahLst/>
              <a:cxnLst/>
              <a:rect r="r" b="b" t="t" l="l"/>
              <a:pathLst>
                <a:path h="4464812" w="2991485">
                  <a:moveTo>
                    <a:pt x="0" y="0"/>
                  </a:moveTo>
                  <a:lnTo>
                    <a:pt x="2991485" y="0"/>
                  </a:lnTo>
                  <a:lnTo>
                    <a:pt x="2991485" y="4464812"/>
                  </a:lnTo>
                  <a:lnTo>
                    <a:pt x="0" y="44648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5" t="0" r="-4" b="-1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3662239" y="6575448"/>
            <a:ext cx="2452882" cy="3348645"/>
            <a:chOff x="0" y="0"/>
            <a:chExt cx="3270509" cy="446486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270504" cy="4464812"/>
            </a:xfrm>
            <a:custGeom>
              <a:avLst/>
              <a:gdLst/>
              <a:ahLst/>
              <a:cxnLst/>
              <a:rect r="r" b="b" t="t" l="l"/>
              <a:pathLst>
                <a:path h="4464812" w="3270504">
                  <a:moveTo>
                    <a:pt x="0" y="0"/>
                  </a:moveTo>
                  <a:lnTo>
                    <a:pt x="3270504" y="0"/>
                  </a:lnTo>
                  <a:lnTo>
                    <a:pt x="3270504" y="4464812"/>
                  </a:lnTo>
                  <a:lnTo>
                    <a:pt x="0" y="44648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14" t="0" r="-15" b="-1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-181529">
            <a:off x="57995" y="3270028"/>
            <a:ext cx="9703600" cy="32908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918"/>
              </a:lnSpc>
            </a:pPr>
            <a:r>
              <a:rPr lang="en-US" sz="17025">
                <a:solidFill>
                  <a:srgbClr val="5D2719"/>
                </a:solidFill>
                <a:latin typeface="Porcelain"/>
                <a:ea typeface="Porcelain"/>
                <a:cs typeface="Porcelain"/>
                <a:sym typeface="Porcelain"/>
              </a:rPr>
              <a:t>Live the Word Kids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24472" y="1028700"/>
            <a:ext cx="3813702" cy="3279784"/>
          </a:xfrm>
          <a:custGeom>
            <a:avLst/>
            <a:gdLst/>
            <a:ahLst/>
            <a:cxnLst/>
            <a:rect r="r" b="b" t="t" l="l"/>
            <a:pathLst>
              <a:path h="3279784" w="3813702">
                <a:moveTo>
                  <a:pt x="0" y="0"/>
                </a:moveTo>
                <a:lnTo>
                  <a:pt x="3813702" y="0"/>
                </a:lnTo>
                <a:lnTo>
                  <a:pt x="3813702" y="3279784"/>
                </a:lnTo>
                <a:lnTo>
                  <a:pt x="0" y="3279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20" r="0" b="-2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-281496" y="6661614"/>
            <a:ext cx="3958991" cy="3944595"/>
          </a:xfrm>
          <a:custGeom>
            <a:avLst/>
            <a:gdLst/>
            <a:ahLst/>
            <a:cxnLst/>
            <a:rect r="r" b="b" t="t" l="l"/>
            <a:pathLst>
              <a:path h="3944595" w="3958991">
                <a:moveTo>
                  <a:pt x="0" y="0"/>
                </a:moveTo>
                <a:lnTo>
                  <a:pt x="3958991" y="0"/>
                </a:lnTo>
                <a:lnTo>
                  <a:pt x="3958991" y="3944595"/>
                </a:lnTo>
                <a:lnTo>
                  <a:pt x="0" y="39445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61" r="0" b="-6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05299">
            <a:off x="1018213" y="5390055"/>
            <a:ext cx="16173060" cy="4690187"/>
          </a:xfrm>
          <a:custGeom>
            <a:avLst/>
            <a:gdLst/>
            <a:ahLst/>
            <a:cxnLst/>
            <a:rect r="r" b="b" t="t" l="l"/>
            <a:pathLst>
              <a:path h="4690187" w="16173060">
                <a:moveTo>
                  <a:pt x="0" y="0"/>
                </a:moveTo>
                <a:lnTo>
                  <a:pt x="16173060" y="0"/>
                </a:lnTo>
                <a:lnTo>
                  <a:pt x="16173060" y="4690187"/>
                </a:lnTo>
                <a:lnTo>
                  <a:pt x="0" y="46901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58" r="0" b="-58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64357">
            <a:off x="2958465" y="760611"/>
            <a:ext cx="1764075" cy="2419554"/>
          </a:xfrm>
          <a:custGeom>
            <a:avLst/>
            <a:gdLst/>
            <a:ahLst/>
            <a:cxnLst/>
            <a:rect r="r" b="b" t="t" l="l"/>
            <a:pathLst>
              <a:path h="2419554" w="1764075">
                <a:moveTo>
                  <a:pt x="0" y="0"/>
                </a:moveTo>
                <a:lnTo>
                  <a:pt x="1764075" y="0"/>
                </a:lnTo>
                <a:lnTo>
                  <a:pt x="1764075" y="2419554"/>
                </a:lnTo>
                <a:lnTo>
                  <a:pt x="0" y="241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21" t="0" r="-21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5589684" y="890044"/>
            <a:ext cx="7108633" cy="5764372"/>
            <a:chOff x="0" y="0"/>
            <a:chExt cx="9478177" cy="768582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478137" cy="7685786"/>
            </a:xfrm>
            <a:custGeom>
              <a:avLst/>
              <a:gdLst/>
              <a:ahLst/>
              <a:cxnLst/>
              <a:rect r="r" b="b" t="t" l="l"/>
              <a:pathLst>
                <a:path h="7685786" w="9478137">
                  <a:moveTo>
                    <a:pt x="0" y="0"/>
                  </a:moveTo>
                  <a:lnTo>
                    <a:pt x="9478137" y="0"/>
                  </a:lnTo>
                  <a:lnTo>
                    <a:pt x="9478137" y="7685786"/>
                  </a:lnTo>
                  <a:lnTo>
                    <a:pt x="0" y="76857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2852285" y="8260341"/>
            <a:ext cx="12742345" cy="670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43"/>
              </a:lnSpc>
            </a:pPr>
            <a:r>
              <a:rPr lang="en-US" sz="3959" spc="117">
                <a:solidFill>
                  <a:srgbClr val="5A3114"/>
                </a:solidFill>
                <a:latin typeface="Nunito"/>
                <a:ea typeface="Nunito"/>
                <a:cs typeface="Nunito"/>
                <a:sym typeface="Nunito"/>
              </a:rPr>
              <a:t>July 26</a:t>
            </a:r>
            <a:r>
              <a:rPr lang="en-US" sz="3959" spc="117">
                <a:solidFill>
                  <a:srgbClr val="5A3114"/>
                </a:solidFill>
                <a:latin typeface="Nunito"/>
                <a:ea typeface="Nunito"/>
                <a:cs typeface="Nunito"/>
                <a:sym typeface="Nunito"/>
              </a:rPr>
              <a:t>, 2026 | Cycle A Year 2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693371" y="6997316"/>
            <a:ext cx="12901258" cy="1020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88"/>
              </a:lnSpc>
            </a:pPr>
            <a:r>
              <a:rPr lang="en-US" sz="9000">
                <a:solidFill>
                  <a:srgbClr val="5A3114"/>
                </a:solidFill>
                <a:latin typeface="Porcelain"/>
                <a:ea typeface="Porcelain"/>
                <a:cs typeface="Porcelain"/>
                <a:sym typeface="Porcelain"/>
              </a:rPr>
              <a:t>Seventeenth Sunday in Ordinary Time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24472" y="1028700"/>
            <a:ext cx="3813702" cy="3279784"/>
          </a:xfrm>
          <a:custGeom>
            <a:avLst/>
            <a:gdLst/>
            <a:ahLst/>
            <a:cxnLst/>
            <a:rect r="r" b="b" t="t" l="l"/>
            <a:pathLst>
              <a:path h="3279784" w="3813702">
                <a:moveTo>
                  <a:pt x="0" y="0"/>
                </a:moveTo>
                <a:lnTo>
                  <a:pt x="3813702" y="0"/>
                </a:lnTo>
                <a:lnTo>
                  <a:pt x="3813702" y="3279784"/>
                </a:lnTo>
                <a:lnTo>
                  <a:pt x="0" y="3279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20" r="0" b="-2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-281496" y="6661614"/>
            <a:ext cx="3958991" cy="3944595"/>
          </a:xfrm>
          <a:custGeom>
            <a:avLst/>
            <a:gdLst/>
            <a:ahLst/>
            <a:cxnLst/>
            <a:rect r="r" b="b" t="t" l="l"/>
            <a:pathLst>
              <a:path h="3944595" w="3958991">
                <a:moveTo>
                  <a:pt x="0" y="0"/>
                </a:moveTo>
                <a:lnTo>
                  <a:pt x="3958991" y="0"/>
                </a:lnTo>
                <a:lnTo>
                  <a:pt x="3958991" y="3944595"/>
                </a:lnTo>
                <a:lnTo>
                  <a:pt x="0" y="39445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61" r="0" b="-6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05299">
            <a:off x="1057470" y="6183560"/>
            <a:ext cx="16173060" cy="4690187"/>
          </a:xfrm>
          <a:custGeom>
            <a:avLst/>
            <a:gdLst/>
            <a:ahLst/>
            <a:cxnLst/>
            <a:rect r="r" b="b" t="t" l="l"/>
            <a:pathLst>
              <a:path h="4690187" w="16173060">
                <a:moveTo>
                  <a:pt x="0" y="0"/>
                </a:moveTo>
                <a:lnTo>
                  <a:pt x="16173060" y="0"/>
                </a:lnTo>
                <a:lnTo>
                  <a:pt x="16173060" y="4690187"/>
                </a:lnTo>
                <a:lnTo>
                  <a:pt x="0" y="46901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58" r="0" b="-58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64357">
            <a:off x="2948940" y="760611"/>
            <a:ext cx="1764075" cy="2419554"/>
          </a:xfrm>
          <a:custGeom>
            <a:avLst/>
            <a:gdLst/>
            <a:ahLst/>
            <a:cxnLst/>
            <a:rect r="r" b="b" t="t" l="l"/>
            <a:pathLst>
              <a:path h="2419554" w="1764075">
                <a:moveTo>
                  <a:pt x="0" y="0"/>
                </a:moveTo>
                <a:lnTo>
                  <a:pt x="1764075" y="0"/>
                </a:lnTo>
                <a:lnTo>
                  <a:pt x="1764075" y="2419554"/>
                </a:lnTo>
                <a:lnTo>
                  <a:pt x="0" y="241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21" t="0" r="-21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998296" y="0"/>
            <a:ext cx="7132398" cy="7205676"/>
          </a:xfrm>
          <a:custGeom>
            <a:avLst/>
            <a:gdLst/>
            <a:ahLst/>
            <a:cxnLst/>
            <a:rect r="r" b="b" t="t" l="l"/>
            <a:pathLst>
              <a:path h="7205676" w="7132398">
                <a:moveTo>
                  <a:pt x="0" y="0"/>
                </a:moveTo>
                <a:lnTo>
                  <a:pt x="7132399" y="0"/>
                </a:lnTo>
                <a:lnTo>
                  <a:pt x="7132399" y="7205676"/>
                </a:lnTo>
                <a:lnTo>
                  <a:pt x="0" y="720567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504693" y="9182100"/>
            <a:ext cx="11278614" cy="670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43"/>
              </a:lnSpc>
            </a:pPr>
            <a:r>
              <a:rPr lang="en-US" sz="3959" spc="117">
                <a:solidFill>
                  <a:srgbClr val="5A3114"/>
                </a:solidFill>
                <a:latin typeface="Nunito"/>
                <a:ea typeface="Nunito"/>
                <a:cs typeface="Nunito"/>
                <a:sym typeface="Nunito"/>
              </a:rPr>
              <a:t>Matthew 13:44-52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763087" y="7652548"/>
            <a:ext cx="12901258" cy="1520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26"/>
              </a:lnSpc>
            </a:pPr>
            <a:r>
              <a:rPr lang="en-US" sz="7044">
                <a:solidFill>
                  <a:srgbClr val="5A3114"/>
                </a:solidFill>
                <a:latin typeface="Porcelain"/>
                <a:ea typeface="Porcelain"/>
                <a:cs typeface="Porcelain"/>
                <a:sym typeface="Porcelain"/>
              </a:rPr>
              <a:t>“Parables of the Hidden Treasure, the Pearl of Great Price, and the Net”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6746" y="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416570" y="1663590"/>
            <a:ext cx="5727430" cy="5677315"/>
            <a:chOff x="0" y="0"/>
            <a:chExt cx="10063548" cy="997549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063607" cy="9975469"/>
            </a:xfrm>
            <a:custGeom>
              <a:avLst/>
              <a:gdLst/>
              <a:ahLst/>
              <a:cxnLst/>
              <a:rect r="r" b="b" t="t" l="l"/>
              <a:pathLst>
                <a:path h="9975469" w="10063607">
                  <a:moveTo>
                    <a:pt x="0" y="0"/>
                  </a:moveTo>
                  <a:lnTo>
                    <a:pt x="10063607" y="0"/>
                  </a:lnTo>
                  <a:lnTo>
                    <a:pt x="10063607" y="9975469"/>
                  </a:lnTo>
                  <a:lnTo>
                    <a:pt x="0" y="9975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1" t="0" r="-20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9577684" y="1144428"/>
            <a:ext cx="5886808" cy="47991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22"/>
              </a:lnSpc>
            </a:pPr>
            <a:r>
              <a:rPr lang="en-US" b="true" sz="4518" spc="131">
                <a:solidFill>
                  <a:srgbClr val="004AAD"/>
                </a:solidFill>
                <a:latin typeface="Nunito Bold"/>
                <a:ea typeface="Nunito Bold"/>
                <a:cs typeface="Nunito Bold"/>
                <a:sym typeface="Nunito Bold"/>
              </a:rPr>
              <a:t>Leader:</a:t>
            </a:r>
          </a:p>
          <a:p>
            <a:pPr algn="l">
              <a:lnSpc>
                <a:spcPts val="6326"/>
              </a:lnSpc>
            </a:pPr>
            <a:r>
              <a:rPr lang="en-US" b="true" sz="4518" spc="135">
                <a:solidFill>
                  <a:srgbClr val="5A3114"/>
                </a:solidFill>
                <a:latin typeface="Nunito Bold"/>
                <a:ea typeface="Nunito Bold"/>
                <a:cs typeface="Nunito Bold"/>
                <a:sym typeface="Nunito Bold"/>
              </a:rPr>
              <a:t>A reading from the Holy Gospel according to Matthew.</a:t>
            </a:r>
          </a:p>
          <a:p>
            <a:pPr algn="l">
              <a:lnSpc>
                <a:spcPts val="6466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577684" y="5675376"/>
            <a:ext cx="5886808" cy="32453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61"/>
              </a:lnSpc>
            </a:pPr>
            <a:r>
              <a:rPr lang="en-US" b="true" sz="4619" spc="133">
                <a:solidFill>
                  <a:srgbClr val="004AAD"/>
                </a:solidFill>
                <a:latin typeface="Nunito Bold"/>
                <a:ea typeface="Nunito Bold"/>
                <a:cs typeface="Nunito Bold"/>
                <a:sym typeface="Nunito Bold"/>
              </a:rPr>
              <a:t>All: </a:t>
            </a:r>
          </a:p>
          <a:p>
            <a:pPr algn="l">
              <a:lnSpc>
                <a:spcPts val="6466"/>
              </a:lnSpc>
            </a:pPr>
            <a:r>
              <a:rPr lang="en-US" b="true" sz="4619" spc="138">
                <a:solidFill>
                  <a:srgbClr val="5B1018"/>
                </a:solidFill>
                <a:latin typeface="Nunito Bold"/>
                <a:ea typeface="Nunito Bold"/>
                <a:cs typeface="Nunito Bold"/>
                <a:sym typeface="Nunito Bold"/>
              </a:rPr>
              <a:t>Glory to You, Oh Lord.</a:t>
            </a:r>
          </a:p>
          <a:p>
            <a:pPr algn="l">
              <a:lnSpc>
                <a:spcPts val="6466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6746" y="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862549" y="566296"/>
            <a:ext cx="1863399" cy="924809"/>
            <a:chOff x="0" y="0"/>
            <a:chExt cx="4021496" cy="1995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021455" cy="1995781"/>
            </a:xfrm>
            <a:custGeom>
              <a:avLst/>
              <a:gdLst/>
              <a:ahLst/>
              <a:cxnLst/>
              <a:rect r="r" b="b" t="t" l="l"/>
              <a:pathLst>
                <a:path h="1995781" w="4021455">
                  <a:moveTo>
                    <a:pt x="0" y="0"/>
                  </a:moveTo>
                  <a:lnTo>
                    <a:pt x="4021455" y="0"/>
                  </a:lnTo>
                  <a:lnTo>
                    <a:pt x="4021455" y="1995781"/>
                  </a:lnTo>
                  <a:lnTo>
                    <a:pt x="0" y="19957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D957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463342" y="2694768"/>
            <a:ext cx="5680658" cy="4260494"/>
          </a:xfrm>
          <a:custGeom>
            <a:avLst/>
            <a:gdLst/>
            <a:ahLst/>
            <a:cxnLst/>
            <a:rect r="r" b="b" t="t" l="l"/>
            <a:pathLst>
              <a:path h="4260494" w="5680658">
                <a:moveTo>
                  <a:pt x="0" y="0"/>
                </a:moveTo>
                <a:lnTo>
                  <a:pt x="5680658" y="0"/>
                </a:lnTo>
                <a:lnTo>
                  <a:pt x="5680658" y="4260494"/>
                </a:lnTo>
                <a:lnTo>
                  <a:pt x="0" y="42604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9487360" y="1801480"/>
            <a:ext cx="5921684" cy="6976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18"/>
              </a:lnSpc>
              <a:spcBef>
                <a:spcPct val="0"/>
              </a:spcBef>
            </a:pPr>
            <a:r>
              <a:rPr lang="en-US" b="true" sz="3942" spc="117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“The Kingdom of</a:t>
            </a:r>
            <a:r>
              <a:rPr lang="en-US" b="true" sz="3942" spc="117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heaven is like this. A man happens to find a treasure hidden in a field. He covers it up again, and is so happy that he goes and sells everything he has, and then goes back and buys that field.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152584" y="294081"/>
            <a:ext cx="1283328" cy="1326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0"/>
              </a:lnSpc>
            </a:pPr>
            <a:r>
              <a:rPr lang="en-US" sz="7778" b="true">
                <a:solidFill>
                  <a:srgbClr val="5A311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44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6746" y="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761021" y="2082848"/>
            <a:ext cx="1863399" cy="924809"/>
            <a:chOff x="0" y="0"/>
            <a:chExt cx="4021496" cy="1995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021455" cy="1995781"/>
            </a:xfrm>
            <a:custGeom>
              <a:avLst/>
              <a:gdLst/>
              <a:ahLst/>
              <a:cxnLst/>
              <a:rect r="r" b="b" t="t" l="l"/>
              <a:pathLst>
                <a:path h="1995781" w="4021455">
                  <a:moveTo>
                    <a:pt x="0" y="0"/>
                  </a:moveTo>
                  <a:lnTo>
                    <a:pt x="4021455" y="0"/>
                  </a:lnTo>
                  <a:lnTo>
                    <a:pt x="4021455" y="1995781"/>
                  </a:lnTo>
                  <a:lnTo>
                    <a:pt x="0" y="19957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D957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9664323" y="2545252"/>
            <a:ext cx="5568552" cy="4176414"/>
          </a:xfrm>
          <a:custGeom>
            <a:avLst/>
            <a:gdLst/>
            <a:ahLst/>
            <a:cxnLst/>
            <a:rect r="r" b="b" t="t" l="l"/>
            <a:pathLst>
              <a:path h="4176414" w="5568552">
                <a:moveTo>
                  <a:pt x="0" y="0"/>
                </a:moveTo>
                <a:lnTo>
                  <a:pt x="5568552" y="0"/>
                </a:lnTo>
                <a:lnTo>
                  <a:pt x="5568552" y="4176414"/>
                </a:lnTo>
                <a:lnTo>
                  <a:pt x="0" y="41764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151316" y="3666804"/>
            <a:ext cx="5992684" cy="2877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2"/>
              </a:lnSpc>
              <a:spcBef>
                <a:spcPct val="0"/>
              </a:spcBef>
            </a:pPr>
            <a:r>
              <a:rPr lang="en-US" b="true" sz="4095" spc="122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“Also, the</a:t>
            </a:r>
            <a:r>
              <a:rPr lang="en-US" b="true" sz="4095" spc="122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Kingdom of heaven is like this. A man is looking for fine pearls,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051056" y="1810634"/>
            <a:ext cx="1283328" cy="1326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0"/>
              </a:lnSpc>
            </a:pPr>
            <a:r>
              <a:rPr lang="en-US" sz="7778" b="true">
                <a:solidFill>
                  <a:srgbClr val="5A311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45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6746" y="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862549" y="1313174"/>
            <a:ext cx="1863399" cy="924809"/>
            <a:chOff x="0" y="0"/>
            <a:chExt cx="4021496" cy="1995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021455" cy="1995781"/>
            </a:xfrm>
            <a:custGeom>
              <a:avLst/>
              <a:gdLst/>
              <a:ahLst/>
              <a:cxnLst/>
              <a:rect r="r" b="b" t="t" l="l"/>
              <a:pathLst>
                <a:path h="1995781" w="4021455">
                  <a:moveTo>
                    <a:pt x="0" y="0"/>
                  </a:moveTo>
                  <a:lnTo>
                    <a:pt x="4021455" y="0"/>
                  </a:lnTo>
                  <a:lnTo>
                    <a:pt x="4021455" y="1995781"/>
                  </a:lnTo>
                  <a:lnTo>
                    <a:pt x="0" y="19957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D957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3436128" y="2161563"/>
            <a:ext cx="5514699" cy="5466446"/>
            <a:chOff x="0" y="0"/>
            <a:chExt cx="10063548" cy="997549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063607" cy="9975469"/>
            </a:xfrm>
            <a:custGeom>
              <a:avLst/>
              <a:gdLst/>
              <a:ahLst/>
              <a:cxnLst/>
              <a:rect r="r" b="b" t="t" l="l"/>
              <a:pathLst>
                <a:path h="9975469" w="10063607">
                  <a:moveTo>
                    <a:pt x="625744" y="0"/>
                  </a:moveTo>
                  <a:lnTo>
                    <a:pt x="9437863" y="0"/>
                  </a:lnTo>
                  <a:cubicBezTo>
                    <a:pt x="9783452" y="0"/>
                    <a:pt x="10063607" y="280155"/>
                    <a:pt x="10063607" y="625744"/>
                  </a:cubicBezTo>
                  <a:lnTo>
                    <a:pt x="10063607" y="9349725"/>
                  </a:lnTo>
                  <a:cubicBezTo>
                    <a:pt x="10063607" y="9515682"/>
                    <a:pt x="9997680" y="9674843"/>
                    <a:pt x="9880330" y="9792192"/>
                  </a:cubicBezTo>
                  <a:cubicBezTo>
                    <a:pt x="9762981" y="9909542"/>
                    <a:pt x="9603820" y="9975469"/>
                    <a:pt x="9437863" y="9975469"/>
                  </a:cubicBezTo>
                  <a:lnTo>
                    <a:pt x="625744" y="9975469"/>
                  </a:lnTo>
                  <a:cubicBezTo>
                    <a:pt x="459786" y="9975469"/>
                    <a:pt x="300626" y="9909542"/>
                    <a:pt x="183276" y="9792192"/>
                  </a:cubicBezTo>
                  <a:cubicBezTo>
                    <a:pt x="65926" y="9674843"/>
                    <a:pt x="0" y="9515682"/>
                    <a:pt x="0" y="9349725"/>
                  </a:cubicBezTo>
                  <a:lnTo>
                    <a:pt x="0" y="625744"/>
                  </a:lnTo>
                  <a:cubicBezTo>
                    <a:pt x="0" y="459786"/>
                    <a:pt x="65926" y="300626"/>
                    <a:pt x="183276" y="183276"/>
                  </a:cubicBezTo>
                  <a:cubicBezTo>
                    <a:pt x="300626" y="65926"/>
                    <a:pt x="459786" y="0"/>
                    <a:pt x="625744" y="0"/>
                  </a:cubicBezTo>
                  <a:close/>
                </a:path>
              </a:pathLst>
            </a:custGeom>
            <a:blipFill>
              <a:blip r:embed="rId3"/>
              <a:stretch>
                <a:fillRect l="-16082" t="0" r="-16082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9614754" y="2429987"/>
            <a:ext cx="5886808" cy="48833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66"/>
              </a:lnSpc>
              <a:spcBef>
                <a:spcPct val="0"/>
              </a:spcBef>
            </a:pPr>
            <a:r>
              <a:rPr lang="en-US" b="true" sz="4619" spc="138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and when</a:t>
            </a:r>
            <a:r>
              <a:rPr lang="en-US" b="true" sz="4619" spc="138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he finds one that is unusually fine, he goes and sells everything he has, and buys that pearl.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152584" y="1031435"/>
            <a:ext cx="1283328" cy="1326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0"/>
              </a:lnSpc>
            </a:pPr>
            <a:r>
              <a:rPr lang="en-US" sz="7778" b="true">
                <a:solidFill>
                  <a:srgbClr val="5A311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46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6746" y="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761021" y="2082848"/>
            <a:ext cx="1863399" cy="924809"/>
            <a:chOff x="0" y="0"/>
            <a:chExt cx="4021496" cy="1995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021455" cy="1995781"/>
            </a:xfrm>
            <a:custGeom>
              <a:avLst/>
              <a:gdLst/>
              <a:ahLst/>
              <a:cxnLst/>
              <a:rect r="r" b="b" t="t" l="l"/>
              <a:pathLst>
                <a:path h="1995781" w="4021455">
                  <a:moveTo>
                    <a:pt x="0" y="0"/>
                  </a:moveTo>
                  <a:lnTo>
                    <a:pt x="4021455" y="0"/>
                  </a:lnTo>
                  <a:lnTo>
                    <a:pt x="4021455" y="1995781"/>
                  </a:lnTo>
                  <a:lnTo>
                    <a:pt x="0" y="19957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D957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9779353" y="2545252"/>
            <a:ext cx="5480001" cy="4110001"/>
          </a:xfrm>
          <a:custGeom>
            <a:avLst/>
            <a:gdLst/>
            <a:ahLst/>
            <a:cxnLst/>
            <a:rect r="r" b="b" t="t" l="l"/>
            <a:pathLst>
              <a:path h="4110001" w="5480001">
                <a:moveTo>
                  <a:pt x="0" y="0"/>
                </a:moveTo>
                <a:lnTo>
                  <a:pt x="5480001" y="0"/>
                </a:lnTo>
                <a:lnTo>
                  <a:pt x="5480001" y="4110001"/>
                </a:lnTo>
                <a:lnTo>
                  <a:pt x="0" y="41100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151316" y="3303687"/>
            <a:ext cx="5992684" cy="4329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2"/>
              </a:lnSpc>
              <a:spcBef>
                <a:spcPct val="0"/>
              </a:spcBef>
            </a:pPr>
            <a:r>
              <a:rPr lang="en-US" b="true" sz="4095" spc="122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“Also, the Kingdom of heaven is like this. Some fishermen throw their net out </a:t>
            </a:r>
            <a:r>
              <a:rPr lang="en-US" b="true" sz="4095" spc="122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in the lake and catch all kinds of fish.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051056" y="1810634"/>
            <a:ext cx="1283328" cy="1326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0"/>
              </a:lnSpc>
            </a:pPr>
            <a:r>
              <a:rPr lang="en-US" sz="7778" b="true">
                <a:solidFill>
                  <a:srgbClr val="5A311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47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26D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6746" y="0"/>
            <a:ext cx="17314509" cy="10287000"/>
          </a:xfrm>
          <a:custGeom>
            <a:avLst/>
            <a:gdLst/>
            <a:ahLst/>
            <a:cxnLst/>
            <a:rect r="r" b="b" t="t" l="l"/>
            <a:pathLst>
              <a:path h="10287000" w="17314509">
                <a:moveTo>
                  <a:pt x="0" y="0"/>
                </a:moveTo>
                <a:lnTo>
                  <a:pt x="17314508" y="0"/>
                </a:lnTo>
                <a:lnTo>
                  <a:pt x="173145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" t="0" r="-671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862549" y="1028700"/>
            <a:ext cx="1863399" cy="924809"/>
            <a:chOff x="0" y="0"/>
            <a:chExt cx="4021496" cy="19958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021455" cy="1995781"/>
            </a:xfrm>
            <a:custGeom>
              <a:avLst/>
              <a:gdLst/>
              <a:ahLst/>
              <a:cxnLst/>
              <a:rect r="r" b="b" t="t" l="l"/>
              <a:pathLst>
                <a:path h="1995781" w="4021455">
                  <a:moveTo>
                    <a:pt x="0" y="0"/>
                  </a:moveTo>
                  <a:lnTo>
                    <a:pt x="4021455" y="0"/>
                  </a:lnTo>
                  <a:lnTo>
                    <a:pt x="4021455" y="1995781"/>
                  </a:lnTo>
                  <a:lnTo>
                    <a:pt x="0" y="19957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D957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158628" y="3644560"/>
            <a:ext cx="6456125" cy="3889816"/>
          </a:xfrm>
          <a:custGeom>
            <a:avLst/>
            <a:gdLst/>
            <a:ahLst/>
            <a:cxnLst/>
            <a:rect r="r" b="b" t="t" l="l"/>
            <a:pathLst>
              <a:path h="3889816" w="6456125">
                <a:moveTo>
                  <a:pt x="0" y="0"/>
                </a:moveTo>
                <a:lnTo>
                  <a:pt x="6456126" y="0"/>
                </a:lnTo>
                <a:lnTo>
                  <a:pt x="6456126" y="3889815"/>
                </a:lnTo>
                <a:lnTo>
                  <a:pt x="0" y="38898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9614754" y="1997123"/>
            <a:ext cx="5886808" cy="6521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66"/>
              </a:lnSpc>
              <a:spcBef>
                <a:spcPct val="0"/>
              </a:spcBef>
            </a:pPr>
            <a:r>
              <a:rPr lang="en-US" b="true" sz="4619" spc="138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When</a:t>
            </a:r>
            <a:r>
              <a:rPr lang="en-US" b="true" sz="4619" spc="138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the net is full, they pull it to shore and sit down to divide the fish: the good ones go into the buckets, the worthless ones are thrown away.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152584" y="756486"/>
            <a:ext cx="1283328" cy="1326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0"/>
              </a:lnSpc>
            </a:pPr>
            <a:r>
              <a:rPr lang="en-US" sz="7778" b="true">
                <a:solidFill>
                  <a:srgbClr val="5A311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DAHLUA3nXdo</dc:identifier>
  <dcterms:modified xsi:type="dcterms:W3CDTF">2011-08-01T06:04:30Z</dcterms:modified>
  <cp:revision>1</cp:revision>
  <dc:title>Copy of LTW Kids 2026</dc:title>
</cp:coreProperties>
</file>