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x="18288000" cy="10287000"/>
  <p:notesSz cx="6858000" cy="9144000"/>
  <p:embeddedFontLst>
    <p:embeddedFont>
      <p:font typeface="Porcelain" charset="1" panose="00000000000000000000"/>
      <p:regular r:id="rId36"/>
    </p:embeddedFont>
    <p:embeddedFont>
      <p:font typeface="Nunito" charset="1" panose="00000000000000000000"/>
      <p:regular r:id="rId37"/>
    </p:embeddedFont>
    <p:embeddedFont>
      <p:font typeface="Nunito Bold" charset="1" panose="00000000000000000000"/>
      <p:regular r:id="rId38"/>
    </p:embeddedFont>
    <p:embeddedFont>
      <p:font typeface="Canva Sans Bold" charset="1" panose="020B0803030501040103"/>
      <p:regular r:id="rId39"/>
    </p:embeddedFont>
    <p:embeddedFont>
      <p:font typeface="Calibri (MS)" charset="1" panose="020F0502020204030204"/>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8.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0.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3.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6.png" Type="http://schemas.openxmlformats.org/officeDocument/2006/relationships/image"/><Relationship Id="rId4" Target="../media/image3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9.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0.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35.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48.png" Type="http://schemas.openxmlformats.org/officeDocument/2006/relationships/image"/><Relationship Id="rId4" Target="../media/image49.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8.png" Type="http://schemas.openxmlformats.org/officeDocument/2006/relationships/image"/><Relationship Id="rId7" Target="../media/image19.png" Type="http://schemas.openxmlformats.org/officeDocument/2006/relationships/image"/><Relationship Id="rId8" Target="../media/image20.svg" Type="http://schemas.openxmlformats.org/officeDocument/2006/relationships/image"/><Relationship Id="rId9" Target="../media/image15.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1087544" y="454101"/>
            <a:ext cx="11952449" cy="7320875"/>
          </a:xfrm>
          <a:custGeom>
            <a:avLst/>
            <a:gdLst/>
            <a:ahLst/>
            <a:cxnLst/>
            <a:rect r="r" b="b" t="t" l="l"/>
            <a:pathLst>
              <a:path h="7320875" w="11952449">
                <a:moveTo>
                  <a:pt x="0" y="0"/>
                </a:moveTo>
                <a:lnTo>
                  <a:pt x="11952449" y="0"/>
                </a:lnTo>
                <a:lnTo>
                  <a:pt x="11952449" y="7320875"/>
                </a:lnTo>
                <a:lnTo>
                  <a:pt x="0" y="7320875"/>
                </a:lnTo>
                <a:lnTo>
                  <a:pt x="0" y="0"/>
                </a:lnTo>
                <a:close/>
              </a:path>
            </a:pathLst>
          </a:custGeom>
          <a:blipFill>
            <a:blip r:embed="rId2">
              <a:extLst>
                <a:ext uri="{96DAC541-7B7A-43D3-8B79-37D633B846F1}">
                  <asvg:svgBlip xmlns:asvg="http://schemas.microsoft.com/office/drawing/2016/SVG/main" r:embed="rId3"/>
                </a:ext>
              </a:extLst>
            </a:blip>
            <a:stretch>
              <a:fillRect l="0" t="-150" r="0" b="-150"/>
            </a:stretch>
          </a:blipFill>
        </p:spPr>
      </p:sp>
      <p:sp>
        <p:nvSpPr>
          <p:cNvPr name="Freeform 3" id="3"/>
          <p:cNvSpPr/>
          <p:nvPr/>
        </p:nvSpPr>
        <p:spPr>
          <a:xfrm flipH="false" flipV="false" rot="-1360721">
            <a:off x="11867876" y="-1064824"/>
            <a:ext cx="4043743" cy="2603160"/>
          </a:xfrm>
          <a:custGeom>
            <a:avLst/>
            <a:gdLst/>
            <a:ahLst/>
            <a:cxnLst/>
            <a:rect r="r" b="b" t="t" l="l"/>
            <a:pathLst>
              <a:path h="2603160" w="4043743">
                <a:moveTo>
                  <a:pt x="0" y="0"/>
                </a:moveTo>
                <a:lnTo>
                  <a:pt x="4043743" y="0"/>
                </a:lnTo>
                <a:lnTo>
                  <a:pt x="4043743" y="2603160"/>
                </a:lnTo>
                <a:lnTo>
                  <a:pt x="0" y="2603160"/>
                </a:lnTo>
                <a:lnTo>
                  <a:pt x="0" y="0"/>
                </a:lnTo>
                <a:close/>
              </a:path>
            </a:pathLst>
          </a:custGeom>
          <a:blipFill>
            <a:blip r:embed="rId4">
              <a:extLst>
                <a:ext uri="{96DAC541-7B7A-43D3-8B79-37D633B846F1}">
                  <asvg:svgBlip xmlns:asvg="http://schemas.microsoft.com/office/drawing/2016/SVG/main" r:embed="rId5"/>
                </a:ext>
              </a:extLst>
            </a:blip>
            <a:stretch>
              <a:fillRect l="-160" t="0" r="-160" b="0"/>
            </a:stretch>
          </a:blipFill>
        </p:spPr>
      </p:sp>
      <p:grpSp>
        <p:nvGrpSpPr>
          <p:cNvPr name="Group 4" id="4"/>
          <p:cNvGrpSpPr/>
          <p:nvPr/>
        </p:nvGrpSpPr>
        <p:grpSpPr>
          <a:xfrm rot="0">
            <a:off x="7854276" y="1438460"/>
            <a:ext cx="10433724" cy="8229600"/>
            <a:chOff x="0" y="0"/>
            <a:chExt cx="13911632" cy="10972800"/>
          </a:xfrm>
        </p:grpSpPr>
        <p:sp>
          <p:nvSpPr>
            <p:cNvPr name="Freeform 5" id="5"/>
            <p:cNvSpPr/>
            <p:nvPr/>
          </p:nvSpPr>
          <p:spPr>
            <a:xfrm flipH="false" flipV="false" rot="0">
              <a:off x="0" y="0"/>
              <a:ext cx="13911580" cy="10972800"/>
            </a:xfrm>
            <a:custGeom>
              <a:avLst/>
              <a:gdLst/>
              <a:ahLst/>
              <a:cxnLst/>
              <a:rect r="r" b="b" t="t" l="l"/>
              <a:pathLst>
                <a:path h="10972800" w="13911580">
                  <a:moveTo>
                    <a:pt x="0" y="0"/>
                  </a:moveTo>
                  <a:lnTo>
                    <a:pt x="13911580" y="0"/>
                  </a:lnTo>
                  <a:lnTo>
                    <a:pt x="13911580" y="10972800"/>
                  </a:lnTo>
                  <a:lnTo>
                    <a:pt x="0" y="10972800"/>
                  </a:lnTo>
                  <a:lnTo>
                    <a:pt x="0" y="0"/>
                  </a:lnTo>
                  <a:close/>
                </a:path>
              </a:pathLst>
            </a:custGeom>
            <a:blipFill>
              <a:blip r:embed="rId6"/>
              <a:stretch>
                <a:fillRect l="0" t="-20" r="0" b="-20"/>
              </a:stretch>
            </a:blipFill>
          </p:spPr>
        </p:sp>
      </p:grpSp>
      <p:grpSp>
        <p:nvGrpSpPr>
          <p:cNvPr name="Group 6" id="6"/>
          <p:cNvGrpSpPr/>
          <p:nvPr/>
        </p:nvGrpSpPr>
        <p:grpSpPr>
          <a:xfrm rot="0">
            <a:off x="357696" y="247287"/>
            <a:ext cx="1642686" cy="912603"/>
            <a:chOff x="0" y="0"/>
            <a:chExt cx="2190248" cy="1216804"/>
          </a:xfrm>
        </p:grpSpPr>
        <p:sp>
          <p:nvSpPr>
            <p:cNvPr name="Freeform 7" id="7"/>
            <p:cNvSpPr/>
            <p:nvPr/>
          </p:nvSpPr>
          <p:spPr>
            <a:xfrm flipH="false" flipV="false" rot="0">
              <a:off x="0" y="0"/>
              <a:ext cx="2190242" cy="1216787"/>
            </a:xfrm>
            <a:custGeom>
              <a:avLst/>
              <a:gdLst/>
              <a:ahLst/>
              <a:cxnLst/>
              <a:rect r="r" b="b" t="t" l="l"/>
              <a:pathLst>
                <a:path h="1216787" w="2190242">
                  <a:moveTo>
                    <a:pt x="0" y="0"/>
                  </a:moveTo>
                  <a:lnTo>
                    <a:pt x="2190242" y="0"/>
                  </a:lnTo>
                  <a:lnTo>
                    <a:pt x="2190242" y="1216787"/>
                  </a:lnTo>
                  <a:lnTo>
                    <a:pt x="0" y="1216787"/>
                  </a:lnTo>
                  <a:lnTo>
                    <a:pt x="0" y="0"/>
                  </a:lnTo>
                  <a:close/>
                </a:path>
              </a:pathLst>
            </a:custGeom>
            <a:blipFill>
              <a:blip r:embed="rId7"/>
              <a:stretch>
                <a:fillRect l="-94" t="0" r="-95" b="-1"/>
              </a:stretch>
            </a:blipFill>
          </p:spPr>
        </p:sp>
      </p:grpSp>
      <p:grpSp>
        <p:nvGrpSpPr>
          <p:cNvPr name="Group 8" id="8"/>
          <p:cNvGrpSpPr/>
          <p:nvPr/>
        </p:nvGrpSpPr>
        <p:grpSpPr>
          <a:xfrm rot="0">
            <a:off x="878586" y="6575448"/>
            <a:ext cx="2243592" cy="3348645"/>
            <a:chOff x="0" y="0"/>
            <a:chExt cx="2991456" cy="4464860"/>
          </a:xfrm>
        </p:grpSpPr>
        <p:sp>
          <p:nvSpPr>
            <p:cNvPr name="Freeform 9" id="9"/>
            <p:cNvSpPr/>
            <p:nvPr/>
          </p:nvSpPr>
          <p:spPr>
            <a:xfrm flipH="false" flipV="false" rot="0">
              <a:off x="0" y="0"/>
              <a:ext cx="2991485" cy="4464812"/>
            </a:xfrm>
            <a:custGeom>
              <a:avLst/>
              <a:gdLst/>
              <a:ahLst/>
              <a:cxnLst/>
              <a:rect r="r" b="b" t="t" l="l"/>
              <a:pathLst>
                <a:path h="4464812" w="2991485">
                  <a:moveTo>
                    <a:pt x="0" y="0"/>
                  </a:moveTo>
                  <a:lnTo>
                    <a:pt x="2991485" y="0"/>
                  </a:lnTo>
                  <a:lnTo>
                    <a:pt x="2991485" y="4464812"/>
                  </a:lnTo>
                  <a:lnTo>
                    <a:pt x="0" y="4464812"/>
                  </a:lnTo>
                  <a:lnTo>
                    <a:pt x="0" y="0"/>
                  </a:lnTo>
                  <a:close/>
                </a:path>
              </a:pathLst>
            </a:custGeom>
            <a:blipFill>
              <a:blip r:embed="rId8"/>
              <a:stretch>
                <a:fillRect l="-5" t="0" r="-4" b="-1"/>
              </a:stretch>
            </a:blipFill>
          </p:spPr>
        </p:sp>
      </p:grpSp>
      <p:grpSp>
        <p:nvGrpSpPr>
          <p:cNvPr name="Group 10" id="10"/>
          <p:cNvGrpSpPr/>
          <p:nvPr/>
        </p:nvGrpSpPr>
        <p:grpSpPr>
          <a:xfrm rot="0">
            <a:off x="3662239" y="6575448"/>
            <a:ext cx="2452882" cy="3348645"/>
            <a:chOff x="0" y="0"/>
            <a:chExt cx="3270509" cy="4464860"/>
          </a:xfrm>
        </p:grpSpPr>
        <p:sp>
          <p:nvSpPr>
            <p:cNvPr name="Freeform 11" id="11"/>
            <p:cNvSpPr/>
            <p:nvPr/>
          </p:nvSpPr>
          <p:spPr>
            <a:xfrm flipH="false" flipV="false" rot="0">
              <a:off x="0" y="0"/>
              <a:ext cx="3270504" cy="4464812"/>
            </a:xfrm>
            <a:custGeom>
              <a:avLst/>
              <a:gdLst/>
              <a:ahLst/>
              <a:cxnLst/>
              <a:rect r="r" b="b" t="t" l="l"/>
              <a:pathLst>
                <a:path h="4464812" w="3270504">
                  <a:moveTo>
                    <a:pt x="0" y="0"/>
                  </a:moveTo>
                  <a:lnTo>
                    <a:pt x="3270504" y="0"/>
                  </a:lnTo>
                  <a:lnTo>
                    <a:pt x="3270504" y="4464812"/>
                  </a:lnTo>
                  <a:lnTo>
                    <a:pt x="0" y="4464812"/>
                  </a:lnTo>
                  <a:lnTo>
                    <a:pt x="0" y="0"/>
                  </a:lnTo>
                  <a:close/>
                </a:path>
              </a:pathLst>
            </a:custGeom>
            <a:blipFill>
              <a:blip r:embed="rId9"/>
              <a:stretch>
                <a:fillRect l="-14" t="0" r="-15" b="-1"/>
              </a:stretch>
            </a:blipFill>
          </p:spPr>
        </p:sp>
      </p:grpSp>
      <p:sp>
        <p:nvSpPr>
          <p:cNvPr name="TextBox 12" id="12"/>
          <p:cNvSpPr txBox="true"/>
          <p:nvPr/>
        </p:nvSpPr>
        <p:spPr>
          <a:xfrm rot="-181529">
            <a:off x="57995" y="3270028"/>
            <a:ext cx="9703600" cy="3290824"/>
          </a:xfrm>
          <a:prstGeom prst="rect">
            <a:avLst/>
          </a:prstGeom>
        </p:spPr>
        <p:txBody>
          <a:bodyPr anchor="t" rtlCol="false" tIns="0" lIns="0" bIns="0" rIns="0">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16082" t="0" r="-16082" b="0"/>
              </a:stretch>
            </a:blipFill>
          </p:spPr>
        </p:sp>
      </p:grpSp>
      <p:sp>
        <p:nvSpPr>
          <p:cNvPr name="TextBox 7" id="7"/>
          <p:cNvSpPr txBox="true"/>
          <p:nvPr/>
        </p:nvSpPr>
        <p:spPr>
          <a:xfrm rot="0">
            <a:off x="9614754" y="2429987"/>
            <a:ext cx="5886808" cy="488337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‘No,’ he answered</a:t>
            </a:r>
            <a:r>
              <a:rPr lang="en-US" b="true" sz="4619" spc="138">
                <a:solidFill>
                  <a:srgbClr val="000000"/>
                </a:solidFill>
                <a:latin typeface="Nunito Bold"/>
                <a:ea typeface="Nunito Bold"/>
                <a:cs typeface="Nunito Bold"/>
                <a:sym typeface="Nunito Bold"/>
              </a:rPr>
              <a:t>, ‘because as you gather the weeds you might pull up some of the wheat along with them.</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29</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695635"/>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Freeform 5" id="5"/>
          <p:cNvSpPr/>
          <p:nvPr/>
        </p:nvSpPr>
        <p:spPr>
          <a:xfrm flipH="false" flipV="false" rot="0">
            <a:off x="9621727" y="2580114"/>
            <a:ext cx="5578743" cy="4184057"/>
          </a:xfrm>
          <a:custGeom>
            <a:avLst/>
            <a:gdLst/>
            <a:ahLst/>
            <a:cxnLst/>
            <a:rect r="r" b="b" t="t" l="l"/>
            <a:pathLst>
              <a:path h="4184057" w="5578743">
                <a:moveTo>
                  <a:pt x="0" y="0"/>
                </a:moveTo>
                <a:lnTo>
                  <a:pt x="5578744" y="0"/>
                </a:lnTo>
                <a:lnTo>
                  <a:pt x="5578744" y="4184057"/>
                </a:lnTo>
                <a:lnTo>
                  <a:pt x="0" y="4184057"/>
                </a:lnTo>
                <a:lnTo>
                  <a:pt x="0" y="0"/>
                </a:lnTo>
                <a:close/>
              </a:path>
            </a:pathLst>
          </a:custGeom>
          <a:blipFill>
            <a:blip r:embed="rId3"/>
            <a:stretch>
              <a:fillRect l="0" t="0" r="0" b="0"/>
            </a:stretch>
          </a:blipFill>
        </p:spPr>
      </p:sp>
      <p:sp>
        <p:nvSpPr>
          <p:cNvPr name="TextBox 6" id="6"/>
          <p:cNvSpPr txBox="true"/>
          <p:nvPr/>
        </p:nvSpPr>
        <p:spPr>
          <a:xfrm rot="0">
            <a:off x="3151316" y="1809590"/>
            <a:ext cx="5992684" cy="7234600"/>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Let the wheat and the weeds both grow together until harvest. Then I will tell the harvest worker</a:t>
            </a:r>
            <a:r>
              <a:rPr lang="en-US" b="true" sz="4095" spc="122">
                <a:solidFill>
                  <a:srgbClr val="000000"/>
                </a:solidFill>
                <a:latin typeface="Nunito Bold"/>
                <a:ea typeface="Nunito Bold"/>
                <a:cs typeface="Nunito Bold"/>
                <a:sym typeface="Nunito Bold"/>
              </a:rPr>
              <a:t>s to pull up the weeds first, tie them in bundles and burn them, and then to gather in the wheat and put it in my barn.’”</a:t>
            </a:r>
          </a:p>
        </p:txBody>
      </p:sp>
      <p:sp>
        <p:nvSpPr>
          <p:cNvPr name="TextBox 7" id="7"/>
          <p:cNvSpPr txBox="true"/>
          <p:nvPr/>
        </p:nvSpPr>
        <p:spPr>
          <a:xfrm rot="0">
            <a:off x="4051056" y="423421"/>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30</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Freeform 5" id="5"/>
          <p:cNvSpPr/>
          <p:nvPr/>
        </p:nvSpPr>
        <p:spPr>
          <a:xfrm flipH="false" flipV="false" rot="0">
            <a:off x="3534682" y="2716425"/>
            <a:ext cx="5609318" cy="4206988"/>
          </a:xfrm>
          <a:custGeom>
            <a:avLst/>
            <a:gdLst/>
            <a:ahLst/>
            <a:cxnLst/>
            <a:rect r="r" b="b" t="t" l="l"/>
            <a:pathLst>
              <a:path h="4206988" w="5609318">
                <a:moveTo>
                  <a:pt x="0" y="0"/>
                </a:moveTo>
                <a:lnTo>
                  <a:pt x="5609318" y="0"/>
                </a:lnTo>
                <a:lnTo>
                  <a:pt x="5609318" y="4206988"/>
                </a:lnTo>
                <a:lnTo>
                  <a:pt x="0" y="4206988"/>
                </a:lnTo>
                <a:lnTo>
                  <a:pt x="0" y="0"/>
                </a:lnTo>
                <a:close/>
              </a:path>
            </a:pathLst>
          </a:custGeom>
          <a:blipFill>
            <a:blip r:embed="rId3"/>
            <a:stretch>
              <a:fillRect l="0" t="0" r="0" b="0"/>
            </a:stretch>
          </a:blipFill>
        </p:spPr>
      </p:sp>
      <p:sp>
        <p:nvSpPr>
          <p:cNvPr name="TextBox 6" id="6"/>
          <p:cNvSpPr txBox="true"/>
          <p:nvPr/>
        </p:nvSpPr>
        <p:spPr>
          <a:xfrm rot="0">
            <a:off x="9455511" y="2429987"/>
            <a:ext cx="6066213" cy="570252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Jesus told</a:t>
            </a:r>
            <a:r>
              <a:rPr lang="en-US" b="true" sz="4619" spc="138">
                <a:solidFill>
                  <a:srgbClr val="000000"/>
                </a:solidFill>
                <a:latin typeface="Nunito Bold"/>
                <a:ea typeface="Nunito Bold"/>
                <a:cs typeface="Nunito Bold"/>
                <a:sym typeface="Nunito Bold"/>
              </a:rPr>
              <a:t> them another parable: “The Kingdom of heaven is like this. A man takes a mustard seed and sows it in his field.</a:t>
            </a:r>
          </a:p>
        </p:txBody>
      </p:sp>
      <p:sp>
        <p:nvSpPr>
          <p:cNvPr name="TextBox 7" id="7"/>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31</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162044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Freeform 5" id="5"/>
          <p:cNvSpPr/>
          <p:nvPr/>
        </p:nvSpPr>
        <p:spPr>
          <a:xfrm flipH="false" flipV="false" rot="0">
            <a:off x="9813374" y="2891698"/>
            <a:ext cx="5323955" cy="3992966"/>
          </a:xfrm>
          <a:custGeom>
            <a:avLst/>
            <a:gdLst/>
            <a:ahLst/>
            <a:cxnLst/>
            <a:rect r="r" b="b" t="t" l="l"/>
            <a:pathLst>
              <a:path h="3992966" w="5323955">
                <a:moveTo>
                  <a:pt x="0" y="0"/>
                </a:moveTo>
                <a:lnTo>
                  <a:pt x="5323956" y="0"/>
                </a:lnTo>
                <a:lnTo>
                  <a:pt x="5323956" y="3992966"/>
                </a:lnTo>
                <a:lnTo>
                  <a:pt x="0" y="3992966"/>
                </a:lnTo>
                <a:lnTo>
                  <a:pt x="0" y="0"/>
                </a:lnTo>
                <a:close/>
              </a:path>
            </a:pathLst>
          </a:custGeom>
          <a:blipFill>
            <a:blip r:embed="rId3"/>
            <a:stretch>
              <a:fillRect l="0" t="0" r="0" b="0"/>
            </a:stretch>
          </a:blipFill>
        </p:spPr>
      </p:sp>
      <p:sp>
        <p:nvSpPr>
          <p:cNvPr name="TextBox 6" id="6"/>
          <p:cNvSpPr txBox="true"/>
          <p:nvPr/>
        </p:nvSpPr>
        <p:spPr>
          <a:xfrm rot="0">
            <a:off x="3144864" y="2815498"/>
            <a:ext cx="6065811" cy="5782130"/>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It is the smallest of all seeds, but when it </a:t>
            </a:r>
            <a:r>
              <a:rPr lang="en-US" b="true" sz="4095" spc="122">
                <a:solidFill>
                  <a:srgbClr val="000000"/>
                </a:solidFill>
                <a:latin typeface="Nunito Bold"/>
                <a:ea typeface="Nunito Bold"/>
                <a:cs typeface="Nunito Bold"/>
                <a:sym typeface="Nunito Bold"/>
              </a:rPr>
              <a:t>grows up, it is the biggest of all plants. It becomes a tree, so that birds come and make their nests in its branches.”</a:t>
            </a:r>
          </a:p>
        </p:txBody>
      </p:sp>
      <p:sp>
        <p:nvSpPr>
          <p:cNvPr name="TextBox 7" id="7"/>
          <p:cNvSpPr txBox="true"/>
          <p:nvPr/>
        </p:nvSpPr>
        <p:spPr>
          <a:xfrm rot="0">
            <a:off x="4051056" y="1348229"/>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32</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572514" y="566296"/>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16082" t="0" r="-16082" b="0"/>
              </a:stretch>
            </a:blipFill>
          </p:spPr>
        </p:sp>
      </p:grpSp>
      <p:sp>
        <p:nvSpPr>
          <p:cNvPr name="TextBox 7" id="7"/>
          <p:cNvSpPr txBox="true"/>
          <p:nvPr/>
        </p:nvSpPr>
        <p:spPr>
          <a:xfrm rot="0">
            <a:off x="9398788" y="1392123"/>
            <a:ext cx="6099612" cy="7156525"/>
          </a:xfrm>
          <a:prstGeom prst="rect">
            <a:avLst/>
          </a:prstGeom>
        </p:spPr>
        <p:txBody>
          <a:bodyPr anchor="t" rtlCol="false" tIns="0" lIns="0" bIns="0" rIns="0">
            <a:spAutoFit/>
          </a:bodyPr>
          <a:lstStyle/>
          <a:p>
            <a:pPr algn="ctr">
              <a:lnSpc>
                <a:spcPts val="6299"/>
              </a:lnSpc>
              <a:spcBef>
                <a:spcPct val="0"/>
              </a:spcBef>
            </a:pPr>
            <a:r>
              <a:rPr lang="en-US" b="true" sz="4500" spc="134">
                <a:solidFill>
                  <a:srgbClr val="000000"/>
                </a:solidFill>
                <a:latin typeface="Nunito Bold"/>
                <a:ea typeface="Nunito Bold"/>
                <a:cs typeface="Nunito Bold"/>
                <a:sym typeface="Nunito Bold"/>
              </a:rPr>
              <a:t> </a:t>
            </a:r>
            <a:r>
              <a:rPr lang="en-US" b="true" sz="4500" spc="134">
                <a:solidFill>
                  <a:srgbClr val="000000"/>
                </a:solidFill>
                <a:latin typeface="Nunito Bold"/>
                <a:ea typeface="Nunito Bold"/>
                <a:cs typeface="Nunito Bold"/>
                <a:sym typeface="Nunito Bold"/>
              </a:rPr>
              <a:t>Jesus told them still a</a:t>
            </a:r>
            <a:r>
              <a:rPr lang="en-US" b="true" sz="4500" spc="134">
                <a:solidFill>
                  <a:srgbClr val="000000"/>
                </a:solidFill>
                <a:latin typeface="Nunito Bold"/>
                <a:ea typeface="Nunito Bold"/>
                <a:cs typeface="Nunito Bold"/>
                <a:sym typeface="Nunito Bold"/>
              </a:rPr>
              <a:t>nother parable</a:t>
            </a:r>
            <a:r>
              <a:rPr lang="en-US" b="true" sz="4500" spc="134">
                <a:solidFill>
                  <a:srgbClr val="000000"/>
                </a:solidFill>
                <a:latin typeface="Nunito Bold"/>
                <a:ea typeface="Nunito Bold"/>
                <a:cs typeface="Nunito Bold"/>
                <a:sym typeface="Nunito Bold"/>
              </a:rPr>
              <a:t>: “The Kingdom of heaven is like this. A woman takes some yeast and mixes it with a bushel of flour until the whole batch of dough rises.”</a:t>
            </a:r>
          </a:p>
        </p:txBody>
      </p:sp>
      <p:sp>
        <p:nvSpPr>
          <p:cNvPr name="TextBox 8" id="8"/>
          <p:cNvSpPr txBox="true"/>
          <p:nvPr/>
        </p:nvSpPr>
        <p:spPr>
          <a:xfrm rot="0">
            <a:off x="12862549" y="294081"/>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33</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Freeform 5" id="5"/>
          <p:cNvSpPr/>
          <p:nvPr/>
        </p:nvSpPr>
        <p:spPr>
          <a:xfrm flipH="false" flipV="false" rot="0">
            <a:off x="9878787" y="1953509"/>
            <a:ext cx="5172407" cy="6250643"/>
          </a:xfrm>
          <a:custGeom>
            <a:avLst/>
            <a:gdLst/>
            <a:ahLst/>
            <a:cxnLst/>
            <a:rect r="r" b="b" t="t" l="l"/>
            <a:pathLst>
              <a:path h="6250643" w="5172407">
                <a:moveTo>
                  <a:pt x="0" y="0"/>
                </a:moveTo>
                <a:lnTo>
                  <a:pt x="5172407" y="0"/>
                </a:lnTo>
                <a:lnTo>
                  <a:pt x="5172407" y="6250643"/>
                </a:lnTo>
                <a:lnTo>
                  <a:pt x="0" y="6250643"/>
                </a:lnTo>
                <a:lnTo>
                  <a:pt x="0" y="0"/>
                </a:lnTo>
                <a:close/>
              </a:path>
            </a:pathLst>
          </a:custGeom>
          <a:blipFill>
            <a:blip r:embed="rId3"/>
            <a:stretch>
              <a:fillRect l="0" t="0" r="0" b="0"/>
            </a:stretch>
          </a:blipFill>
        </p:spPr>
      </p:sp>
      <p:sp>
        <p:nvSpPr>
          <p:cNvPr name="TextBox 6" id="6"/>
          <p:cNvSpPr txBox="true"/>
          <p:nvPr/>
        </p:nvSpPr>
        <p:spPr>
          <a:xfrm rot="0">
            <a:off x="3151316" y="3303687"/>
            <a:ext cx="5992684" cy="4329661"/>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Jesus u</a:t>
            </a:r>
            <a:r>
              <a:rPr lang="en-US" b="true" sz="4095" spc="122">
                <a:solidFill>
                  <a:srgbClr val="000000"/>
                </a:solidFill>
                <a:latin typeface="Nunito Bold"/>
                <a:ea typeface="Nunito Bold"/>
                <a:cs typeface="Nunito Bold"/>
                <a:sym typeface="Nunito Bold"/>
              </a:rPr>
              <a:t>sed parables to tell all these things to the crowds; he would not say a thing to them without using a parable.</a:t>
            </a:r>
          </a:p>
        </p:txBody>
      </p:sp>
      <p:sp>
        <p:nvSpPr>
          <p:cNvPr name="TextBox 7" id="7"/>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34</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711906"/>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16082" t="0" r="-16082" b="0"/>
              </a:stretch>
            </a:blipFill>
          </p:spPr>
        </p:sp>
      </p:grpSp>
      <p:sp>
        <p:nvSpPr>
          <p:cNvPr name="TextBox 7" id="7"/>
          <p:cNvSpPr txBox="true"/>
          <p:nvPr/>
        </p:nvSpPr>
        <p:spPr>
          <a:xfrm rot="0">
            <a:off x="9144000" y="1680329"/>
            <a:ext cx="6798978" cy="8236434"/>
          </a:xfrm>
          <a:prstGeom prst="rect">
            <a:avLst/>
          </a:prstGeom>
        </p:spPr>
        <p:txBody>
          <a:bodyPr anchor="t" rtlCol="false" tIns="0" lIns="0" bIns="0" rIns="0">
            <a:spAutoFit/>
          </a:bodyPr>
          <a:lstStyle/>
          <a:p>
            <a:pPr algn="ctr">
              <a:lnSpc>
                <a:spcPts val="6461"/>
              </a:lnSpc>
              <a:spcBef>
                <a:spcPct val="0"/>
              </a:spcBef>
            </a:pPr>
            <a:r>
              <a:rPr lang="en-US" b="true" sz="4619" spc="133">
                <a:solidFill>
                  <a:srgbClr val="000000"/>
                </a:solidFill>
                <a:latin typeface="Nunito Bold"/>
                <a:ea typeface="Nunito Bold"/>
                <a:cs typeface="Nunito Bold"/>
                <a:sym typeface="Nunito Bold"/>
              </a:rPr>
              <a:t> </a:t>
            </a:r>
            <a:r>
              <a:rPr lang="en-US" b="true" sz="4619" spc="133">
                <a:solidFill>
                  <a:srgbClr val="000000"/>
                </a:solidFill>
                <a:latin typeface="Nunito Bold"/>
                <a:ea typeface="Nunito Bold"/>
                <a:cs typeface="Nunito Bold"/>
                <a:sym typeface="Nunito Bold"/>
              </a:rPr>
              <a:t>He</a:t>
            </a:r>
            <a:r>
              <a:rPr lang="en-US" b="true" sz="4619" spc="133">
                <a:solidFill>
                  <a:srgbClr val="000000"/>
                </a:solidFill>
                <a:latin typeface="Nunito Bold"/>
                <a:ea typeface="Nunito Bold"/>
                <a:cs typeface="Nunito Bold"/>
                <a:sym typeface="Nunito Bold"/>
              </a:rPr>
              <a:t> did this to make</a:t>
            </a:r>
            <a:r>
              <a:rPr lang="en-US" b="true" sz="4619" spc="133">
                <a:solidFill>
                  <a:srgbClr val="000000"/>
                </a:solidFill>
                <a:latin typeface="Nunito Bold"/>
                <a:ea typeface="Nunito Bold"/>
                <a:cs typeface="Nunito Bold"/>
                <a:sym typeface="Nunito Bold"/>
              </a:rPr>
              <a:t> come true what the prophet had said,</a:t>
            </a:r>
          </a:p>
          <a:p>
            <a:pPr algn="ctr">
              <a:lnSpc>
                <a:spcPts val="6461"/>
              </a:lnSpc>
              <a:spcBef>
                <a:spcPct val="0"/>
              </a:spcBef>
            </a:pPr>
            <a:r>
              <a:rPr lang="en-US" b="true" sz="4619" spc="133">
                <a:solidFill>
                  <a:srgbClr val="000000"/>
                </a:solidFill>
                <a:latin typeface="Nunito Bold"/>
                <a:ea typeface="Nunito Bold"/>
                <a:cs typeface="Nunito Bold"/>
                <a:sym typeface="Nunito Bold"/>
              </a:rPr>
              <a:t>“I will use parables when I speak to them;</a:t>
            </a:r>
          </a:p>
          <a:p>
            <a:pPr algn="ctr">
              <a:lnSpc>
                <a:spcPts val="6461"/>
              </a:lnSpc>
              <a:spcBef>
                <a:spcPct val="0"/>
              </a:spcBef>
            </a:pPr>
            <a:r>
              <a:rPr lang="en-US" b="true" sz="4619" spc="133">
                <a:solidFill>
                  <a:srgbClr val="000000"/>
                </a:solidFill>
                <a:latin typeface="Nunito Bold"/>
                <a:ea typeface="Nunito Bold"/>
                <a:cs typeface="Nunito Bold"/>
                <a:sym typeface="Nunito Bold"/>
              </a:rPr>
              <a:t>    I will tell them things unknown since the creation of the world.”</a:t>
            </a:r>
          </a:p>
          <a:p>
            <a:pPr algn="ctr">
              <a:lnSpc>
                <a:spcPts val="6466"/>
              </a:lnSpc>
              <a:spcBef>
                <a:spcPct val="0"/>
              </a:spcBef>
            </a:pPr>
          </a:p>
        </p:txBody>
      </p:sp>
      <p:sp>
        <p:nvSpPr>
          <p:cNvPr name="TextBox 8" id="8"/>
          <p:cNvSpPr txBox="true"/>
          <p:nvPr/>
        </p:nvSpPr>
        <p:spPr>
          <a:xfrm rot="0">
            <a:off x="13152584" y="439691"/>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35</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162044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99293" y="2304842"/>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6082" t="0" r="-16082" b="0"/>
              </a:stretch>
            </a:blipFill>
          </p:spPr>
        </p:sp>
      </p:grpSp>
      <p:sp>
        <p:nvSpPr>
          <p:cNvPr name="TextBox 7" id="7"/>
          <p:cNvSpPr txBox="true"/>
          <p:nvPr/>
        </p:nvSpPr>
        <p:spPr>
          <a:xfrm rot="0">
            <a:off x="3151316" y="2598392"/>
            <a:ext cx="5992684" cy="5782130"/>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When Jesus had left the crowd and gone i</a:t>
            </a:r>
            <a:r>
              <a:rPr lang="en-US" b="true" sz="4095" spc="122">
                <a:solidFill>
                  <a:srgbClr val="000000"/>
                </a:solidFill>
                <a:latin typeface="Nunito Bold"/>
                <a:ea typeface="Nunito Bold"/>
                <a:cs typeface="Nunito Bold"/>
                <a:sym typeface="Nunito Bold"/>
              </a:rPr>
              <a:t>ndoors, his disciples came to him and said, “Tell us what the parable about the weeds in the field means.”</a:t>
            </a:r>
          </a:p>
        </p:txBody>
      </p:sp>
      <p:sp>
        <p:nvSpPr>
          <p:cNvPr name="TextBox 8" id="8"/>
          <p:cNvSpPr txBox="true"/>
          <p:nvPr/>
        </p:nvSpPr>
        <p:spPr>
          <a:xfrm rot="0">
            <a:off x="4051056" y="1348229"/>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36</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31751" t="0" r="-31751" b="0"/>
              </a:stretch>
            </a:blipFill>
          </p:spPr>
        </p:sp>
      </p:grpSp>
      <p:sp>
        <p:nvSpPr>
          <p:cNvPr name="TextBox 7" id="7"/>
          <p:cNvSpPr txBox="true"/>
          <p:nvPr/>
        </p:nvSpPr>
        <p:spPr>
          <a:xfrm rot="0">
            <a:off x="9614754" y="2429987"/>
            <a:ext cx="5886808" cy="406422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J</a:t>
            </a:r>
            <a:r>
              <a:rPr lang="en-US" b="true" sz="4619" spc="138">
                <a:solidFill>
                  <a:srgbClr val="000000"/>
                </a:solidFill>
                <a:latin typeface="Nunito Bold"/>
                <a:ea typeface="Nunito Bold"/>
                <a:cs typeface="Nunito Bold"/>
                <a:sym typeface="Nunito Bold"/>
              </a:rPr>
              <a:t>esus answered, “The man who sowed the good seed is the Son of Man;</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37</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65893" y="1663463"/>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9887" t="0" r="-19887" b="0"/>
              </a:stretch>
            </a:blipFill>
          </p:spPr>
        </p:sp>
      </p:grpSp>
      <p:sp>
        <p:nvSpPr>
          <p:cNvPr name="Freeform 7" id="7"/>
          <p:cNvSpPr/>
          <p:nvPr/>
        </p:nvSpPr>
        <p:spPr>
          <a:xfrm flipH="false" flipV="false" rot="0">
            <a:off x="9565893" y="5435542"/>
            <a:ext cx="5727430" cy="3352281"/>
          </a:xfrm>
          <a:custGeom>
            <a:avLst/>
            <a:gdLst/>
            <a:ahLst/>
            <a:cxnLst/>
            <a:rect r="r" b="b" t="t" l="l"/>
            <a:pathLst>
              <a:path h="3352281" w="5727430">
                <a:moveTo>
                  <a:pt x="0" y="0"/>
                </a:moveTo>
                <a:lnTo>
                  <a:pt x="5727431" y="0"/>
                </a:lnTo>
                <a:lnTo>
                  <a:pt x="5727431" y="3352281"/>
                </a:lnTo>
                <a:lnTo>
                  <a:pt x="0" y="3352281"/>
                </a:lnTo>
                <a:lnTo>
                  <a:pt x="0" y="0"/>
                </a:lnTo>
                <a:close/>
              </a:path>
            </a:pathLst>
          </a:custGeom>
          <a:blipFill>
            <a:blip r:embed="rId4"/>
            <a:stretch>
              <a:fillRect l="-6687" t="0" r="-6687" b="0"/>
            </a:stretch>
          </a:blipFill>
        </p:spPr>
      </p:sp>
      <p:sp>
        <p:nvSpPr>
          <p:cNvPr name="TextBox 8" id="8"/>
          <p:cNvSpPr txBox="true"/>
          <p:nvPr/>
        </p:nvSpPr>
        <p:spPr>
          <a:xfrm rot="0">
            <a:off x="3151316" y="3303687"/>
            <a:ext cx="5992684" cy="5055896"/>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the field is the wo</a:t>
            </a:r>
            <a:r>
              <a:rPr lang="en-US" b="true" sz="4095" spc="122">
                <a:solidFill>
                  <a:srgbClr val="000000"/>
                </a:solidFill>
                <a:latin typeface="Nunito Bold"/>
                <a:ea typeface="Nunito Bold"/>
                <a:cs typeface="Nunito Bold"/>
                <a:sym typeface="Nunito Bold"/>
              </a:rPr>
              <a:t>rld; the good seed is the people who belong to the Kingdom; the weeds are the people who belong to the Evil One;</a:t>
            </a:r>
          </a:p>
        </p:txBody>
      </p:sp>
      <p:sp>
        <p:nvSpPr>
          <p:cNvPr name="TextBox 9" id="9"/>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38</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15124472" y="1028700"/>
            <a:ext cx="3813702" cy="3279784"/>
          </a:xfrm>
          <a:custGeom>
            <a:avLst/>
            <a:gdLst/>
            <a:ahLst/>
            <a:cxnLst/>
            <a:rect r="r" b="b" t="t" l="l"/>
            <a:pathLst>
              <a:path h="3279784" w="3813702">
                <a:moveTo>
                  <a:pt x="0" y="0"/>
                </a:moveTo>
                <a:lnTo>
                  <a:pt x="3813702" y="0"/>
                </a:lnTo>
                <a:lnTo>
                  <a:pt x="3813702" y="3279784"/>
                </a:lnTo>
                <a:lnTo>
                  <a:pt x="0" y="3279784"/>
                </a:lnTo>
                <a:lnTo>
                  <a:pt x="0" y="0"/>
                </a:lnTo>
                <a:close/>
              </a:path>
            </a:pathLst>
          </a:custGeom>
          <a:blipFill>
            <a:blip r:embed="rId2">
              <a:extLst>
                <a:ext uri="{96DAC541-7B7A-43D3-8B79-37D633B846F1}">
                  <asvg:svgBlip xmlns:asvg="http://schemas.microsoft.com/office/drawing/2016/SVG/main" r:embed="rId3"/>
                </a:ext>
              </a:extLst>
            </a:blip>
            <a:stretch>
              <a:fillRect l="0" t="-20" r="0" b="-20"/>
            </a:stretch>
          </a:blipFill>
        </p:spPr>
      </p:sp>
      <p:sp>
        <p:nvSpPr>
          <p:cNvPr name="Freeform 3" id="3"/>
          <p:cNvSpPr/>
          <p:nvPr/>
        </p:nvSpPr>
        <p:spPr>
          <a:xfrm flipH="false" flipV="false" rot="-5400000">
            <a:off x="-281496" y="6661614"/>
            <a:ext cx="3958991" cy="3944595"/>
          </a:xfrm>
          <a:custGeom>
            <a:avLst/>
            <a:gdLst/>
            <a:ahLst/>
            <a:cxnLst/>
            <a:rect r="r" b="b" t="t" l="l"/>
            <a:pathLst>
              <a:path h="3944595" w="3958991">
                <a:moveTo>
                  <a:pt x="0" y="0"/>
                </a:moveTo>
                <a:lnTo>
                  <a:pt x="3958991" y="0"/>
                </a:lnTo>
                <a:lnTo>
                  <a:pt x="3958991" y="3944595"/>
                </a:lnTo>
                <a:lnTo>
                  <a:pt x="0" y="3944595"/>
                </a:lnTo>
                <a:lnTo>
                  <a:pt x="0" y="0"/>
                </a:lnTo>
                <a:close/>
              </a:path>
            </a:pathLst>
          </a:custGeom>
          <a:blipFill>
            <a:blip r:embed="rId4">
              <a:extLst>
                <a:ext uri="{96DAC541-7B7A-43D3-8B79-37D633B846F1}">
                  <asvg:svgBlip xmlns:asvg="http://schemas.microsoft.com/office/drawing/2016/SVG/main" r:embed="rId5"/>
                </a:ext>
              </a:extLst>
            </a:blip>
            <a:stretch>
              <a:fillRect l="0" t="-61" r="0" b="-61"/>
            </a:stretch>
          </a:blipFill>
        </p:spPr>
      </p:sp>
      <p:sp>
        <p:nvSpPr>
          <p:cNvPr name="Freeform 4" id="4"/>
          <p:cNvSpPr/>
          <p:nvPr/>
        </p:nvSpPr>
        <p:spPr>
          <a:xfrm flipH="false" flipV="false" rot="105299">
            <a:off x="1018213" y="5390055"/>
            <a:ext cx="16173060" cy="4690187"/>
          </a:xfrm>
          <a:custGeom>
            <a:avLst/>
            <a:gdLst/>
            <a:ahLst/>
            <a:cxnLst/>
            <a:rect r="r" b="b" t="t" l="l"/>
            <a:pathLst>
              <a:path h="4690187" w="16173060">
                <a:moveTo>
                  <a:pt x="0" y="0"/>
                </a:moveTo>
                <a:lnTo>
                  <a:pt x="16173060" y="0"/>
                </a:lnTo>
                <a:lnTo>
                  <a:pt x="16173060" y="4690187"/>
                </a:lnTo>
                <a:lnTo>
                  <a:pt x="0" y="4690187"/>
                </a:lnTo>
                <a:lnTo>
                  <a:pt x="0" y="0"/>
                </a:lnTo>
                <a:close/>
              </a:path>
            </a:pathLst>
          </a:custGeom>
          <a:blipFill>
            <a:blip r:embed="rId6">
              <a:extLst>
                <a:ext uri="{96DAC541-7B7A-43D3-8B79-37D633B846F1}">
                  <asvg:svgBlip xmlns:asvg="http://schemas.microsoft.com/office/drawing/2016/SVG/main" r:embed="rId7"/>
                </a:ext>
              </a:extLst>
            </a:blip>
            <a:stretch>
              <a:fillRect l="0" t="-58" r="0" b="-58"/>
            </a:stretch>
          </a:blipFill>
        </p:spPr>
      </p:sp>
      <p:sp>
        <p:nvSpPr>
          <p:cNvPr name="Freeform 5" id="5"/>
          <p:cNvSpPr/>
          <p:nvPr/>
        </p:nvSpPr>
        <p:spPr>
          <a:xfrm flipH="false" flipV="false" rot="-564357">
            <a:off x="2958465" y="760611"/>
            <a:ext cx="1764075" cy="2419554"/>
          </a:xfrm>
          <a:custGeom>
            <a:avLst/>
            <a:gdLst/>
            <a:ahLst/>
            <a:cxnLst/>
            <a:rect r="r" b="b" t="t" l="l"/>
            <a:pathLst>
              <a:path h="2419554" w="1764075">
                <a:moveTo>
                  <a:pt x="0" y="0"/>
                </a:moveTo>
                <a:lnTo>
                  <a:pt x="1764075" y="0"/>
                </a:lnTo>
                <a:lnTo>
                  <a:pt x="1764075" y="2419554"/>
                </a:lnTo>
                <a:lnTo>
                  <a:pt x="0" y="2419554"/>
                </a:lnTo>
                <a:lnTo>
                  <a:pt x="0" y="0"/>
                </a:lnTo>
                <a:close/>
              </a:path>
            </a:pathLst>
          </a:custGeom>
          <a:blipFill>
            <a:blip r:embed="rId8">
              <a:extLst>
                <a:ext uri="{96DAC541-7B7A-43D3-8B79-37D633B846F1}">
                  <asvg:svgBlip xmlns:asvg="http://schemas.microsoft.com/office/drawing/2016/SVG/main" r:embed="rId9"/>
                </a:ext>
              </a:extLst>
            </a:blip>
            <a:stretch>
              <a:fillRect l="-21" t="0" r="-21" b="0"/>
            </a:stretch>
          </a:blipFill>
        </p:spPr>
      </p:sp>
      <p:grpSp>
        <p:nvGrpSpPr>
          <p:cNvPr name="Group 6" id="6"/>
          <p:cNvGrpSpPr/>
          <p:nvPr/>
        </p:nvGrpSpPr>
        <p:grpSpPr>
          <a:xfrm rot="0">
            <a:off x="5589684" y="890044"/>
            <a:ext cx="7108633" cy="5764372"/>
            <a:chOff x="0" y="0"/>
            <a:chExt cx="9478177" cy="7685829"/>
          </a:xfrm>
        </p:grpSpPr>
        <p:sp>
          <p:nvSpPr>
            <p:cNvPr name="Freeform 7" id="7"/>
            <p:cNvSpPr/>
            <p:nvPr/>
          </p:nvSpPr>
          <p:spPr>
            <a:xfrm flipH="false" flipV="false" rot="0">
              <a:off x="0" y="0"/>
              <a:ext cx="9478137" cy="7685786"/>
            </a:xfrm>
            <a:custGeom>
              <a:avLst/>
              <a:gdLst/>
              <a:ahLst/>
              <a:cxnLst/>
              <a:rect r="r" b="b" t="t" l="l"/>
              <a:pathLst>
                <a:path h="7685786" w="9478137">
                  <a:moveTo>
                    <a:pt x="0" y="0"/>
                  </a:moveTo>
                  <a:lnTo>
                    <a:pt x="9478137" y="0"/>
                  </a:lnTo>
                  <a:lnTo>
                    <a:pt x="9478137" y="7685786"/>
                  </a:lnTo>
                  <a:lnTo>
                    <a:pt x="0" y="7685786"/>
                  </a:lnTo>
                  <a:lnTo>
                    <a:pt x="0" y="0"/>
                  </a:lnTo>
                  <a:close/>
                </a:path>
              </a:pathLst>
            </a:custGeom>
            <a:blipFill>
              <a:blip r:embed="rId10"/>
              <a:stretch>
                <a:fillRect l="0" t="0" r="0" b="0"/>
              </a:stretch>
            </a:blipFill>
          </p:spPr>
        </p:sp>
      </p:grpSp>
      <p:sp>
        <p:nvSpPr>
          <p:cNvPr name="TextBox 8" id="8"/>
          <p:cNvSpPr txBox="true"/>
          <p:nvPr/>
        </p:nvSpPr>
        <p:spPr>
          <a:xfrm rot="0">
            <a:off x="3360984" y="8260341"/>
            <a:ext cx="12233645" cy="670941"/>
          </a:xfrm>
          <a:prstGeom prst="rect">
            <a:avLst/>
          </a:prstGeom>
        </p:spPr>
        <p:txBody>
          <a:bodyPr anchor="t" rtlCol="false" tIns="0" lIns="0" bIns="0" rIns="0">
            <a:spAutoFit/>
          </a:bodyPr>
          <a:lstStyle/>
          <a:p>
            <a:pPr algn="ctr">
              <a:lnSpc>
                <a:spcPts val="5543"/>
              </a:lnSpc>
            </a:pPr>
            <a:r>
              <a:rPr lang="en-US" sz="3959" spc="117">
                <a:solidFill>
                  <a:srgbClr val="5A3114"/>
                </a:solidFill>
                <a:latin typeface="Nunito"/>
                <a:ea typeface="Nunito"/>
                <a:cs typeface="Nunito"/>
                <a:sym typeface="Nunito"/>
              </a:rPr>
              <a:t>July 19</a:t>
            </a:r>
            <a:r>
              <a:rPr lang="en-US" sz="3959" spc="117">
                <a:solidFill>
                  <a:srgbClr val="5A3114"/>
                </a:solidFill>
                <a:latin typeface="Nunito"/>
                <a:ea typeface="Nunito"/>
                <a:cs typeface="Nunito"/>
                <a:sym typeface="Nunito"/>
              </a:rPr>
              <a:t>, 2026 | Cycle A Year 2</a:t>
            </a:r>
          </a:p>
        </p:txBody>
      </p:sp>
      <p:sp>
        <p:nvSpPr>
          <p:cNvPr name="TextBox 9" id="9"/>
          <p:cNvSpPr txBox="true"/>
          <p:nvPr/>
        </p:nvSpPr>
        <p:spPr>
          <a:xfrm rot="0">
            <a:off x="2693371" y="7044941"/>
            <a:ext cx="12901258" cy="1147761"/>
          </a:xfrm>
          <a:prstGeom prst="rect">
            <a:avLst/>
          </a:prstGeom>
        </p:spPr>
        <p:txBody>
          <a:bodyPr anchor="t" rtlCol="false" tIns="0" lIns="0" bIns="0" rIns="0">
            <a:spAutoFit/>
          </a:bodyPr>
          <a:lstStyle/>
          <a:p>
            <a:pPr algn="ctr">
              <a:lnSpc>
                <a:spcPts val="7987"/>
              </a:lnSpc>
            </a:pPr>
            <a:r>
              <a:rPr lang="en-US" sz="9999">
                <a:solidFill>
                  <a:srgbClr val="5A3114"/>
                </a:solidFill>
                <a:latin typeface="Porcelain"/>
                <a:ea typeface="Porcelain"/>
                <a:cs typeface="Porcelain"/>
                <a:sym typeface="Porcelain"/>
              </a:rPr>
              <a:t>Sixteenth Sunday in Ordinary Time</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444" t="0" r="-444" b="0"/>
              </a:stretch>
            </a:blipFill>
          </p:spPr>
        </p:sp>
      </p:grpSp>
      <p:sp>
        <p:nvSpPr>
          <p:cNvPr name="TextBox 7" id="7"/>
          <p:cNvSpPr txBox="true"/>
          <p:nvPr/>
        </p:nvSpPr>
        <p:spPr>
          <a:xfrm rot="0">
            <a:off x="9614754" y="2429987"/>
            <a:ext cx="5886808" cy="577872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 </a:t>
            </a:r>
            <a:r>
              <a:rPr lang="en-US" b="true" sz="4619" spc="138">
                <a:solidFill>
                  <a:srgbClr val="000000"/>
                </a:solidFill>
                <a:latin typeface="Nunito Bold"/>
                <a:ea typeface="Nunito Bold"/>
                <a:cs typeface="Nunito Bold"/>
                <a:sym typeface="Nunito Bold"/>
              </a:rPr>
              <a:t>a</a:t>
            </a:r>
            <a:r>
              <a:rPr lang="en-US" b="true" sz="4619" spc="138">
                <a:solidFill>
                  <a:srgbClr val="000000"/>
                </a:solidFill>
                <a:latin typeface="Nunito Bold"/>
                <a:ea typeface="Nunito Bold"/>
                <a:cs typeface="Nunito Bold"/>
                <a:sym typeface="Nunito Bold"/>
              </a:rPr>
              <a:t>nd the enemy who sowed</a:t>
            </a:r>
            <a:r>
              <a:rPr lang="en-US" b="true" sz="4619" spc="138">
                <a:solidFill>
                  <a:srgbClr val="000000"/>
                </a:solidFill>
                <a:latin typeface="Nunito Bold"/>
                <a:ea typeface="Nunito Bold"/>
                <a:cs typeface="Nunito Bold"/>
                <a:sym typeface="Nunito Bold"/>
              </a:rPr>
              <a:t> the weeds is the Devil. The harvest is the end of the age, and the harvest workers are angels.</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39</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65893" y="1663463"/>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6082" t="0" r="-16082" b="0"/>
              </a:stretch>
            </a:blipFill>
          </p:spPr>
        </p:sp>
      </p:grpSp>
      <p:sp>
        <p:nvSpPr>
          <p:cNvPr name="TextBox 7" id="7"/>
          <p:cNvSpPr txBox="true"/>
          <p:nvPr/>
        </p:nvSpPr>
        <p:spPr>
          <a:xfrm rot="0">
            <a:off x="3151316" y="3303687"/>
            <a:ext cx="5992684" cy="4397218"/>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 </a:t>
            </a:r>
            <a:r>
              <a:rPr lang="en-US" b="true" sz="4095" spc="122">
                <a:solidFill>
                  <a:srgbClr val="000000"/>
                </a:solidFill>
                <a:latin typeface="Nunito Bold"/>
                <a:ea typeface="Nunito Bold"/>
                <a:cs typeface="Nunito Bold"/>
                <a:sym typeface="Nunito Bold"/>
              </a:rPr>
              <a:t>Just</a:t>
            </a:r>
            <a:r>
              <a:rPr lang="en-US" b="true" sz="4095" spc="122">
                <a:solidFill>
                  <a:srgbClr val="000000"/>
                </a:solidFill>
                <a:latin typeface="Nunito Bold"/>
                <a:ea typeface="Nunito Bold"/>
                <a:cs typeface="Nunito Bold"/>
                <a:sym typeface="Nunito Bold"/>
              </a:rPr>
              <a:t> as the weeds are </a:t>
            </a:r>
            <a:r>
              <a:rPr lang="en-US" b="true" sz="4095" spc="122">
                <a:solidFill>
                  <a:srgbClr val="000000"/>
                </a:solidFill>
                <a:latin typeface="Nunito Bold"/>
                <a:ea typeface="Nunito Bold"/>
                <a:cs typeface="Nunito Bold"/>
                <a:sym typeface="Nunito Bold"/>
              </a:rPr>
              <a:t>gathered up and burned in the fire, so the same thing will happen at the end of the age:</a:t>
            </a:r>
          </a:p>
        </p:txBody>
      </p:sp>
      <p:sp>
        <p:nvSpPr>
          <p:cNvPr name="TextBox 8" id="8"/>
          <p:cNvSpPr txBox="true"/>
          <p:nvPr/>
        </p:nvSpPr>
        <p:spPr>
          <a:xfrm rot="0">
            <a:off x="4051056" y="1810634"/>
            <a:ext cx="1573363"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40</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903720" y="2212523"/>
            <a:ext cx="4572654" cy="5861954"/>
            <a:chOff x="0" y="0"/>
            <a:chExt cx="10063548" cy="12901054"/>
          </a:xfrm>
        </p:grpSpPr>
        <p:sp>
          <p:nvSpPr>
            <p:cNvPr name="Freeform 6" id="6"/>
            <p:cNvSpPr/>
            <p:nvPr/>
          </p:nvSpPr>
          <p:spPr>
            <a:xfrm flipH="false" flipV="false" rot="0">
              <a:off x="0" y="0"/>
              <a:ext cx="10063607" cy="12901023"/>
            </a:xfrm>
            <a:custGeom>
              <a:avLst/>
              <a:gdLst/>
              <a:ahLst/>
              <a:cxnLst/>
              <a:rect r="r" b="b" t="t" l="l"/>
              <a:pathLst>
                <a:path h="12901023" w="10063607">
                  <a:moveTo>
                    <a:pt x="754658" y="0"/>
                  </a:moveTo>
                  <a:lnTo>
                    <a:pt x="9308949" y="0"/>
                  </a:lnTo>
                  <a:cubicBezTo>
                    <a:pt x="9725735" y="0"/>
                    <a:pt x="10063607" y="337872"/>
                    <a:pt x="10063607" y="754658"/>
                  </a:cubicBezTo>
                  <a:lnTo>
                    <a:pt x="10063607" y="12146366"/>
                  </a:lnTo>
                  <a:cubicBezTo>
                    <a:pt x="10063607" y="12563152"/>
                    <a:pt x="9725735" y="12901023"/>
                    <a:pt x="9308949" y="12901023"/>
                  </a:cubicBezTo>
                  <a:lnTo>
                    <a:pt x="754658" y="12901023"/>
                  </a:lnTo>
                  <a:cubicBezTo>
                    <a:pt x="337872" y="12901023"/>
                    <a:pt x="0" y="12563152"/>
                    <a:pt x="0" y="12146366"/>
                  </a:cubicBezTo>
                  <a:lnTo>
                    <a:pt x="0" y="754658"/>
                  </a:lnTo>
                  <a:cubicBezTo>
                    <a:pt x="0" y="337872"/>
                    <a:pt x="337872" y="0"/>
                    <a:pt x="754658" y="0"/>
                  </a:cubicBezTo>
                  <a:close/>
                </a:path>
              </a:pathLst>
            </a:custGeom>
            <a:blipFill>
              <a:blip r:embed="rId3"/>
              <a:stretch>
                <a:fillRect l="-3492" t="0" r="-3492" b="0"/>
              </a:stretch>
            </a:blipFill>
          </p:spPr>
        </p:sp>
      </p:grpSp>
      <p:sp>
        <p:nvSpPr>
          <p:cNvPr name="TextBox 7" id="7"/>
          <p:cNvSpPr txBox="true"/>
          <p:nvPr/>
        </p:nvSpPr>
        <p:spPr>
          <a:xfrm rot="0">
            <a:off x="9614754" y="2287112"/>
            <a:ext cx="5886808" cy="659787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 </a:t>
            </a:r>
            <a:r>
              <a:rPr lang="en-US" b="true" sz="4619" spc="138">
                <a:solidFill>
                  <a:srgbClr val="000000"/>
                </a:solidFill>
                <a:latin typeface="Nunito Bold"/>
                <a:ea typeface="Nunito Bold"/>
                <a:cs typeface="Nunito Bold"/>
                <a:sym typeface="Nunito Bold"/>
              </a:rPr>
              <a:t>t</a:t>
            </a:r>
            <a:r>
              <a:rPr lang="en-US" b="true" sz="4619" spc="138">
                <a:solidFill>
                  <a:srgbClr val="000000"/>
                </a:solidFill>
                <a:latin typeface="Nunito Bold"/>
                <a:ea typeface="Nunito Bold"/>
                <a:cs typeface="Nunito Bold"/>
                <a:sym typeface="Nunito Bold"/>
              </a:rPr>
              <a:t>he Son</a:t>
            </a:r>
            <a:r>
              <a:rPr lang="en-US" b="true" sz="4619" spc="138">
                <a:solidFill>
                  <a:srgbClr val="000000"/>
                </a:solidFill>
                <a:latin typeface="Nunito Bold"/>
                <a:ea typeface="Nunito Bold"/>
                <a:cs typeface="Nunito Bold"/>
                <a:sym typeface="Nunito Bold"/>
              </a:rPr>
              <a:t> of Man will send out his angels to gather up out of his Kingdom all those who cause people to sin and all others who do evil things,</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41</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65893" y="1663463"/>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6082" t="0" r="-16082" b="0"/>
              </a:stretch>
            </a:blipFill>
          </p:spPr>
        </p:sp>
      </p:grpSp>
      <p:sp>
        <p:nvSpPr>
          <p:cNvPr name="TextBox 7" id="7"/>
          <p:cNvSpPr txBox="true"/>
          <p:nvPr/>
        </p:nvSpPr>
        <p:spPr>
          <a:xfrm rot="0">
            <a:off x="3151316" y="3303687"/>
            <a:ext cx="5992684" cy="3603426"/>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and they will throw them</a:t>
            </a:r>
            <a:r>
              <a:rPr lang="en-US" b="true" sz="4095" spc="122">
                <a:solidFill>
                  <a:srgbClr val="000000"/>
                </a:solidFill>
                <a:latin typeface="Nunito Bold"/>
                <a:ea typeface="Nunito Bold"/>
                <a:cs typeface="Nunito Bold"/>
                <a:sym typeface="Nunito Bold"/>
              </a:rPr>
              <a:t> into the fiery furnace, where they will cry and gnash their teeth.</a:t>
            </a:r>
          </a:p>
        </p:txBody>
      </p:sp>
      <p:sp>
        <p:nvSpPr>
          <p:cNvPr name="TextBox 8" id="8"/>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42</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31751" t="0" r="-31751" b="0"/>
              </a:stretch>
            </a:blipFill>
          </p:spPr>
        </p:sp>
      </p:grpSp>
      <p:sp>
        <p:nvSpPr>
          <p:cNvPr name="TextBox 7" id="7"/>
          <p:cNvSpPr txBox="true"/>
          <p:nvPr/>
        </p:nvSpPr>
        <p:spPr>
          <a:xfrm rot="0">
            <a:off x="9614754" y="2429987"/>
            <a:ext cx="5886808" cy="488337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Then</a:t>
            </a:r>
            <a:r>
              <a:rPr lang="en-US" b="true" sz="4619" spc="138">
                <a:solidFill>
                  <a:srgbClr val="000000"/>
                </a:solidFill>
                <a:latin typeface="Nunito Bold"/>
                <a:ea typeface="Nunito Bold"/>
                <a:cs typeface="Nunito Bold"/>
                <a:sym typeface="Nunito Bold"/>
              </a:rPr>
              <a:t> God's people will shine like the sun in their Father's Kingdom. Listen, then, if you have ears!</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43</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416570" y="1663590"/>
            <a:ext cx="5727430" cy="5677315"/>
            <a:chOff x="0" y="0"/>
            <a:chExt cx="10063548" cy="9975492"/>
          </a:xfrm>
        </p:grpSpPr>
        <p:sp>
          <p:nvSpPr>
            <p:cNvPr name="Freeform 4" id="4"/>
            <p:cNvSpPr/>
            <p:nvPr/>
          </p:nvSpPr>
          <p:spPr>
            <a:xfrm flipH="false" flipV="false" rot="0">
              <a:off x="0" y="0"/>
              <a:ext cx="10063607" cy="9975469"/>
            </a:xfrm>
            <a:custGeom>
              <a:avLst/>
              <a:gdLst/>
              <a:ahLst/>
              <a:cxnLst/>
              <a:rect r="r" b="b" t="t" l="l"/>
              <a:pathLst>
                <a:path h="9975469" w="10063607">
                  <a:moveTo>
                    <a:pt x="0" y="0"/>
                  </a:moveTo>
                  <a:lnTo>
                    <a:pt x="10063607" y="0"/>
                  </a:lnTo>
                  <a:lnTo>
                    <a:pt x="10063607" y="9975469"/>
                  </a:lnTo>
                  <a:lnTo>
                    <a:pt x="0" y="9975469"/>
                  </a:lnTo>
                  <a:lnTo>
                    <a:pt x="0" y="0"/>
                  </a:lnTo>
                  <a:close/>
                </a:path>
              </a:pathLst>
            </a:custGeom>
            <a:blipFill>
              <a:blip r:embed="rId3"/>
              <a:stretch>
                <a:fillRect l="-21" t="0" r="-20" b="0"/>
              </a:stretch>
            </a:blipFill>
          </p:spPr>
        </p:sp>
      </p:grpSp>
      <p:sp>
        <p:nvSpPr>
          <p:cNvPr name="TextBox 5" id="5"/>
          <p:cNvSpPr txBox="true"/>
          <p:nvPr/>
        </p:nvSpPr>
        <p:spPr>
          <a:xfrm rot="0">
            <a:off x="9577684" y="1144428"/>
            <a:ext cx="5886808" cy="3198972"/>
          </a:xfrm>
          <a:prstGeom prst="rect">
            <a:avLst/>
          </a:prstGeom>
        </p:spPr>
        <p:txBody>
          <a:bodyPr anchor="t" rtlCol="false" tIns="0" lIns="0" bIns="0" rIns="0">
            <a:spAutoFit/>
          </a:bodyPr>
          <a:lstStyle/>
          <a:p>
            <a:pPr algn="l">
              <a:lnSpc>
                <a:spcPts val="6322"/>
              </a:lnSpc>
            </a:pPr>
            <a:r>
              <a:rPr lang="en-US" b="true" sz="4518" spc="131">
                <a:solidFill>
                  <a:srgbClr val="004AAD"/>
                </a:solidFill>
                <a:latin typeface="Nunito Bold"/>
                <a:ea typeface="Nunito Bold"/>
                <a:cs typeface="Nunito Bold"/>
                <a:sym typeface="Nunito Bold"/>
              </a:rPr>
              <a:t>Leader:</a:t>
            </a:r>
          </a:p>
          <a:p>
            <a:pPr algn="l">
              <a:lnSpc>
                <a:spcPts val="6326"/>
              </a:lnSpc>
            </a:pPr>
            <a:r>
              <a:rPr lang="en-US" b="true" sz="4518" spc="135">
                <a:solidFill>
                  <a:srgbClr val="5A3114"/>
                </a:solidFill>
                <a:latin typeface="Nunito Bold"/>
                <a:ea typeface="Nunito Bold"/>
                <a:cs typeface="Nunito Bold"/>
                <a:sym typeface="Nunito Bold"/>
              </a:rPr>
              <a:t>The Gospel of the Lord</a:t>
            </a:r>
          </a:p>
          <a:p>
            <a:pPr algn="l">
              <a:lnSpc>
                <a:spcPts val="6466"/>
              </a:lnSpc>
            </a:pPr>
          </a:p>
        </p:txBody>
      </p:sp>
      <p:sp>
        <p:nvSpPr>
          <p:cNvPr name="TextBox 6" id="6"/>
          <p:cNvSpPr txBox="true"/>
          <p:nvPr/>
        </p:nvSpPr>
        <p:spPr>
          <a:xfrm rot="0">
            <a:off x="9577684" y="5675376"/>
            <a:ext cx="5886808" cy="2426184"/>
          </a:xfrm>
          <a:prstGeom prst="rect">
            <a:avLst/>
          </a:prstGeom>
        </p:spPr>
        <p:txBody>
          <a:bodyPr anchor="t" rtlCol="false" tIns="0" lIns="0" bIns="0" rIns="0">
            <a:spAutoFit/>
          </a:bodyPr>
          <a:lstStyle/>
          <a:p>
            <a:pPr algn="l">
              <a:lnSpc>
                <a:spcPts val="6461"/>
              </a:lnSpc>
            </a:pPr>
            <a:r>
              <a:rPr lang="en-US" b="true" sz="4619" spc="133">
                <a:solidFill>
                  <a:srgbClr val="004AAD"/>
                </a:solidFill>
                <a:latin typeface="Nunito Bold"/>
                <a:ea typeface="Nunito Bold"/>
                <a:cs typeface="Nunito Bold"/>
                <a:sym typeface="Nunito Bold"/>
              </a:rPr>
              <a:t>All: </a:t>
            </a:r>
          </a:p>
          <a:p>
            <a:pPr algn="l">
              <a:lnSpc>
                <a:spcPts val="6466"/>
              </a:lnSpc>
            </a:pPr>
            <a:r>
              <a:rPr lang="en-US" b="true" sz="4619" spc="138">
                <a:solidFill>
                  <a:srgbClr val="5B1018"/>
                </a:solidFill>
                <a:latin typeface="Nunito Bold"/>
                <a:ea typeface="Nunito Bold"/>
                <a:cs typeface="Nunito Bold"/>
                <a:sym typeface="Nunito Bold"/>
              </a:rPr>
              <a:t>P</a:t>
            </a:r>
            <a:r>
              <a:rPr lang="en-US" b="true" sz="4619" spc="138">
                <a:solidFill>
                  <a:srgbClr val="5B1018"/>
                </a:solidFill>
                <a:latin typeface="Nunito Bold"/>
                <a:ea typeface="Nunito Bold"/>
                <a:cs typeface="Nunito Bold"/>
                <a:sym typeface="Nunito Bold"/>
              </a:rPr>
              <a:t>raise to you, Lord Jesus Christ.</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TextBox 3" id="3"/>
          <p:cNvSpPr txBox="true"/>
          <p:nvPr/>
        </p:nvSpPr>
        <p:spPr>
          <a:xfrm rot="0">
            <a:off x="9626931" y="3840309"/>
            <a:ext cx="6679126" cy="1303191"/>
          </a:xfrm>
          <a:prstGeom prst="rect">
            <a:avLst/>
          </a:prstGeom>
        </p:spPr>
        <p:txBody>
          <a:bodyPr anchor="t" rtlCol="false" tIns="0" lIns="0" bIns="0" rIns="0">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name="Freeform 4" id="4"/>
          <p:cNvSpPr/>
          <p:nvPr/>
        </p:nvSpPr>
        <p:spPr>
          <a:xfrm flipH="false" flipV="false" rot="-320354">
            <a:off x="3784217" y="2374026"/>
            <a:ext cx="4835881" cy="4872424"/>
          </a:xfrm>
          <a:custGeom>
            <a:avLst/>
            <a:gdLst/>
            <a:ahLst/>
            <a:cxnLst/>
            <a:rect r="r" b="b" t="t" l="l"/>
            <a:pathLst>
              <a:path h="4872424" w="4835881">
                <a:moveTo>
                  <a:pt x="0" y="0"/>
                </a:moveTo>
                <a:lnTo>
                  <a:pt x="4835881" y="0"/>
                </a:lnTo>
                <a:lnTo>
                  <a:pt x="4835881" y="4872425"/>
                </a:lnTo>
                <a:lnTo>
                  <a:pt x="0" y="4872425"/>
                </a:lnTo>
                <a:lnTo>
                  <a:pt x="0" y="0"/>
                </a:lnTo>
                <a:close/>
              </a:path>
            </a:pathLst>
          </a:custGeom>
          <a:blipFill>
            <a:blip r:embed="rId3">
              <a:extLst>
                <a:ext uri="{96DAC541-7B7A-43D3-8B79-37D633B846F1}">
                  <asvg:svgBlip xmlns:asvg="http://schemas.microsoft.com/office/drawing/2016/SVG/main" r:embed="rId4"/>
                </a:ext>
              </a:extLst>
            </a:blip>
            <a:stretch>
              <a:fillRect l="-34" t="0" r="-34" b="0"/>
            </a:stretch>
          </a:blipFill>
        </p:spPr>
      </p:sp>
      <p:sp>
        <p:nvSpPr>
          <p:cNvPr name="Freeform 5" id="5"/>
          <p:cNvSpPr/>
          <p:nvPr/>
        </p:nvSpPr>
        <p:spPr>
          <a:xfrm flipH="false" flipV="false" rot="692353">
            <a:off x="11610534" y="1402087"/>
            <a:ext cx="1954876" cy="1515029"/>
          </a:xfrm>
          <a:custGeom>
            <a:avLst/>
            <a:gdLst/>
            <a:ahLst/>
            <a:cxnLst/>
            <a:rect r="r" b="b" t="t" l="l"/>
            <a:pathLst>
              <a:path h="1515029" w="1954876">
                <a:moveTo>
                  <a:pt x="0" y="0"/>
                </a:moveTo>
                <a:lnTo>
                  <a:pt x="1954876" y="0"/>
                </a:lnTo>
                <a:lnTo>
                  <a:pt x="1954876" y="1515029"/>
                </a:lnTo>
                <a:lnTo>
                  <a:pt x="0" y="1515029"/>
                </a:lnTo>
                <a:lnTo>
                  <a:pt x="0" y="0"/>
                </a:lnTo>
                <a:close/>
              </a:path>
            </a:pathLst>
          </a:custGeom>
          <a:blipFill>
            <a:blip r:embed="rId5">
              <a:extLst>
                <a:ext uri="{96DAC541-7B7A-43D3-8B79-37D633B846F1}">
                  <asvg:svgBlip xmlns:asvg="http://schemas.microsoft.com/office/drawing/2016/SVG/main" r:embed="rId6"/>
                </a:ext>
              </a:extLst>
            </a:blip>
            <a:stretch>
              <a:fillRect l="0" t="-109" r="0" b="-109"/>
            </a:stretch>
          </a:blipFill>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Freeform 3" id="3"/>
          <p:cNvSpPr/>
          <p:nvPr/>
        </p:nvSpPr>
        <p:spPr>
          <a:xfrm flipH="false" flipV="false" rot="0">
            <a:off x="10022860" y="1372342"/>
            <a:ext cx="4727794" cy="6640844"/>
          </a:xfrm>
          <a:custGeom>
            <a:avLst/>
            <a:gdLst/>
            <a:ahLst/>
            <a:cxnLst/>
            <a:rect r="r" b="b" t="t" l="l"/>
            <a:pathLst>
              <a:path h="6640844" w="4727794">
                <a:moveTo>
                  <a:pt x="0" y="0"/>
                </a:moveTo>
                <a:lnTo>
                  <a:pt x="4727793" y="0"/>
                </a:lnTo>
                <a:lnTo>
                  <a:pt x="4727793" y="6640844"/>
                </a:lnTo>
                <a:lnTo>
                  <a:pt x="0" y="6640844"/>
                </a:lnTo>
                <a:lnTo>
                  <a:pt x="0" y="0"/>
                </a:lnTo>
                <a:close/>
              </a:path>
            </a:pathLst>
          </a:custGeom>
          <a:blipFill>
            <a:blip r:embed="rId3"/>
            <a:stretch>
              <a:fillRect l="0" t="0" r="0" b="0"/>
            </a:stretch>
          </a:blipFill>
        </p:spPr>
      </p:sp>
      <p:sp>
        <p:nvSpPr>
          <p:cNvPr name="Freeform 4" id="4"/>
          <p:cNvSpPr/>
          <p:nvPr/>
        </p:nvSpPr>
        <p:spPr>
          <a:xfrm flipH="false" flipV="false" rot="0">
            <a:off x="639146" y="15240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Freeform 5" id="5"/>
          <p:cNvSpPr/>
          <p:nvPr/>
        </p:nvSpPr>
        <p:spPr>
          <a:xfrm flipH="false" flipV="false" rot="0">
            <a:off x="9811623" y="2691740"/>
            <a:ext cx="5652390" cy="4523525"/>
          </a:xfrm>
          <a:custGeom>
            <a:avLst/>
            <a:gdLst/>
            <a:ahLst/>
            <a:cxnLst/>
            <a:rect r="r" b="b" t="t" l="l"/>
            <a:pathLst>
              <a:path h="4523525" w="5652390">
                <a:moveTo>
                  <a:pt x="0" y="0"/>
                </a:moveTo>
                <a:lnTo>
                  <a:pt x="5652390" y="0"/>
                </a:lnTo>
                <a:lnTo>
                  <a:pt x="5652390" y="4523525"/>
                </a:lnTo>
                <a:lnTo>
                  <a:pt x="0" y="4523525"/>
                </a:lnTo>
                <a:lnTo>
                  <a:pt x="0" y="0"/>
                </a:lnTo>
                <a:close/>
              </a:path>
            </a:pathLst>
          </a:custGeom>
          <a:blipFill>
            <a:blip r:embed="rId4"/>
            <a:stretch>
              <a:fillRect l="0" t="0" r="0" b="0"/>
            </a:stretch>
          </a:blipFill>
        </p:spPr>
      </p:sp>
      <p:sp>
        <p:nvSpPr>
          <p:cNvPr name="TextBox 6" id="6"/>
          <p:cNvSpPr txBox="true"/>
          <p:nvPr/>
        </p:nvSpPr>
        <p:spPr>
          <a:xfrm rot="0">
            <a:off x="3699705" y="1257300"/>
            <a:ext cx="5816220" cy="3696202"/>
          </a:xfrm>
          <a:prstGeom prst="rect">
            <a:avLst/>
          </a:prstGeom>
        </p:spPr>
        <p:txBody>
          <a:bodyPr anchor="t" rtlCol="false" tIns="0" lIns="0" bIns="0" rIns="0">
            <a:spAutoFit/>
          </a:bodyPr>
          <a:lstStyle/>
          <a:p>
            <a:pPr algn="l">
              <a:lnSpc>
                <a:spcPts val="7191"/>
              </a:lnSpc>
            </a:pPr>
            <a:r>
              <a:rPr lang="en-US" sz="7999">
                <a:solidFill>
                  <a:srgbClr val="5A3114"/>
                </a:solidFill>
                <a:latin typeface="Porcelain"/>
                <a:ea typeface="Porcelain"/>
                <a:cs typeface="Porcelain"/>
                <a:sym typeface="Porcelain"/>
              </a:rPr>
              <a:t>Activity: </a:t>
            </a:r>
          </a:p>
          <a:p>
            <a:pPr algn="l">
              <a:lnSpc>
                <a:spcPts val="7191"/>
              </a:lnSpc>
            </a:pPr>
            <a:r>
              <a:rPr lang="en-US" sz="7999">
                <a:solidFill>
                  <a:srgbClr val="5A3114"/>
                </a:solidFill>
                <a:latin typeface="Porcelain"/>
                <a:ea typeface="Porcelain"/>
                <a:cs typeface="Porcelain"/>
                <a:sym typeface="Porcelain"/>
              </a:rPr>
              <a:t>“Wheat and Weeds Sorting Craft”</a:t>
            </a:r>
          </a:p>
          <a:p>
            <a:pPr algn="l">
              <a:lnSpc>
                <a:spcPts val="7199"/>
              </a:lnSpc>
            </a:pPr>
          </a:p>
        </p:txBody>
      </p:sp>
      <p:sp>
        <p:nvSpPr>
          <p:cNvPr name="TextBox 7" id="7"/>
          <p:cNvSpPr txBox="true"/>
          <p:nvPr/>
        </p:nvSpPr>
        <p:spPr>
          <a:xfrm rot="0">
            <a:off x="3699705" y="4387391"/>
            <a:ext cx="6510899" cy="5570023"/>
          </a:xfrm>
          <a:prstGeom prst="rect">
            <a:avLst/>
          </a:prstGeom>
        </p:spPr>
        <p:txBody>
          <a:bodyPr anchor="t" rtlCol="false" tIns="0" lIns="0" bIns="0" rIns="0">
            <a:spAutoFit/>
          </a:bodyPr>
          <a:lstStyle/>
          <a:p>
            <a:pPr algn="l">
              <a:lnSpc>
                <a:spcPts val="5537"/>
              </a:lnSpc>
            </a:pPr>
            <a:r>
              <a:rPr lang="en-US" sz="3955" spc="114" b="true">
                <a:solidFill>
                  <a:srgbClr val="5A3114"/>
                </a:solidFill>
                <a:latin typeface="Nunito Bold"/>
                <a:ea typeface="Nunito Bold"/>
                <a:cs typeface="Nunito Bold"/>
                <a:sym typeface="Nunito Bold"/>
              </a:rPr>
              <a:t>Materials Needed:</a:t>
            </a:r>
          </a:p>
          <a:p>
            <a:pPr algn="l">
              <a:lnSpc>
                <a:spcPts val="5537"/>
              </a:lnSpc>
            </a:pPr>
            <a:r>
              <a:rPr lang="en-US" b="true" sz="3955" spc="114">
                <a:solidFill>
                  <a:srgbClr val="5A3114"/>
                </a:solidFill>
                <a:latin typeface="Nunito Bold"/>
                <a:ea typeface="Nunito Bold"/>
                <a:cs typeface="Nunito Bold"/>
                <a:sym typeface="Nunito Bold"/>
              </a:rPr>
              <a:t>•Brown and yellow construction paper</a:t>
            </a:r>
          </a:p>
          <a:p>
            <a:pPr algn="l">
              <a:lnSpc>
                <a:spcPts val="5537"/>
              </a:lnSpc>
            </a:pPr>
            <a:r>
              <a:rPr lang="en-US" b="true" sz="3955" spc="114">
                <a:solidFill>
                  <a:srgbClr val="5A3114"/>
                </a:solidFill>
                <a:latin typeface="Nunito Bold"/>
                <a:ea typeface="Nunito Bold"/>
                <a:cs typeface="Nunito Bold"/>
                <a:sym typeface="Nunito Bold"/>
              </a:rPr>
              <a:t>•Green paper</a:t>
            </a:r>
          </a:p>
          <a:p>
            <a:pPr algn="l">
              <a:lnSpc>
                <a:spcPts val="5537"/>
              </a:lnSpc>
            </a:pPr>
            <a:r>
              <a:rPr lang="en-US" b="true" sz="3955" spc="114">
                <a:solidFill>
                  <a:srgbClr val="5A3114"/>
                </a:solidFill>
                <a:latin typeface="Nunito Bold"/>
                <a:ea typeface="Nunito Bold"/>
                <a:cs typeface="Nunito Bold"/>
                <a:sym typeface="Nunito Bold"/>
              </a:rPr>
              <a:t>•Scissors</a:t>
            </a:r>
          </a:p>
          <a:p>
            <a:pPr algn="l">
              <a:lnSpc>
                <a:spcPts val="5537"/>
              </a:lnSpc>
            </a:pPr>
            <a:r>
              <a:rPr lang="en-US" b="true" sz="3955" spc="114">
                <a:solidFill>
                  <a:srgbClr val="5A3114"/>
                </a:solidFill>
                <a:latin typeface="Nunito Bold"/>
                <a:ea typeface="Nunito Bold"/>
                <a:cs typeface="Nunito Bold"/>
                <a:sym typeface="Nunito Bold"/>
              </a:rPr>
              <a:t>•Glue</a:t>
            </a:r>
          </a:p>
          <a:p>
            <a:pPr algn="l">
              <a:lnSpc>
                <a:spcPts val="5537"/>
              </a:lnSpc>
            </a:pPr>
            <a:r>
              <a:rPr lang="en-US" b="true" sz="3955" spc="114">
                <a:solidFill>
                  <a:srgbClr val="5A3114"/>
                </a:solidFill>
                <a:latin typeface="Nunito Bold"/>
                <a:ea typeface="Nunito Bold"/>
                <a:cs typeface="Nunito Bold"/>
                <a:sym typeface="Nunito Bold"/>
              </a:rPr>
              <a:t>•Pen/Marker</a:t>
            </a:r>
          </a:p>
          <a:p>
            <a:pPr algn="l">
              <a:lnSpc>
                <a:spcPts val="5537"/>
              </a:lnSpc>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Freeform 3" id="3"/>
          <p:cNvSpPr/>
          <p:nvPr/>
        </p:nvSpPr>
        <p:spPr>
          <a:xfrm flipH="false" flipV="false" rot="0">
            <a:off x="10022860" y="1372342"/>
            <a:ext cx="4727794" cy="6640844"/>
          </a:xfrm>
          <a:custGeom>
            <a:avLst/>
            <a:gdLst/>
            <a:ahLst/>
            <a:cxnLst/>
            <a:rect r="r" b="b" t="t" l="l"/>
            <a:pathLst>
              <a:path h="6640844" w="4727794">
                <a:moveTo>
                  <a:pt x="0" y="0"/>
                </a:moveTo>
                <a:lnTo>
                  <a:pt x="4727793" y="0"/>
                </a:lnTo>
                <a:lnTo>
                  <a:pt x="4727793" y="6640844"/>
                </a:lnTo>
                <a:lnTo>
                  <a:pt x="0" y="6640844"/>
                </a:lnTo>
                <a:lnTo>
                  <a:pt x="0" y="0"/>
                </a:lnTo>
                <a:close/>
              </a:path>
            </a:pathLst>
          </a:custGeom>
          <a:blipFill>
            <a:blip r:embed="rId3"/>
            <a:stretch>
              <a:fillRect l="0" t="0" r="0" b="0"/>
            </a:stretch>
          </a:blipFill>
        </p:spPr>
      </p:sp>
      <p:sp>
        <p:nvSpPr>
          <p:cNvPr name="Freeform 4" id="4"/>
          <p:cNvSpPr/>
          <p:nvPr/>
        </p:nvSpPr>
        <p:spPr>
          <a:xfrm flipH="false" flipV="false" rot="0">
            <a:off x="639146" y="15240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TextBox 5" id="5"/>
          <p:cNvSpPr txBox="true"/>
          <p:nvPr/>
        </p:nvSpPr>
        <p:spPr>
          <a:xfrm rot="0">
            <a:off x="3699705" y="1257300"/>
            <a:ext cx="5816220" cy="3696202"/>
          </a:xfrm>
          <a:prstGeom prst="rect">
            <a:avLst/>
          </a:prstGeom>
        </p:spPr>
        <p:txBody>
          <a:bodyPr anchor="t" rtlCol="false" tIns="0" lIns="0" bIns="0" rIns="0">
            <a:spAutoFit/>
          </a:bodyPr>
          <a:lstStyle/>
          <a:p>
            <a:pPr algn="l">
              <a:lnSpc>
                <a:spcPts val="7191"/>
              </a:lnSpc>
            </a:pPr>
            <a:r>
              <a:rPr lang="en-US" sz="7999">
                <a:solidFill>
                  <a:srgbClr val="5A3114"/>
                </a:solidFill>
                <a:latin typeface="Porcelain"/>
                <a:ea typeface="Porcelain"/>
                <a:cs typeface="Porcelain"/>
                <a:sym typeface="Porcelain"/>
              </a:rPr>
              <a:t>Activity: </a:t>
            </a:r>
          </a:p>
          <a:p>
            <a:pPr algn="l">
              <a:lnSpc>
                <a:spcPts val="7191"/>
              </a:lnSpc>
            </a:pPr>
            <a:r>
              <a:rPr lang="en-US" sz="7999">
                <a:solidFill>
                  <a:srgbClr val="5A3114"/>
                </a:solidFill>
                <a:latin typeface="Porcelain"/>
                <a:ea typeface="Porcelain"/>
                <a:cs typeface="Porcelain"/>
                <a:sym typeface="Porcelain"/>
              </a:rPr>
              <a:t>“Wheat and Weeds Sorting Craft”</a:t>
            </a:r>
          </a:p>
          <a:p>
            <a:pPr algn="l">
              <a:lnSpc>
                <a:spcPts val="7199"/>
              </a:lnSpc>
            </a:pPr>
          </a:p>
        </p:txBody>
      </p:sp>
      <p:sp>
        <p:nvSpPr>
          <p:cNvPr name="TextBox 6" id="6"/>
          <p:cNvSpPr txBox="true"/>
          <p:nvPr/>
        </p:nvSpPr>
        <p:spPr>
          <a:xfrm rot="0">
            <a:off x="3699705" y="4054972"/>
            <a:ext cx="5143529" cy="5492650"/>
          </a:xfrm>
          <a:prstGeom prst="rect">
            <a:avLst/>
          </a:prstGeom>
        </p:spPr>
        <p:txBody>
          <a:bodyPr anchor="t" rtlCol="false" tIns="0" lIns="0" bIns="0" rIns="0">
            <a:spAutoFit/>
          </a:bodyPr>
          <a:lstStyle/>
          <a:p>
            <a:pPr algn="l">
              <a:lnSpc>
                <a:spcPts val="4374"/>
              </a:lnSpc>
            </a:pPr>
            <a:r>
              <a:rPr lang="en-US" sz="3124" spc="90" b="true">
                <a:solidFill>
                  <a:srgbClr val="5A3114"/>
                </a:solidFill>
                <a:latin typeface="Nunito Bold"/>
                <a:ea typeface="Nunito Bold"/>
                <a:cs typeface="Nunito Bold"/>
                <a:sym typeface="Nunito Bold"/>
              </a:rPr>
              <a:t>•Draw or cut out several wheat stalks (yellow) and weeds (green).</a:t>
            </a:r>
          </a:p>
          <a:p>
            <a:pPr algn="l">
              <a:lnSpc>
                <a:spcPts val="4374"/>
              </a:lnSpc>
            </a:pPr>
            <a:r>
              <a:rPr lang="en-US" b="true" sz="3124" spc="90">
                <a:solidFill>
                  <a:srgbClr val="5A3114"/>
                </a:solidFill>
                <a:latin typeface="Nunito Bold"/>
                <a:ea typeface="Nunito Bold"/>
                <a:cs typeface="Nunito Bold"/>
                <a:sym typeface="Nunito Bold"/>
              </a:rPr>
              <a:t>•Glue them onto a f</a:t>
            </a:r>
            <a:r>
              <a:rPr lang="en-US" b="true" sz="3124" spc="90">
                <a:solidFill>
                  <a:srgbClr val="5A3114"/>
                </a:solidFill>
                <a:latin typeface="Nunito Bold"/>
                <a:ea typeface="Nunito Bold"/>
                <a:cs typeface="Nunito Bold"/>
                <a:sym typeface="Nunito Bold"/>
              </a:rPr>
              <a:t>ield.</a:t>
            </a:r>
          </a:p>
          <a:p>
            <a:pPr algn="l">
              <a:lnSpc>
                <a:spcPts val="4374"/>
              </a:lnSpc>
            </a:pPr>
            <a:r>
              <a:rPr lang="en-US" b="true" sz="3124" spc="90">
                <a:solidFill>
                  <a:srgbClr val="5A3114"/>
                </a:solidFill>
                <a:latin typeface="Nunito Bold"/>
                <a:ea typeface="Nunito Bold"/>
                <a:cs typeface="Nunito Bold"/>
                <a:sym typeface="Nunito Bold"/>
              </a:rPr>
              <a:t>•On the back of each wheat, write ways to live like Jesus (kindness, honesty, forgiveness, sharing).</a:t>
            </a:r>
          </a:p>
          <a:p>
            <a:pPr algn="l">
              <a:lnSpc>
                <a:spcPts val="4374"/>
              </a:lnSpc>
            </a:pPr>
          </a:p>
        </p:txBody>
      </p:sp>
      <p:sp>
        <p:nvSpPr>
          <p:cNvPr name="TextBox 7" id="7"/>
          <p:cNvSpPr txBox="true"/>
          <p:nvPr/>
        </p:nvSpPr>
        <p:spPr>
          <a:xfrm rot="0">
            <a:off x="9859616" y="1315192"/>
            <a:ext cx="5325903" cy="1582526"/>
          </a:xfrm>
          <a:prstGeom prst="rect">
            <a:avLst/>
          </a:prstGeom>
        </p:spPr>
        <p:txBody>
          <a:bodyPr anchor="t" rtlCol="false" tIns="0" lIns="0" bIns="0" rIns="0">
            <a:spAutoFit/>
          </a:bodyPr>
          <a:lstStyle/>
          <a:p>
            <a:pPr algn="ctr">
              <a:lnSpc>
                <a:spcPts val="4254"/>
              </a:lnSpc>
              <a:spcBef>
                <a:spcPct val="0"/>
              </a:spcBef>
            </a:pPr>
            <a:r>
              <a:rPr lang="en-US" b="true" sz="3038" spc="88">
                <a:solidFill>
                  <a:srgbClr val="5A3114"/>
                </a:solidFill>
                <a:latin typeface="Nunito Bold"/>
                <a:ea typeface="Nunito Bold"/>
                <a:cs typeface="Nunito Bold"/>
                <a:sym typeface="Nunito Bold"/>
              </a:rPr>
              <a:t>•On the back of each weed, write behaviors to avoid (lying, fighting, jealousy).</a:t>
            </a:r>
          </a:p>
        </p:txBody>
      </p:sp>
      <p:sp>
        <p:nvSpPr>
          <p:cNvPr name="Freeform 8" id="8"/>
          <p:cNvSpPr/>
          <p:nvPr/>
        </p:nvSpPr>
        <p:spPr>
          <a:xfrm flipH="false" flipV="false" rot="0">
            <a:off x="9859616" y="3411455"/>
            <a:ext cx="5652390" cy="4523525"/>
          </a:xfrm>
          <a:custGeom>
            <a:avLst/>
            <a:gdLst/>
            <a:ahLst/>
            <a:cxnLst/>
            <a:rect r="r" b="b" t="t" l="l"/>
            <a:pathLst>
              <a:path h="4523525" w="5652390">
                <a:moveTo>
                  <a:pt x="0" y="0"/>
                </a:moveTo>
                <a:lnTo>
                  <a:pt x="5652390" y="0"/>
                </a:lnTo>
                <a:lnTo>
                  <a:pt x="5652390" y="4523525"/>
                </a:lnTo>
                <a:lnTo>
                  <a:pt x="0" y="4523525"/>
                </a:lnTo>
                <a:lnTo>
                  <a:pt x="0" y="0"/>
                </a:lnTo>
                <a:close/>
              </a:path>
            </a:pathLst>
          </a:custGeom>
          <a:blipFill>
            <a:blip r:embed="rId4"/>
            <a:stretch>
              <a:fillRect l="0" t="0"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sp>
        <p:nvSpPr>
          <p:cNvPr name="TextBox 3" id="3"/>
          <p:cNvSpPr txBox="true"/>
          <p:nvPr/>
        </p:nvSpPr>
        <p:spPr>
          <a:xfrm rot="0">
            <a:off x="3580484" y="1626879"/>
            <a:ext cx="5917666" cy="1238232"/>
          </a:xfrm>
          <a:prstGeom prst="rect">
            <a:avLst/>
          </a:prstGeom>
        </p:spPr>
        <p:txBody>
          <a:bodyPr anchor="t" rtlCol="false" tIns="0" lIns="0" bIns="0" rIns="0">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name="Freeform 4" id="4"/>
          <p:cNvSpPr/>
          <p:nvPr/>
        </p:nvSpPr>
        <p:spPr>
          <a:xfrm flipH="false" flipV="false" rot="0">
            <a:off x="3321636" y="5143500"/>
            <a:ext cx="5822364" cy="3289636"/>
          </a:xfrm>
          <a:custGeom>
            <a:avLst/>
            <a:gdLst/>
            <a:ahLst/>
            <a:cxnLst/>
            <a:rect r="r" b="b" t="t" l="l"/>
            <a:pathLst>
              <a:path h="3289636" w="5822364">
                <a:moveTo>
                  <a:pt x="0" y="0"/>
                </a:moveTo>
                <a:lnTo>
                  <a:pt x="5822364" y="0"/>
                </a:lnTo>
                <a:lnTo>
                  <a:pt x="5822364" y="3289636"/>
                </a:lnTo>
                <a:lnTo>
                  <a:pt x="0" y="3289636"/>
                </a:lnTo>
                <a:lnTo>
                  <a:pt x="0" y="0"/>
                </a:lnTo>
                <a:close/>
              </a:path>
            </a:pathLst>
          </a:custGeom>
          <a:blipFill>
            <a:blip r:embed="rId3">
              <a:extLst>
                <a:ext uri="{96DAC541-7B7A-43D3-8B79-37D633B846F1}">
                  <asvg:svgBlip xmlns:asvg="http://schemas.microsoft.com/office/drawing/2016/SVG/main" r:embed="rId4"/>
                </a:ext>
              </a:extLst>
            </a:blip>
            <a:stretch>
              <a:fillRect l="0" t="-354" r="0" b="-354"/>
            </a:stretch>
          </a:blipFill>
        </p:spPr>
      </p:sp>
      <p:sp>
        <p:nvSpPr>
          <p:cNvPr name="Freeform 5" id="5"/>
          <p:cNvSpPr/>
          <p:nvPr/>
        </p:nvSpPr>
        <p:spPr>
          <a:xfrm flipH="false" flipV="false" rot="0">
            <a:off x="5394508" y="3026684"/>
            <a:ext cx="1676621" cy="1955243"/>
          </a:xfrm>
          <a:custGeom>
            <a:avLst/>
            <a:gdLst/>
            <a:ahLst/>
            <a:cxnLst/>
            <a:rect r="r" b="b" t="t" l="l"/>
            <a:pathLst>
              <a:path h="1955243" w="1676621">
                <a:moveTo>
                  <a:pt x="0" y="0"/>
                </a:moveTo>
                <a:lnTo>
                  <a:pt x="1676621" y="0"/>
                </a:lnTo>
                <a:lnTo>
                  <a:pt x="1676621" y="1955243"/>
                </a:lnTo>
                <a:lnTo>
                  <a:pt x="0" y="1955243"/>
                </a:lnTo>
                <a:lnTo>
                  <a:pt x="0" y="0"/>
                </a:lnTo>
                <a:close/>
              </a:path>
            </a:pathLst>
          </a:custGeom>
          <a:blipFill>
            <a:blip r:embed="rId5">
              <a:extLst>
                <a:ext uri="{96DAC541-7B7A-43D3-8B79-37D633B846F1}">
                  <asvg:svgBlip xmlns:asvg="http://schemas.microsoft.com/office/drawing/2016/SVG/main" r:embed="rId6"/>
                </a:ext>
              </a:extLst>
            </a:blip>
            <a:stretch>
              <a:fillRect l="-100" t="0" r="-100" b="0"/>
            </a:stretch>
          </a:blipFill>
        </p:spPr>
      </p:sp>
      <p:sp>
        <p:nvSpPr>
          <p:cNvPr name="TextBox 6" id="6"/>
          <p:cNvSpPr txBox="true"/>
          <p:nvPr/>
        </p:nvSpPr>
        <p:spPr>
          <a:xfrm rot="0">
            <a:off x="9498150" y="905227"/>
            <a:ext cx="5576545" cy="8077200"/>
          </a:xfrm>
          <a:prstGeom prst="rect">
            <a:avLst/>
          </a:prstGeom>
        </p:spPr>
        <p:txBody>
          <a:bodyPr anchor="t" rtlCol="false" tIns="0" lIns="0" bIns="0" rIns="0">
            <a:spAutoFit/>
          </a:bodyPr>
          <a:lstStyle/>
          <a:p>
            <a:pPr algn="just">
              <a:lnSpc>
                <a:spcPts val="4228"/>
              </a:lnSpc>
            </a:pPr>
            <a:r>
              <a:rPr lang="en-US" sz="3523">
                <a:solidFill>
                  <a:srgbClr val="000000"/>
                </a:solidFill>
                <a:latin typeface="Calibri (MS)"/>
                <a:ea typeface="Calibri (MS)"/>
                <a:cs typeface="Calibri (MS)"/>
                <a:sym typeface="Calibri (MS)"/>
              </a:rPr>
              <a:t>Dear God, </a:t>
            </a:r>
          </a:p>
          <a:p>
            <a:pPr algn="just">
              <a:lnSpc>
                <a:spcPts val="4228"/>
              </a:lnSpc>
            </a:pPr>
          </a:p>
          <a:p>
            <a:pPr algn="just">
              <a:lnSpc>
                <a:spcPts val="4228"/>
              </a:lnSpc>
            </a:pPr>
            <a:r>
              <a:rPr lang="en-US" sz="3523">
                <a:solidFill>
                  <a:srgbClr val="000000"/>
                </a:solidFill>
                <a:latin typeface="Calibri (MS)"/>
                <a:ea typeface="Calibri (MS)"/>
                <a:cs typeface="Calibri (MS)"/>
                <a:sym typeface="Calibri (MS)"/>
              </a:rPr>
              <a:t>Thank You for loving and caring for us every day. Help us grow like the good wheat and choose what is right. May our faith grow like the mustard seed, and fill our hearts with love, kindness, and forgiveness. Help us obey You and share Your love with others each day.</a:t>
            </a:r>
          </a:p>
          <a:p>
            <a:pPr algn="just">
              <a:lnSpc>
                <a:spcPts val="4228"/>
              </a:lnSpc>
            </a:pPr>
          </a:p>
          <a:p>
            <a:pPr algn="just">
              <a:lnSpc>
                <a:spcPts val="4228"/>
              </a:lnSpc>
            </a:pPr>
            <a:r>
              <a:rPr lang="en-US" sz="3523">
                <a:solidFill>
                  <a:srgbClr val="000000"/>
                </a:solidFill>
                <a:latin typeface="Calibri (MS)"/>
                <a:ea typeface="Calibri (MS)"/>
                <a:cs typeface="Calibri (MS)"/>
                <a:sym typeface="Calibri (MS)"/>
              </a:rPr>
              <a:t>Amen.</a:t>
            </a:r>
          </a:p>
          <a:p>
            <a:pPr algn="just">
              <a:lnSpc>
                <a:spcPts val="4228"/>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15124472" y="1028700"/>
            <a:ext cx="3813702" cy="3279784"/>
          </a:xfrm>
          <a:custGeom>
            <a:avLst/>
            <a:gdLst/>
            <a:ahLst/>
            <a:cxnLst/>
            <a:rect r="r" b="b" t="t" l="l"/>
            <a:pathLst>
              <a:path h="3279784" w="3813702">
                <a:moveTo>
                  <a:pt x="0" y="0"/>
                </a:moveTo>
                <a:lnTo>
                  <a:pt x="3813702" y="0"/>
                </a:lnTo>
                <a:lnTo>
                  <a:pt x="3813702" y="3279784"/>
                </a:lnTo>
                <a:lnTo>
                  <a:pt x="0" y="3279784"/>
                </a:lnTo>
                <a:lnTo>
                  <a:pt x="0" y="0"/>
                </a:lnTo>
                <a:close/>
              </a:path>
            </a:pathLst>
          </a:custGeom>
          <a:blipFill>
            <a:blip r:embed="rId2">
              <a:extLst>
                <a:ext uri="{96DAC541-7B7A-43D3-8B79-37D633B846F1}">
                  <asvg:svgBlip xmlns:asvg="http://schemas.microsoft.com/office/drawing/2016/SVG/main" r:embed="rId3"/>
                </a:ext>
              </a:extLst>
            </a:blip>
            <a:stretch>
              <a:fillRect l="0" t="-20" r="0" b="-20"/>
            </a:stretch>
          </a:blipFill>
        </p:spPr>
      </p:sp>
      <p:sp>
        <p:nvSpPr>
          <p:cNvPr name="Freeform 3" id="3"/>
          <p:cNvSpPr/>
          <p:nvPr/>
        </p:nvSpPr>
        <p:spPr>
          <a:xfrm flipH="false" flipV="false" rot="-5400000">
            <a:off x="-281496" y="6661614"/>
            <a:ext cx="3958991" cy="3944595"/>
          </a:xfrm>
          <a:custGeom>
            <a:avLst/>
            <a:gdLst/>
            <a:ahLst/>
            <a:cxnLst/>
            <a:rect r="r" b="b" t="t" l="l"/>
            <a:pathLst>
              <a:path h="3944595" w="3958991">
                <a:moveTo>
                  <a:pt x="0" y="0"/>
                </a:moveTo>
                <a:lnTo>
                  <a:pt x="3958991" y="0"/>
                </a:lnTo>
                <a:lnTo>
                  <a:pt x="3958991" y="3944595"/>
                </a:lnTo>
                <a:lnTo>
                  <a:pt x="0" y="3944595"/>
                </a:lnTo>
                <a:lnTo>
                  <a:pt x="0" y="0"/>
                </a:lnTo>
                <a:close/>
              </a:path>
            </a:pathLst>
          </a:custGeom>
          <a:blipFill>
            <a:blip r:embed="rId4">
              <a:extLst>
                <a:ext uri="{96DAC541-7B7A-43D3-8B79-37D633B846F1}">
                  <asvg:svgBlip xmlns:asvg="http://schemas.microsoft.com/office/drawing/2016/SVG/main" r:embed="rId5"/>
                </a:ext>
              </a:extLst>
            </a:blip>
            <a:stretch>
              <a:fillRect l="0" t="-61" r="0" b="-61"/>
            </a:stretch>
          </a:blipFill>
        </p:spPr>
      </p:sp>
      <p:sp>
        <p:nvSpPr>
          <p:cNvPr name="Freeform 4" id="4"/>
          <p:cNvSpPr/>
          <p:nvPr/>
        </p:nvSpPr>
        <p:spPr>
          <a:xfrm flipH="false" flipV="false" rot="0">
            <a:off x="3403826" y="0"/>
            <a:ext cx="11619779" cy="6526443"/>
          </a:xfrm>
          <a:custGeom>
            <a:avLst/>
            <a:gdLst/>
            <a:ahLst/>
            <a:cxnLst/>
            <a:rect r="r" b="b" t="t" l="l"/>
            <a:pathLst>
              <a:path h="6526443" w="11619779">
                <a:moveTo>
                  <a:pt x="0" y="0"/>
                </a:moveTo>
                <a:lnTo>
                  <a:pt x="11619779" y="0"/>
                </a:lnTo>
                <a:lnTo>
                  <a:pt x="11619779" y="6526443"/>
                </a:lnTo>
                <a:lnTo>
                  <a:pt x="0" y="6526443"/>
                </a:lnTo>
                <a:lnTo>
                  <a:pt x="0" y="0"/>
                </a:lnTo>
                <a:close/>
              </a:path>
            </a:pathLst>
          </a:custGeom>
          <a:blipFill>
            <a:blip r:embed="rId6"/>
            <a:stretch>
              <a:fillRect l="0" t="0" r="0" b="0"/>
            </a:stretch>
          </a:blipFill>
        </p:spPr>
      </p:sp>
      <p:sp>
        <p:nvSpPr>
          <p:cNvPr name="Freeform 5" id="5"/>
          <p:cNvSpPr/>
          <p:nvPr/>
        </p:nvSpPr>
        <p:spPr>
          <a:xfrm flipH="false" flipV="false" rot="105299">
            <a:off x="1057470" y="6183560"/>
            <a:ext cx="16173060" cy="4690187"/>
          </a:xfrm>
          <a:custGeom>
            <a:avLst/>
            <a:gdLst/>
            <a:ahLst/>
            <a:cxnLst/>
            <a:rect r="r" b="b" t="t" l="l"/>
            <a:pathLst>
              <a:path h="4690187" w="16173060">
                <a:moveTo>
                  <a:pt x="0" y="0"/>
                </a:moveTo>
                <a:lnTo>
                  <a:pt x="16173060" y="0"/>
                </a:lnTo>
                <a:lnTo>
                  <a:pt x="16173060" y="4690187"/>
                </a:lnTo>
                <a:lnTo>
                  <a:pt x="0" y="4690187"/>
                </a:lnTo>
                <a:lnTo>
                  <a:pt x="0" y="0"/>
                </a:lnTo>
                <a:close/>
              </a:path>
            </a:pathLst>
          </a:custGeom>
          <a:blipFill>
            <a:blip r:embed="rId7">
              <a:extLst>
                <a:ext uri="{96DAC541-7B7A-43D3-8B79-37D633B846F1}">
                  <asvg:svgBlip xmlns:asvg="http://schemas.microsoft.com/office/drawing/2016/SVG/main" r:embed="rId8"/>
                </a:ext>
              </a:extLst>
            </a:blip>
            <a:stretch>
              <a:fillRect l="0" t="-58" r="0" b="-58"/>
            </a:stretch>
          </a:blipFill>
        </p:spPr>
      </p:sp>
      <p:sp>
        <p:nvSpPr>
          <p:cNvPr name="Freeform 6" id="6"/>
          <p:cNvSpPr/>
          <p:nvPr/>
        </p:nvSpPr>
        <p:spPr>
          <a:xfrm flipH="false" flipV="false" rot="-564357">
            <a:off x="1554765" y="715782"/>
            <a:ext cx="1764075" cy="2419554"/>
          </a:xfrm>
          <a:custGeom>
            <a:avLst/>
            <a:gdLst/>
            <a:ahLst/>
            <a:cxnLst/>
            <a:rect r="r" b="b" t="t" l="l"/>
            <a:pathLst>
              <a:path h="2419554" w="1764075">
                <a:moveTo>
                  <a:pt x="0" y="0"/>
                </a:moveTo>
                <a:lnTo>
                  <a:pt x="1764075" y="0"/>
                </a:lnTo>
                <a:lnTo>
                  <a:pt x="1764075" y="2419554"/>
                </a:lnTo>
                <a:lnTo>
                  <a:pt x="0" y="2419554"/>
                </a:lnTo>
                <a:lnTo>
                  <a:pt x="0" y="0"/>
                </a:lnTo>
                <a:close/>
              </a:path>
            </a:pathLst>
          </a:custGeom>
          <a:blipFill>
            <a:blip r:embed="rId9">
              <a:extLst>
                <a:ext uri="{96DAC541-7B7A-43D3-8B79-37D633B846F1}">
                  <asvg:svgBlip xmlns:asvg="http://schemas.microsoft.com/office/drawing/2016/SVG/main" r:embed="rId10"/>
                </a:ext>
              </a:extLst>
            </a:blip>
            <a:stretch>
              <a:fillRect l="-21" t="0" r="-21" b="0"/>
            </a:stretch>
          </a:blipFill>
        </p:spPr>
      </p:sp>
      <p:sp>
        <p:nvSpPr>
          <p:cNvPr name="TextBox 7" id="7"/>
          <p:cNvSpPr txBox="true"/>
          <p:nvPr/>
        </p:nvSpPr>
        <p:spPr>
          <a:xfrm rot="0">
            <a:off x="3504693" y="9182100"/>
            <a:ext cx="11278614" cy="670941"/>
          </a:xfrm>
          <a:prstGeom prst="rect">
            <a:avLst/>
          </a:prstGeom>
        </p:spPr>
        <p:txBody>
          <a:bodyPr anchor="t" rtlCol="false" tIns="0" lIns="0" bIns="0" rIns="0">
            <a:spAutoFit/>
          </a:bodyPr>
          <a:lstStyle/>
          <a:p>
            <a:pPr algn="ctr">
              <a:lnSpc>
                <a:spcPts val="5543"/>
              </a:lnSpc>
            </a:pPr>
            <a:r>
              <a:rPr lang="en-US" sz="3959" spc="117">
                <a:solidFill>
                  <a:srgbClr val="5A3114"/>
                </a:solidFill>
                <a:latin typeface="Nunito"/>
                <a:ea typeface="Nunito"/>
                <a:cs typeface="Nunito"/>
                <a:sym typeface="Nunito"/>
              </a:rPr>
              <a:t>Matthew 13:24–43</a:t>
            </a:r>
          </a:p>
        </p:txBody>
      </p:sp>
      <p:sp>
        <p:nvSpPr>
          <p:cNvPr name="TextBox 8" id="8"/>
          <p:cNvSpPr txBox="true"/>
          <p:nvPr/>
        </p:nvSpPr>
        <p:spPr>
          <a:xfrm rot="0">
            <a:off x="2763087" y="7429313"/>
            <a:ext cx="12901258" cy="1596295"/>
          </a:xfrm>
          <a:prstGeom prst="rect">
            <a:avLst/>
          </a:prstGeom>
        </p:spPr>
        <p:txBody>
          <a:bodyPr anchor="t" rtlCol="false" tIns="0" lIns="0" bIns="0" rIns="0">
            <a:spAutoFit/>
          </a:bodyPr>
          <a:lstStyle/>
          <a:p>
            <a:pPr algn="ctr">
              <a:lnSpc>
                <a:spcPts val="5910"/>
              </a:lnSpc>
            </a:pPr>
            <a:r>
              <a:rPr lang="en-US" sz="7400">
                <a:solidFill>
                  <a:srgbClr val="5A3114"/>
                </a:solidFill>
                <a:latin typeface="Porcelain"/>
                <a:ea typeface="Porcelain"/>
                <a:cs typeface="Porcelain"/>
                <a:sym typeface="Porcelain"/>
              </a:rPr>
              <a:t>Parable of the Weeds or the Parable of the Mustard Seed and the Yeast</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1087544" y="454101"/>
            <a:ext cx="11952449" cy="7320875"/>
          </a:xfrm>
          <a:custGeom>
            <a:avLst/>
            <a:gdLst/>
            <a:ahLst/>
            <a:cxnLst/>
            <a:rect r="r" b="b" t="t" l="l"/>
            <a:pathLst>
              <a:path h="7320875" w="11952449">
                <a:moveTo>
                  <a:pt x="0" y="0"/>
                </a:moveTo>
                <a:lnTo>
                  <a:pt x="11952449" y="0"/>
                </a:lnTo>
                <a:lnTo>
                  <a:pt x="11952449" y="7320875"/>
                </a:lnTo>
                <a:lnTo>
                  <a:pt x="0" y="7320875"/>
                </a:lnTo>
                <a:lnTo>
                  <a:pt x="0" y="0"/>
                </a:lnTo>
                <a:close/>
              </a:path>
            </a:pathLst>
          </a:custGeom>
          <a:blipFill>
            <a:blip r:embed="rId2">
              <a:extLst>
                <a:ext uri="{96DAC541-7B7A-43D3-8B79-37D633B846F1}">
                  <asvg:svgBlip xmlns:asvg="http://schemas.microsoft.com/office/drawing/2016/SVG/main" r:embed="rId3"/>
                </a:ext>
              </a:extLst>
            </a:blip>
            <a:stretch>
              <a:fillRect l="0" t="-150" r="0" b="-150"/>
            </a:stretch>
          </a:blipFill>
        </p:spPr>
      </p:sp>
      <p:sp>
        <p:nvSpPr>
          <p:cNvPr name="Freeform 3" id="3"/>
          <p:cNvSpPr/>
          <p:nvPr/>
        </p:nvSpPr>
        <p:spPr>
          <a:xfrm flipH="false" flipV="false" rot="-1360721">
            <a:off x="11867876" y="-1064824"/>
            <a:ext cx="4043743" cy="2603160"/>
          </a:xfrm>
          <a:custGeom>
            <a:avLst/>
            <a:gdLst/>
            <a:ahLst/>
            <a:cxnLst/>
            <a:rect r="r" b="b" t="t" l="l"/>
            <a:pathLst>
              <a:path h="2603160" w="4043743">
                <a:moveTo>
                  <a:pt x="0" y="0"/>
                </a:moveTo>
                <a:lnTo>
                  <a:pt x="4043743" y="0"/>
                </a:lnTo>
                <a:lnTo>
                  <a:pt x="4043743" y="2603160"/>
                </a:lnTo>
                <a:lnTo>
                  <a:pt x="0" y="2603160"/>
                </a:lnTo>
                <a:lnTo>
                  <a:pt x="0" y="0"/>
                </a:lnTo>
                <a:close/>
              </a:path>
            </a:pathLst>
          </a:custGeom>
          <a:blipFill>
            <a:blip r:embed="rId4">
              <a:extLst>
                <a:ext uri="{96DAC541-7B7A-43D3-8B79-37D633B846F1}">
                  <asvg:svgBlip xmlns:asvg="http://schemas.microsoft.com/office/drawing/2016/SVG/main" r:embed="rId5"/>
                </a:ext>
              </a:extLst>
            </a:blip>
            <a:stretch>
              <a:fillRect l="-160" t="0" r="-160" b="0"/>
            </a:stretch>
          </a:blipFill>
        </p:spPr>
      </p:sp>
      <p:grpSp>
        <p:nvGrpSpPr>
          <p:cNvPr name="Group 4" id="4"/>
          <p:cNvGrpSpPr/>
          <p:nvPr/>
        </p:nvGrpSpPr>
        <p:grpSpPr>
          <a:xfrm rot="0">
            <a:off x="7854276" y="1438460"/>
            <a:ext cx="10433724" cy="8229600"/>
            <a:chOff x="0" y="0"/>
            <a:chExt cx="13911632" cy="10972800"/>
          </a:xfrm>
        </p:grpSpPr>
        <p:sp>
          <p:nvSpPr>
            <p:cNvPr name="Freeform 5" id="5"/>
            <p:cNvSpPr/>
            <p:nvPr/>
          </p:nvSpPr>
          <p:spPr>
            <a:xfrm flipH="false" flipV="false" rot="0">
              <a:off x="0" y="0"/>
              <a:ext cx="13911580" cy="10972800"/>
            </a:xfrm>
            <a:custGeom>
              <a:avLst/>
              <a:gdLst/>
              <a:ahLst/>
              <a:cxnLst/>
              <a:rect r="r" b="b" t="t" l="l"/>
              <a:pathLst>
                <a:path h="10972800" w="13911580">
                  <a:moveTo>
                    <a:pt x="0" y="0"/>
                  </a:moveTo>
                  <a:lnTo>
                    <a:pt x="13911580" y="0"/>
                  </a:lnTo>
                  <a:lnTo>
                    <a:pt x="13911580" y="10972800"/>
                  </a:lnTo>
                  <a:lnTo>
                    <a:pt x="0" y="10972800"/>
                  </a:lnTo>
                  <a:lnTo>
                    <a:pt x="0" y="0"/>
                  </a:lnTo>
                  <a:close/>
                </a:path>
              </a:pathLst>
            </a:custGeom>
            <a:blipFill>
              <a:blip r:embed="rId6"/>
              <a:stretch>
                <a:fillRect l="0" t="-20" r="0" b="-20"/>
              </a:stretch>
            </a:blipFill>
          </p:spPr>
        </p:sp>
      </p:grpSp>
      <p:grpSp>
        <p:nvGrpSpPr>
          <p:cNvPr name="Group 6" id="6"/>
          <p:cNvGrpSpPr/>
          <p:nvPr/>
        </p:nvGrpSpPr>
        <p:grpSpPr>
          <a:xfrm rot="0">
            <a:off x="357696" y="247287"/>
            <a:ext cx="1642686" cy="912603"/>
            <a:chOff x="0" y="0"/>
            <a:chExt cx="2190248" cy="1216804"/>
          </a:xfrm>
        </p:grpSpPr>
        <p:sp>
          <p:nvSpPr>
            <p:cNvPr name="Freeform 7" id="7"/>
            <p:cNvSpPr/>
            <p:nvPr/>
          </p:nvSpPr>
          <p:spPr>
            <a:xfrm flipH="false" flipV="false" rot="0">
              <a:off x="0" y="0"/>
              <a:ext cx="2190242" cy="1216787"/>
            </a:xfrm>
            <a:custGeom>
              <a:avLst/>
              <a:gdLst/>
              <a:ahLst/>
              <a:cxnLst/>
              <a:rect r="r" b="b" t="t" l="l"/>
              <a:pathLst>
                <a:path h="1216787" w="2190242">
                  <a:moveTo>
                    <a:pt x="0" y="0"/>
                  </a:moveTo>
                  <a:lnTo>
                    <a:pt x="2190242" y="0"/>
                  </a:lnTo>
                  <a:lnTo>
                    <a:pt x="2190242" y="1216787"/>
                  </a:lnTo>
                  <a:lnTo>
                    <a:pt x="0" y="1216787"/>
                  </a:lnTo>
                  <a:lnTo>
                    <a:pt x="0" y="0"/>
                  </a:lnTo>
                  <a:close/>
                </a:path>
              </a:pathLst>
            </a:custGeom>
            <a:blipFill>
              <a:blip r:embed="rId7"/>
              <a:stretch>
                <a:fillRect l="-94" t="0" r="-95" b="-1"/>
              </a:stretch>
            </a:blipFill>
          </p:spPr>
        </p:sp>
      </p:grpSp>
      <p:grpSp>
        <p:nvGrpSpPr>
          <p:cNvPr name="Group 8" id="8"/>
          <p:cNvGrpSpPr/>
          <p:nvPr/>
        </p:nvGrpSpPr>
        <p:grpSpPr>
          <a:xfrm rot="0">
            <a:off x="878586" y="6575448"/>
            <a:ext cx="2243592" cy="3348645"/>
            <a:chOff x="0" y="0"/>
            <a:chExt cx="2991456" cy="4464860"/>
          </a:xfrm>
        </p:grpSpPr>
        <p:sp>
          <p:nvSpPr>
            <p:cNvPr name="Freeform 9" id="9"/>
            <p:cNvSpPr/>
            <p:nvPr/>
          </p:nvSpPr>
          <p:spPr>
            <a:xfrm flipH="false" flipV="false" rot="0">
              <a:off x="0" y="0"/>
              <a:ext cx="2991485" cy="4464812"/>
            </a:xfrm>
            <a:custGeom>
              <a:avLst/>
              <a:gdLst/>
              <a:ahLst/>
              <a:cxnLst/>
              <a:rect r="r" b="b" t="t" l="l"/>
              <a:pathLst>
                <a:path h="4464812" w="2991485">
                  <a:moveTo>
                    <a:pt x="0" y="0"/>
                  </a:moveTo>
                  <a:lnTo>
                    <a:pt x="2991485" y="0"/>
                  </a:lnTo>
                  <a:lnTo>
                    <a:pt x="2991485" y="4464812"/>
                  </a:lnTo>
                  <a:lnTo>
                    <a:pt x="0" y="4464812"/>
                  </a:lnTo>
                  <a:lnTo>
                    <a:pt x="0" y="0"/>
                  </a:lnTo>
                  <a:close/>
                </a:path>
              </a:pathLst>
            </a:custGeom>
            <a:blipFill>
              <a:blip r:embed="rId8"/>
              <a:stretch>
                <a:fillRect l="-5" t="0" r="-4" b="-1"/>
              </a:stretch>
            </a:blipFill>
          </p:spPr>
        </p:sp>
      </p:grpSp>
      <p:grpSp>
        <p:nvGrpSpPr>
          <p:cNvPr name="Group 10" id="10"/>
          <p:cNvGrpSpPr/>
          <p:nvPr/>
        </p:nvGrpSpPr>
        <p:grpSpPr>
          <a:xfrm rot="0">
            <a:off x="3662239" y="6575448"/>
            <a:ext cx="2452882" cy="3348645"/>
            <a:chOff x="0" y="0"/>
            <a:chExt cx="3270509" cy="4464860"/>
          </a:xfrm>
        </p:grpSpPr>
        <p:sp>
          <p:nvSpPr>
            <p:cNvPr name="Freeform 11" id="11"/>
            <p:cNvSpPr/>
            <p:nvPr/>
          </p:nvSpPr>
          <p:spPr>
            <a:xfrm flipH="false" flipV="false" rot="0">
              <a:off x="0" y="0"/>
              <a:ext cx="3270504" cy="4464812"/>
            </a:xfrm>
            <a:custGeom>
              <a:avLst/>
              <a:gdLst/>
              <a:ahLst/>
              <a:cxnLst/>
              <a:rect r="r" b="b" t="t" l="l"/>
              <a:pathLst>
                <a:path h="4464812" w="3270504">
                  <a:moveTo>
                    <a:pt x="0" y="0"/>
                  </a:moveTo>
                  <a:lnTo>
                    <a:pt x="3270504" y="0"/>
                  </a:lnTo>
                  <a:lnTo>
                    <a:pt x="3270504" y="4464812"/>
                  </a:lnTo>
                  <a:lnTo>
                    <a:pt x="0" y="4464812"/>
                  </a:lnTo>
                  <a:lnTo>
                    <a:pt x="0" y="0"/>
                  </a:lnTo>
                  <a:close/>
                </a:path>
              </a:pathLst>
            </a:custGeom>
            <a:blipFill>
              <a:blip r:embed="rId9"/>
              <a:stretch>
                <a:fillRect l="-14" t="0" r="-15" b="-1"/>
              </a:stretch>
            </a:blipFill>
          </p:spPr>
        </p:sp>
      </p:grpSp>
      <p:sp>
        <p:nvSpPr>
          <p:cNvPr name="TextBox 12" id="12"/>
          <p:cNvSpPr txBox="true"/>
          <p:nvPr/>
        </p:nvSpPr>
        <p:spPr>
          <a:xfrm rot="-181529">
            <a:off x="57995" y="3270028"/>
            <a:ext cx="9703600" cy="3290824"/>
          </a:xfrm>
          <a:prstGeom prst="rect">
            <a:avLst/>
          </a:prstGeom>
        </p:spPr>
        <p:txBody>
          <a:bodyPr anchor="t" rtlCol="false" tIns="0" lIns="0" bIns="0" rIns="0">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416570" y="1663590"/>
            <a:ext cx="5727430" cy="5677315"/>
            <a:chOff x="0" y="0"/>
            <a:chExt cx="10063548" cy="9975492"/>
          </a:xfrm>
        </p:grpSpPr>
        <p:sp>
          <p:nvSpPr>
            <p:cNvPr name="Freeform 4" id="4"/>
            <p:cNvSpPr/>
            <p:nvPr/>
          </p:nvSpPr>
          <p:spPr>
            <a:xfrm flipH="false" flipV="false" rot="0">
              <a:off x="0" y="0"/>
              <a:ext cx="10063607" cy="9975469"/>
            </a:xfrm>
            <a:custGeom>
              <a:avLst/>
              <a:gdLst/>
              <a:ahLst/>
              <a:cxnLst/>
              <a:rect r="r" b="b" t="t" l="l"/>
              <a:pathLst>
                <a:path h="9975469" w="10063607">
                  <a:moveTo>
                    <a:pt x="0" y="0"/>
                  </a:moveTo>
                  <a:lnTo>
                    <a:pt x="10063607" y="0"/>
                  </a:lnTo>
                  <a:lnTo>
                    <a:pt x="10063607" y="9975469"/>
                  </a:lnTo>
                  <a:lnTo>
                    <a:pt x="0" y="9975469"/>
                  </a:lnTo>
                  <a:lnTo>
                    <a:pt x="0" y="0"/>
                  </a:lnTo>
                  <a:close/>
                </a:path>
              </a:pathLst>
            </a:custGeom>
            <a:blipFill>
              <a:blip r:embed="rId3"/>
              <a:stretch>
                <a:fillRect l="-21" t="0" r="-20" b="0"/>
              </a:stretch>
            </a:blipFill>
          </p:spPr>
        </p:sp>
      </p:grpSp>
      <p:sp>
        <p:nvSpPr>
          <p:cNvPr name="TextBox 5" id="5"/>
          <p:cNvSpPr txBox="true"/>
          <p:nvPr/>
        </p:nvSpPr>
        <p:spPr>
          <a:xfrm rot="0">
            <a:off x="9577684" y="1144428"/>
            <a:ext cx="5886808" cy="4799172"/>
          </a:xfrm>
          <a:prstGeom prst="rect">
            <a:avLst/>
          </a:prstGeom>
        </p:spPr>
        <p:txBody>
          <a:bodyPr anchor="t" rtlCol="false" tIns="0" lIns="0" bIns="0" rIns="0">
            <a:spAutoFit/>
          </a:bodyPr>
          <a:lstStyle/>
          <a:p>
            <a:pPr algn="l">
              <a:lnSpc>
                <a:spcPts val="6322"/>
              </a:lnSpc>
            </a:pPr>
            <a:r>
              <a:rPr lang="en-US" b="true" sz="4518" spc="131">
                <a:solidFill>
                  <a:srgbClr val="004AAD"/>
                </a:solidFill>
                <a:latin typeface="Nunito Bold"/>
                <a:ea typeface="Nunito Bold"/>
                <a:cs typeface="Nunito Bold"/>
                <a:sym typeface="Nunito Bold"/>
              </a:rPr>
              <a:t>Leader:</a:t>
            </a:r>
          </a:p>
          <a:p>
            <a:pPr algn="l">
              <a:lnSpc>
                <a:spcPts val="6326"/>
              </a:lnSpc>
            </a:pPr>
            <a:r>
              <a:rPr lang="en-US" b="true" sz="4518" spc="135">
                <a:solidFill>
                  <a:srgbClr val="5A3114"/>
                </a:solidFill>
                <a:latin typeface="Nunito Bold"/>
                <a:ea typeface="Nunito Bold"/>
                <a:cs typeface="Nunito Bold"/>
                <a:sym typeface="Nunito Bold"/>
              </a:rPr>
              <a:t>A reading from the Holy Gospel according to Matthew.</a:t>
            </a:r>
          </a:p>
          <a:p>
            <a:pPr algn="l">
              <a:lnSpc>
                <a:spcPts val="6466"/>
              </a:lnSpc>
            </a:pPr>
          </a:p>
        </p:txBody>
      </p:sp>
      <p:sp>
        <p:nvSpPr>
          <p:cNvPr name="TextBox 6" id="6"/>
          <p:cNvSpPr txBox="true"/>
          <p:nvPr/>
        </p:nvSpPr>
        <p:spPr>
          <a:xfrm rot="0">
            <a:off x="9577684" y="5675376"/>
            <a:ext cx="5886808" cy="3245334"/>
          </a:xfrm>
          <a:prstGeom prst="rect">
            <a:avLst/>
          </a:prstGeom>
        </p:spPr>
        <p:txBody>
          <a:bodyPr anchor="t" rtlCol="false" tIns="0" lIns="0" bIns="0" rIns="0">
            <a:spAutoFit/>
          </a:bodyPr>
          <a:lstStyle/>
          <a:p>
            <a:pPr algn="l">
              <a:lnSpc>
                <a:spcPts val="6461"/>
              </a:lnSpc>
            </a:pPr>
            <a:r>
              <a:rPr lang="en-US" b="true" sz="4619" spc="133">
                <a:solidFill>
                  <a:srgbClr val="004AAD"/>
                </a:solidFill>
                <a:latin typeface="Nunito Bold"/>
                <a:ea typeface="Nunito Bold"/>
                <a:cs typeface="Nunito Bold"/>
                <a:sym typeface="Nunito Bold"/>
              </a:rPr>
              <a:t>All: </a:t>
            </a:r>
          </a:p>
          <a:p>
            <a:pPr algn="l">
              <a:lnSpc>
                <a:spcPts val="6466"/>
              </a:lnSpc>
            </a:pPr>
            <a:r>
              <a:rPr lang="en-US" b="true" sz="4619" spc="138">
                <a:solidFill>
                  <a:srgbClr val="5B1018"/>
                </a:solidFill>
                <a:latin typeface="Nunito Bold"/>
                <a:ea typeface="Nunito Bold"/>
                <a:cs typeface="Nunito Bold"/>
                <a:sym typeface="Nunito Bold"/>
              </a:rPr>
              <a:t>Glory to You, Oh Lord.</a:t>
            </a:r>
          </a:p>
          <a:p>
            <a:pPr algn="l">
              <a:lnSpc>
                <a:spcPts val="6466"/>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65893" y="1663463"/>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6082" t="0" r="-16082" b="0"/>
              </a:stretch>
            </a:blipFill>
          </p:spPr>
        </p:sp>
      </p:grpSp>
      <p:sp>
        <p:nvSpPr>
          <p:cNvPr name="TextBox 7" id="7"/>
          <p:cNvSpPr txBox="true"/>
          <p:nvPr/>
        </p:nvSpPr>
        <p:spPr>
          <a:xfrm rot="0">
            <a:off x="3151316" y="3303687"/>
            <a:ext cx="5992684" cy="3603426"/>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Jesus told them another parab</a:t>
            </a:r>
            <a:r>
              <a:rPr lang="en-US" b="true" sz="4095" spc="122">
                <a:solidFill>
                  <a:srgbClr val="000000"/>
                </a:solidFill>
                <a:latin typeface="Nunito Bold"/>
                <a:ea typeface="Nunito Bold"/>
                <a:cs typeface="Nunito Bold"/>
                <a:sym typeface="Nunito Bold"/>
              </a:rPr>
              <a:t>le: “The Kingdom of heaven is like this. A man sowed good seed in his field.</a:t>
            </a:r>
          </a:p>
        </p:txBody>
      </p:sp>
      <p:sp>
        <p:nvSpPr>
          <p:cNvPr name="TextBox 8" id="8"/>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24</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3436128" y="2161563"/>
            <a:ext cx="5514699" cy="5466446"/>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25744" y="0"/>
                  </a:moveTo>
                  <a:lnTo>
                    <a:pt x="9437863" y="0"/>
                  </a:lnTo>
                  <a:cubicBezTo>
                    <a:pt x="9783452" y="0"/>
                    <a:pt x="10063607" y="280155"/>
                    <a:pt x="10063607" y="625744"/>
                  </a:cubicBezTo>
                  <a:lnTo>
                    <a:pt x="10063607" y="9349725"/>
                  </a:lnTo>
                  <a:cubicBezTo>
                    <a:pt x="10063607" y="9515682"/>
                    <a:pt x="9997680" y="9674843"/>
                    <a:pt x="9880330" y="9792192"/>
                  </a:cubicBezTo>
                  <a:cubicBezTo>
                    <a:pt x="9762981" y="9909542"/>
                    <a:pt x="9603820" y="9975469"/>
                    <a:pt x="9437863" y="9975469"/>
                  </a:cubicBezTo>
                  <a:lnTo>
                    <a:pt x="625744" y="9975469"/>
                  </a:lnTo>
                  <a:cubicBezTo>
                    <a:pt x="459786" y="9975469"/>
                    <a:pt x="300626" y="9909542"/>
                    <a:pt x="183276" y="9792192"/>
                  </a:cubicBezTo>
                  <a:cubicBezTo>
                    <a:pt x="65926" y="9674843"/>
                    <a:pt x="0" y="9515682"/>
                    <a:pt x="0" y="9349725"/>
                  </a:cubicBezTo>
                  <a:lnTo>
                    <a:pt x="0" y="625744"/>
                  </a:lnTo>
                  <a:cubicBezTo>
                    <a:pt x="0" y="459786"/>
                    <a:pt x="65926" y="300626"/>
                    <a:pt x="183276" y="183276"/>
                  </a:cubicBezTo>
                  <a:cubicBezTo>
                    <a:pt x="300626" y="65926"/>
                    <a:pt x="459786" y="0"/>
                    <a:pt x="625744" y="0"/>
                  </a:cubicBezTo>
                  <a:close/>
                </a:path>
              </a:pathLst>
            </a:custGeom>
            <a:blipFill>
              <a:blip r:embed="rId3"/>
              <a:stretch>
                <a:fillRect l="-16082" t="0" r="-16082" b="0"/>
              </a:stretch>
            </a:blipFill>
          </p:spPr>
        </p:sp>
      </p:grpSp>
      <p:sp>
        <p:nvSpPr>
          <p:cNvPr name="TextBox 7" id="7"/>
          <p:cNvSpPr txBox="true"/>
          <p:nvPr/>
        </p:nvSpPr>
        <p:spPr>
          <a:xfrm rot="0">
            <a:off x="9614754" y="2429987"/>
            <a:ext cx="5886808" cy="570252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One night, when ev</a:t>
            </a:r>
            <a:r>
              <a:rPr lang="en-US" b="true" sz="4619" spc="138">
                <a:solidFill>
                  <a:srgbClr val="000000"/>
                </a:solidFill>
                <a:latin typeface="Nunito Bold"/>
                <a:ea typeface="Nunito Bold"/>
                <a:cs typeface="Nunito Bold"/>
                <a:sym typeface="Nunito Bold"/>
              </a:rPr>
              <a:t>eryone was asleep, an enemy came and sowed weeds among the wheat and went away.</a:t>
            </a:r>
          </a:p>
        </p:txBody>
      </p:sp>
      <p:sp>
        <p:nvSpPr>
          <p:cNvPr name="TextBox 8" id="8"/>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grpSp>
        <p:nvGrpSpPr>
          <p:cNvPr name="Group 5" id="5"/>
          <p:cNvGrpSpPr/>
          <p:nvPr/>
        </p:nvGrpSpPr>
        <p:grpSpPr>
          <a:xfrm rot="0">
            <a:off x="9565893" y="1663463"/>
            <a:ext cx="5727430" cy="5677315"/>
            <a:chOff x="0" y="0"/>
            <a:chExt cx="10063548" cy="9975492"/>
          </a:xfrm>
        </p:grpSpPr>
        <p:sp>
          <p:nvSpPr>
            <p:cNvPr name="Freeform 6" id="6"/>
            <p:cNvSpPr/>
            <p:nvPr/>
          </p:nvSpPr>
          <p:spPr>
            <a:xfrm flipH="false" flipV="false" rot="0">
              <a:off x="0" y="0"/>
              <a:ext cx="10063607" cy="9975469"/>
            </a:xfrm>
            <a:custGeom>
              <a:avLst/>
              <a:gdLst/>
              <a:ahLst/>
              <a:cxnLst/>
              <a:rect r="r" b="b" t="t" l="l"/>
              <a:pathLst>
                <a:path h="9975469" w="10063607">
                  <a:moveTo>
                    <a:pt x="602502" y="0"/>
                  </a:moveTo>
                  <a:lnTo>
                    <a:pt x="9461104" y="0"/>
                  </a:lnTo>
                  <a:cubicBezTo>
                    <a:pt x="9793857" y="0"/>
                    <a:pt x="10063607" y="269750"/>
                    <a:pt x="10063607" y="602502"/>
                  </a:cubicBezTo>
                  <a:lnTo>
                    <a:pt x="10063607" y="9372966"/>
                  </a:lnTo>
                  <a:cubicBezTo>
                    <a:pt x="10063607" y="9532760"/>
                    <a:pt x="10000129" y="9686009"/>
                    <a:pt x="9887138" y="9799000"/>
                  </a:cubicBezTo>
                  <a:cubicBezTo>
                    <a:pt x="9774147" y="9911991"/>
                    <a:pt x="9620898" y="9975469"/>
                    <a:pt x="9461104" y="9975469"/>
                  </a:cubicBezTo>
                  <a:lnTo>
                    <a:pt x="602502" y="9975469"/>
                  </a:lnTo>
                  <a:cubicBezTo>
                    <a:pt x="442709" y="9975469"/>
                    <a:pt x="289460" y="9911991"/>
                    <a:pt x="176469" y="9799000"/>
                  </a:cubicBezTo>
                  <a:cubicBezTo>
                    <a:pt x="63478" y="9686009"/>
                    <a:pt x="0" y="9532760"/>
                    <a:pt x="0" y="9372966"/>
                  </a:cubicBezTo>
                  <a:lnTo>
                    <a:pt x="0" y="602502"/>
                  </a:lnTo>
                  <a:cubicBezTo>
                    <a:pt x="0" y="442709"/>
                    <a:pt x="63478" y="289460"/>
                    <a:pt x="176469" y="176469"/>
                  </a:cubicBezTo>
                  <a:cubicBezTo>
                    <a:pt x="289460" y="63478"/>
                    <a:pt x="442709" y="0"/>
                    <a:pt x="602502" y="0"/>
                  </a:cubicBezTo>
                  <a:close/>
                </a:path>
              </a:pathLst>
            </a:custGeom>
            <a:blipFill>
              <a:blip r:embed="rId3"/>
              <a:stretch>
                <a:fillRect l="-16082" t="0" r="-16082" b="0"/>
              </a:stretch>
            </a:blipFill>
          </p:spPr>
        </p:sp>
      </p:grpSp>
      <p:sp>
        <p:nvSpPr>
          <p:cNvPr name="TextBox 7" id="7"/>
          <p:cNvSpPr txBox="true"/>
          <p:nvPr/>
        </p:nvSpPr>
        <p:spPr>
          <a:xfrm rot="0">
            <a:off x="3151316" y="3303687"/>
            <a:ext cx="5992684" cy="2877192"/>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When the plants </a:t>
            </a:r>
            <a:r>
              <a:rPr lang="en-US" b="true" sz="4095" spc="122">
                <a:solidFill>
                  <a:srgbClr val="000000"/>
                </a:solidFill>
                <a:latin typeface="Nunito Bold"/>
                <a:ea typeface="Nunito Bold"/>
                <a:cs typeface="Nunito Bold"/>
                <a:sym typeface="Nunito Bold"/>
              </a:rPr>
              <a:t>grew and the heads of grain began to form, then the weeds showed up.</a:t>
            </a:r>
          </a:p>
        </p:txBody>
      </p:sp>
      <p:sp>
        <p:nvSpPr>
          <p:cNvPr name="TextBox 8" id="8"/>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26</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12862549" y="1313174"/>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Freeform 5" id="5"/>
          <p:cNvSpPr/>
          <p:nvPr/>
        </p:nvSpPr>
        <p:spPr>
          <a:xfrm flipH="false" flipV="false" rot="0">
            <a:off x="3365966" y="2578982"/>
            <a:ext cx="5778034" cy="4333525"/>
          </a:xfrm>
          <a:custGeom>
            <a:avLst/>
            <a:gdLst/>
            <a:ahLst/>
            <a:cxnLst/>
            <a:rect r="r" b="b" t="t" l="l"/>
            <a:pathLst>
              <a:path h="4333525" w="5778034">
                <a:moveTo>
                  <a:pt x="0" y="0"/>
                </a:moveTo>
                <a:lnTo>
                  <a:pt x="5778034" y="0"/>
                </a:lnTo>
                <a:lnTo>
                  <a:pt x="5778034" y="4333525"/>
                </a:lnTo>
                <a:lnTo>
                  <a:pt x="0" y="4333525"/>
                </a:lnTo>
                <a:lnTo>
                  <a:pt x="0" y="0"/>
                </a:lnTo>
                <a:close/>
              </a:path>
            </a:pathLst>
          </a:custGeom>
          <a:blipFill>
            <a:blip r:embed="rId3"/>
            <a:stretch>
              <a:fillRect l="0" t="0" r="0" b="0"/>
            </a:stretch>
          </a:blipFill>
        </p:spPr>
      </p:sp>
      <p:sp>
        <p:nvSpPr>
          <p:cNvPr name="TextBox 6" id="6"/>
          <p:cNvSpPr txBox="true"/>
          <p:nvPr/>
        </p:nvSpPr>
        <p:spPr>
          <a:xfrm rot="0">
            <a:off x="9455511" y="2282794"/>
            <a:ext cx="5886808" cy="5702529"/>
          </a:xfrm>
          <a:prstGeom prst="rect">
            <a:avLst/>
          </a:prstGeom>
        </p:spPr>
        <p:txBody>
          <a:bodyPr anchor="t" rtlCol="false" tIns="0" lIns="0" bIns="0" rIns="0">
            <a:spAutoFit/>
          </a:bodyPr>
          <a:lstStyle/>
          <a:p>
            <a:pPr algn="ctr">
              <a:lnSpc>
                <a:spcPts val="6466"/>
              </a:lnSpc>
              <a:spcBef>
                <a:spcPct val="0"/>
              </a:spcBef>
            </a:pPr>
            <a:r>
              <a:rPr lang="en-US" b="true" sz="4619" spc="138">
                <a:solidFill>
                  <a:srgbClr val="000000"/>
                </a:solidFill>
                <a:latin typeface="Nunito Bold"/>
                <a:ea typeface="Nunito Bold"/>
                <a:cs typeface="Nunito Bold"/>
                <a:sym typeface="Nunito Bold"/>
              </a:rPr>
              <a:t>The man's servants</a:t>
            </a:r>
            <a:r>
              <a:rPr lang="en-US" b="true" sz="4619" spc="138">
                <a:solidFill>
                  <a:srgbClr val="000000"/>
                </a:solidFill>
                <a:latin typeface="Nunito Bold"/>
                <a:ea typeface="Nunito Bold"/>
                <a:cs typeface="Nunito Bold"/>
                <a:sym typeface="Nunito Bold"/>
              </a:rPr>
              <a:t> came to him and said, ‘Sir, it was good seed you sowed in your field; where did the weeds come from?’</a:t>
            </a:r>
          </a:p>
        </p:txBody>
      </p:sp>
      <p:sp>
        <p:nvSpPr>
          <p:cNvPr name="TextBox 7" id="7"/>
          <p:cNvSpPr txBox="true"/>
          <p:nvPr/>
        </p:nvSpPr>
        <p:spPr>
          <a:xfrm rot="0">
            <a:off x="13152584" y="1031435"/>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27</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26D37"/>
        </a:solidFill>
      </p:bgPr>
    </p:bg>
    <p:spTree>
      <p:nvGrpSpPr>
        <p:cNvPr id="1" name=""/>
        <p:cNvGrpSpPr/>
        <p:nvPr/>
      </p:nvGrpSpPr>
      <p:grpSpPr>
        <a:xfrm>
          <a:off x="0" y="0"/>
          <a:ext cx="0" cy="0"/>
          <a:chOff x="0" y="0"/>
          <a:chExt cx="0" cy="0"/>
        </a:xfrm>
      </p:grpSpPr>
      <p:sp>
        <p:nvSpPr>
          <p:cNvPr name="Freeform 2" id="2"/>
          <p:cNvSpPr/>
          <p:nvPr/>
        </p:nvSpPr>
        <p:spPr>
          <a:xfrm flipH="false" flipV="false" rot="0">
            <a:off x="486746" y="0"/>
            <a:ext cx="17314509" cy="10287000"/>
          </a:xfrm>
          <a:custGeom>
            <a:avLst/>
            <a:gdLst/>
            <a:ahLst/>
            <a:cxnLst/>
            <a:rect r="r" b="b" t="t" l="l"/>
            <a:pathLst>
              <a:path h="10287000" w="17314509">
                <a:moveTo>
                  <a:pt x="0" y="0"/>
                </a:moveTo>
                <a:lnTo>
                  <a:pt x="17314508" y="0"/>
                </a:lnTo>
                <a:lnTo>
                  <a:pt x="17314508" y="10287000"/>
                </a:lnTo>
                <a:lnTo>
                  <a:pt x="0" y="10287000"/>
                </a:lnTo>
                <a:lnTo>
                  <a:pt x="0" y="0"/>
                </a:lnTo>
                <a:close/>
              </a:path>
            </a:pathLst>
          </a:custGeom>
          <a:blipFill>
            <a:blip r:embed="rId2"/>
            <a:stretch>
              <a:fillRect l="-671" t="0" r="-671" b="0"/>
            </a:stretch>
          </a:blipFill>
        </p:spPr>
      </p:sp>
      <p:grpSp>
        <p:nvGrpSpPr>
          <p:cNvPr name="Group 3" id="3"/>
          <p:cNvGrpSpPr/>
          <p:nvPr/>
        </p:nvGrpSpPr>
        <p:grpSpPr>
          <a:xfrm rot="0">
            <a:off x="3761021" y="2082848"/>
            <a:ext cx="1863399" cy="924809"/>
            <a:chOff x="0" y="0"/>
            <a:chExt cx="4021496" cy="1995877"/>
          </a:xfrm>
        </p:grpSpPr>
        <p:sp>
          <p:nvSpPr>
            <p:cNvPr name="Freeform 4" id="4"/>
            <p:cNvSpPr/>
            <p:nvPr/>
          </p:nvSpPr>
          <p:spPr>
            <a:xfrm flipH="false" flipV="false" rot="0">
              <a:off x="0" y="0"/>
              <a:ext cx="4021455" cy="1995781"/>
            </a:xfrm>
            <a:custGeom>
              <a:avLst/>
              <a:gdLst/>
              <a:ahLst/>
              <a:cxnLst/>
              <a:rect r="r" b="b" t="t" l="l"/>
              <a:pathLst>
                <a:path h="1995781" w="4021455">
                  <a:moveTo>
                    <a:pt x="0" y="0"/>
                  </a:moveTo>
                  <a:lnTo>
                    <a:pt x="4021455" y="0"/>
                  </a:lnTo>
                  <a:lnTo>
                    <a:pt x="4021455" y="1995781"/>
                  </a:lnTo>
                  <a:lnTo>
                    <a:pt x="0" y="1995781"/>
                  </a:lnTo>
                  <a:lnTo>
                    <a:pt x="0" y="0"/>
                  </a:lnTo>
                  <a:close/>
                </a:path>
              </a:pathLst>
            </a:custGeom>
            <a:solidFill>
              <a:srgbClr val="7ED957"/>
            </a:solidFill>
          </p:spPr>
        </p:sp>
      </p:grpSp>
      <p:sp>
        <p:nvSpPr>
          <p:cNvPr name="TextBox 5" id="5"/>
          <p:cNvSpPr txBox="true"/>
          <p:nvPr/>
        </p:nvSpPr>
        <p:spPr>
          <a:xfrm rot="0">
            <a:off x="3151316" y="3303687"/>
            <a:ext cx="5992684" cy="4329661"/>
          </a:xfrm>
          <a:prstGeom prst="rect">
            <a:avLst/>
          </a:prstGeom>
        </p:spPr>
        <p:txBody>
          <a:bodyPr anchor="t" rtlCol="false" tIns="0" lIns="0" bIns="0" rIns="0">
            <a:spAutoFit/>
          </a:bodyPr>
          <a:lstStyle/>
          <a:p>
            <a:pPr algn="ctr">
              <a:lnSpc>
                <a:spcPts val="5732"/>
              </a:lnSpc>
              <a:spcBef>
                <a:spcPct val="0"/>
              </a:spcBef>
            </a:pPr>
            <a:r>
              <a:rPr lang="en-US" b="true" sz="4095" spc="122">
                <a:solidFill>
                  <a:srgbClr val="000000"/>
                </a:solidFill>
                <a:latin typeface="Nunito Bold"/>
                <a:ea typeface="Nunito Bold"/>
                <a:cs typeface="Nunito Bold"/>
                <a:sym typeface="Nunito Bold"/>
              </a:rPr>
              <a:t>‘It was some enemy who did this,’</a:t>
            </a:r>
            <a:r>
              <a:rPr lang="en-US" b="true" sz="4095" spc="122">
                <a:solidFill>
                  <a:srgbClr val="000000"/>
                </a:solidFill>
                <a:latin typeface="Nunito Bold"/>
                <a:ea typeface="Nunito Bold"/>
                <a:cs typeface="Nunito Bold"/>
                <a:sym typeface="Nunito Bold"/>
              </a:rPr>
              <a:t> he answered. ‘Do you want us to go and pull up the weeds?’ they asked him. </a:t>
            </a:r>
          </a:p>
        </p:txBody>
      </p:sp>
      <p:sp>
        <p:nvSpPr>
          <p:cNvPr name="TextBox 6" id="6"/>
          <p:cNvSpPr txBox="true"/>
          <p:nvPr/>
        </p:nvSpPr>
        <p:spPr>
          <a:xfrm rot="0">
            <a:off x="4051056" y="1810634"/>
            <a:ext cx="1283328" cy="1326363"/>
          </a:xfrm>
          <a:prstGeom prst="rect">
            <a:avLst/>
          </a:prstGeom>
        </p:spPr>
        <p:txBody>
          <a:bodyPr anchor="t" rtlCol="false" tIns="0" lIns="0" bIns="0" rIns="0">
            <a:spAutoFit/>
          </a:bodyPr>
          <a:lstStyle/>
          <a:p>
            <a:pPr algn="ctr">
              <a:lnSpc>
                <a:spcPts val="10890"/>
              </a:lnSpc>
            </a:pPr>
            <a:r>
              <a:rPr lang="en-US" sz="7778" b="true">
                <a:solidFill>
                  <a:srgbClr val="5A3114"/>
                </a:solidFill>
                <a:latin typeface="Canva Sans Bold"/>
                <a:ea typeface="Canva Sans Bold"/>
                <a:cs typeface="Canva Sans Bold"/>
                <a:sym typeface="Canva Sans Bold"/>
              </a:rPr>
              <a:t>28</a:t>
            </a:r>
          </a:p>
        </p:txBody>
      </p:sp>
      <p:sp>
        <p:nvSpPr>
          <p:cNvPr name="Freeform 7" id="7"/>
          <p:cNvSpPr/>
          <p:nvPr/>
        </p:nvSpPr>
        <p:spPr>
          <a:xfrm flipH="false" flipV="false" rot="0">
            <a:off x="9544573" y="2545252"/>
            <a:ext cx="5778034" cy="4333525"/>
          </a:xfrm>
          <a:custGeom>
            <a:avLst/>
            <a:gdLst/>
            <a:ahLst/>
            <a:cxnLst/>
            <a:rect r="r" b="b" t="t" l="l"/>
            <a:pathLst>
              <a:path h="4333525" w="5778034">
                <a:moveTo>
                  <a:pt x="0" y="0"/>
                </a:moveTo>
                <a:lnTo>
                  <a:pt x="5778034" y="0"/>
                </a:lnTo>
                <a:lnTo>
                  <a:pt x="5778034" y="4333526"/>
                </a:lnTo>
                <a:lnTo>
                  <a:pt x="0" y="4333526"/>
                </a:lnTo>
                <a:lnTo>
                  <a:pt x="0" y="0"/>
                </a:lnTo>
                <a:close/>
              </a:path>
            </a:pathLst>
          </a:custGeom>
          <a:blipFill>
            <a:blip r:embed="rId3"/>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DAHLUA3nXdo</dc:identifier>
  <dcterms:modified xsi:type="dcterms:W3CDTF">2011-08-01T06:04:30Z</dcterms:modified>
  <cp:revision>1</cp:revision>
  <dc:title>Copy of LTW Kids 2026</dc:title>
</cp:coreProperties>
</file>