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72" r:id="rId2"/>
    <p:sldId id="273" r:id="rId3"/>
    <p:sldId id="274" r:id="rId4"/>
    <p:sldId id="275" r:id="rId5"/>
    <p:sldId id="276" r:id="rId6"/>
    <p:sldId id="277" r:id="rId7"/>
    <p:sldId id="278" r:id="rId8"/>
    <p:sldId id="279" r:id="rId9"/>
    <p:sldId id="280" r:id="rId10"/>
    <p:sldId id="281" r:id="rId11"/>
    <p:sldId id="282" r:id="rId12"/>
    <p:sldId id="283" r:id="rId13"/>
    <p:sldId id="284" r:id="rId14"/>
    <p:sldId id="285" r:id="rId15"/>
    <p:sldId id="286" r:id="rId16"/>
    <p:sldId id="287" r:id="rId17"/>
    <p:sldId id="288" r:id="rId18"/>
    <p:sldId id="289" r:id="rId19"/>
    <p:sldId id="290" r:id="rId20"/>
  </p:sldIdLst>
  <p:sldSz cx="18288000" cy="10287000"/>
  <p:notesSz cx="6858000" cy="9144000"/>
  <p:embeddedFontLst>
    <p:embeddedFont>
      <p:font typeface="Calibri (MS)" panose="020B0604020202020204" charset="0"/>
      <p:regular r:id="rId21"/>
    </p:embeddedFont>
    <p:embeddedFont>
      <p:font typeface="Calibri (MS) Bold" panose="020B0604020202020204" charset="0"/>
      <p:regular r:id="rId22"/>
    </p:embeddedFont>
    <p:embeddedFont>
      <p:font typeface="Canva Sans Bold" panose="020B0604020202020204" charset="0"/>
      <p:regular r:id="rId23"/>
    </p:embeddedFont>
    <p:embeddedFont>
      <p:font typeface="Nunito" pitchFamily="2" charset="0"/>
      <p:regular r:id="rId24"/>
    </p:embeddedFont>
    <p:embeddedFont>
      <p:font typeface="Nunito Bold" charset="0"/>
      <p:regular r:id="rId25"/>
    </p:embeddedFont>
    <p:embeddedFont>
      <p:font typeface="Porcelain" panose="020B0604020202020204"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94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0.svg"/><Relationship Id="rId4" Type="http://schemas.openxmlformats.org/officeDocument/2006/relationships/image" Target="../media/image12.sv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6.sv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30.svg"/></Relationships>
</file>

<file path=ppt/slides/_rels/slide19.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a:extLst>
                <a:ext uri="{96DAC541-7B7A-43D3-8B79-37D633B846F1}">
                  <asvg:svgBlip xmlns:asvg="http://schemas.microsoft.com/office/drawing/2016/SVG/main" r:embed="rId2"/>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a:extLst>
                <a:ext uri="{96DAC541-7B7A-43D3-8B79-37D633B846F1}">
                  <asvg:svgBlip xmlns:asvg="http://schemas.microsoft.com/office/drawing/2016/SVG/main" r:embed="rId3"/>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4"/>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5"/>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6"/>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7"/>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a:extLst>
                <a:ext uri="{96DAC541-7B7A-43D3-8B79-37D633B846F1}">
                  <asvg:svgBlip xmlns:asvg="http://schemas.microsoft.com/office/drawing/2016/SVG/main" r:embed="rId2"/>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a:extLst>
                <a:ext uri="{96DAC541-7B7A-43D3-8B79-37D633B846F1}">
                  <asvg:svgBlip xmlns:asvg="http://schemas.microsoft.com/office/drawing/2016/SVG/main" r:embed="rId3"/>
                </a:ext>
              </a:extLst>
            </a:blip>
            <a:stretch>
              <a:fillRect t="-61" b="-61"/>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a:extLst>
                <a:ext uri="{96DAC541-7B7A-43D3-8B79-37D633B846F1}">
                  <asvg:svgBlip xmlns:asvg="http://schemas.microsoft.com/office/drawing/2016/SVG/main" r:embed="rId4"/>
                </a:ext>
              </a:extLst>
            </a:blip>
            <a:stretch>
              <a:fillRect t="-58" b="-58"/>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a:extLst>
                <a:ext uri="{96DAC541-7B7A-43D3-8B79-37D633B846F1}">
                  <asvg:svgBlip xmlns:asvg="http://schemas.microsoft.com/office/drawing/2016/SVG/main" r:embed="rId5"/>
                </a:ext>
              </a:extLst>
            </a:blip>
            <a:stretch>
              <a:fillRect l="-21" r="-21"/>
            </a:stretch>
          </a:blipFill>
        </p:spPr>
      </p:sp>
      <p:grpSp>
        <p:nvGrpSpPr>
          <p:cNvPr id="6" name="Group 6"/>
          <p:cNvGrpSpPr/>
          <p:nvPr/>
        </p:nvGrpSpPr>
        <p:grpSpPr>
          <a:xfrm>
            <a:off x="5589684" y="890044"/>
            <a:ext cx="7108633" cy="5764372"/>
            <a:chOff x="0" y="0"/>
            <a:chExt cx="9478177" cy="7685829"/>
          </a:xfrm>
        </p:grpSpPr>
        <p:sp>
          <p:nvSpPr>
            <p:cNvPr id="7" name="Freeform 7"/>
            <p:cNvSpPr/>
            <p:nvPr/>
          </p:nvSpPr>
          <p:spPr>
            <a:xfrm>
              <a:off x="0" y="0"/>
              <a:ext cx="9478137" cy="7685786"/>
            </a:xfrm>
            <a:custGeom>
              <a:avLst/>
              <a:gdLst/>
              <a:ahLst/>
              <a:cxnLst/>
              <a:rect l="l" t="t" r="r" b="b"/>
              <a:pathLst>
                <a:path w="9478137" h="7685786">
                  <a:moveTo>
                    <a:pt x="0" y="0"/>
                  </a:moveTo>
                  <a:lnTo>
                    <a:pt x="9478137" y="0"/>
                  </a:lnTo>
                  <a:lnTo>
                    <a:pt x="9478137" y="7685786"/>
                  </a:lnTo>
                  <a:lnTo>
                    <a:pt x="0" y="7685786"/>
                  </a:lnTo>
                  <a:lnTo>
                    <a:pt x="0" y="0"/>
                  </a:lnTo>
                  <a:close/>
                </a:path>
              </a:pathLst>
            </a:custGeom>
            <a:blipFill>
              <a:blip r:embed="rId6"/>
              <a:stretch>
                <a:fillRect/>
              </a:stretch>
            </a:blipFill>
          </p:spPr>
        </p:sp>
      </p:grpSp>
      <p:sp>
        <p:nvSpPr>
          <p:cNvPr id="8" name="TextBox 8"/>
          <p:cNvSpPr txBox="1"/>
          <p:nvPr/>
        </p:nvSpPr>
        <p:spPr>
          <a:xfrm>
            <a:off x="3465436" y="8229670"/>
            <a:ext cx="12233645" cy="670941"/>
          </a:xfrm>
          <a:prstGeom prst="rect">
            <a:avLst/>
          </a:prstGeom>
        </p:spPr>
        <p:txBody>
          <a:bodyPr lIns="0" tIns="0" rIns="0" bIns="0" rtlCol="0" anchor="t">
            <a:spAutoFit/>
          </a:bodyPr>
          <a:lstStyle/>
          <a:p>
            <a:pPr algn="ctr">
              <a:lnSpc>
                <a:spcPts val="5543"/>
              </a:lnSpc>
            </a:pPr>
            <a:r>
              <a:rPr lang="en-US" sz="3959" spc="117">
                <a:solidFill>
                  <a:srgbClr val="5A3114"/>
                </a:solidFill>
                <a:latin typeface="Nunito"/>
                <a:ea typeface="Nunito"/>
                <a:cs typeface="Nunito"/>
                <a:sym typeface="Nunito"/>
              </a:rPr>
              <a:t>July 12, 2026 | Cycle A Year 2</a:t>
            </a:r>
          </a:p>
        </p:txBody>
      </p:sp>
      <p:sp>
        <p:nvSpPr>
          <p:cNvPr id="9" name="TextBox 9"/>
          <p:cNvSpPr txBox="1"/>
          <p:nvPr/>
        </p:nvSpPr>
        <p:spPr>
          <a:xfrm>
            <a:off x="1994350" y="7159241"/>
            <a:ext cx="14681313" cy="1056818"/>
          </a:xfrm>
          <a:prstGeom prst="rect">
            <a:avLst/>
          </a:prstGeom>
        </p:spPr>
        <p:txBody>
          <a:bodyPr lIns="0" tIns="0" rIns="0" bIns="0" rtlCol="0" anchor="t">
            <a:spAutoFit/>
          </a:bodyPr>
          <a:lstStyle/>
          <a:p>
            <a:pPr algn="ctr">
              <a:lnSpc>
                <a:spcPts val="7029"/>
              </a:lnSpc>
            </a:pPr>
            <a:r>
              <a:rPr lang="en-US" sz="10041">
                <a:solidFill>
                  <a:srgbClr val="5A3114"/>
                </a:solidFill>
                <a:latin typeface="Porcelain"/>
                <a:ea typeface="Porcelain"/>
                <a:cs typeface="Porcelain"/>
                <a:sym typeface="Porcelain"/>
              </a:rPr>
              <a:t>“ Fifteenth Sunday in Ordinary Time”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a:extLst>
                <a:ext uri="{96DAC541-7B7A-43D3-8B79-37D633B846F1}">
                  <asvg:svgBlip xmlns:asvg="http://schemas.microsoft.com/office/drawing/2016/SVG/main" r:embed="rId2"/>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a:extLst>
                <a:ext uri="{96DAC541-7B7A-43D3-8B79-37D633B846F1}">
                  <asvg:svgBlip xmlns:asvg="http://schemas.microsoft.com/office/drawing/2016/SVG/main" r:embed="rId3"/>
                </a:ext>
              </a:extLst>
            </a:blip>
            <a:stretch>
              <a:fillRect t="-61" b="-61"/>
            </a:stretch>
          </a:blipFill>
        </p:spPr>
      </p:sp>
      <p:sp>
        <p:nvSpPr>
          <p:cNvPr id="4" name="Freeform 4"/>
          <p:cNvSpPr/>
          <p:nvPr/>
        </p:nvSpPr>
        <p:spPr>
          <a:xfrm rot="105299">
            <a:off x="1057470" y="6183560"/>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a:extLst>
                <a:ext uri="{96DAC541-7B7A-43D3-8B79-37D633B846F1}">
                  <asvg:svgBlip xmlns:asvg="http://schemas.microsoft.com/office/drawing/2016/SVG/main" r:embed="rId4"/>
                </a:ext>
              </a:extLst>
            </a:blip>
            <a:stretch>
              <a:fillRect t="-58" b="-58"/>
            </a:stretch>
          </a:blipFill>
        </p:spPr>
      </p:sp>
      <p:sp>
        <p:nvSpPr>
          <p:cNvPr id="5" name="Freeform 5"/>
          <p:cNvSpPr/>
          <p:nvPr/>
        </p:nvSpPr>
        <p:spPr>
          <a:xfrm rot="-564357">
            <a:off x="2948940"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a:extLst>
                <a:ext uri="{96DAC541-7B7A-43D3-8B79-37D633B846F1}">
                  <asvg:svgBlip xmlns:asvg="http://schemas.microsoft.com/office/drawing/2016/SVG/main" r:embed="rId5"/>
                </a:ext>
              </a:extLst>
            </a:blip>
            <a:stretch>
              <a:fillRect l="-21" r="-21"/>
            </a:stretch>
          </a:blipFill>
        </p:spPr>
      </p:sp>
      <p:sp>
        <p:nvSpPr>
          <p:cNvPr id="6" name="Freeform 6"/>
          <p:cNvSpPr/>
          <p:nvPr/>
        </p:nvSpPr>
        <p:spPr>
          <a:xfrm>
            <a:off x="7003727" y="1028700"/>
            <a:ext cx="4280174" cy="6612629"/>
          </a:xfrm>
          <a:custGeom>
            <a:avLst/>
            <a:gdLst/>
            <a:ahLst/>
            <a:cxnLst/>
            <a:rect l="l" t="t" r="r" b="b"/>
            <a:pathLst>
              <a:path w="4280174" h="6612629">
                <a:moveTo>
                  <a:pt x="0" y="0"/>
                </a:moveTo>
                <a:lnTo>
                  <a:pt x="4280174" y="0"/>
                </a:lnTo>
                <a:lnTo>
                  <a:pt x="4280174" y="6612629"/>
                </a:lnTo>
                <a:lnTo>
                  <a:pt x="0" y="6612629"/>
                </a:lnTo>
                <a:lnTo>
                  <a:pt x="0" y="0"/>
                </a:lnTo>
                <a:close/>
              </a:path>
            </a:pathLst>
          </a:custGeom>
          <a:blipFill>
            <a:blip r:embed="rId6"/>
            <a:stretch>
              <a:fillRect/>
            </a:stretch>
          </a:blipFill>
        </p:spPr>
      </p:sp>
      <p:sp>
        <p:nvSpPr>
          <p:cNvPr id="7" name="TextBox 7"/>
          <p:cNvSpPr txBox="1"/>
          <p:nvPr/>
        </p:nvSpPr>
        <p:spPr>
          <a:xfrm>
            <a:off x="3504693" y="8978424"/>
            <a:ext cx="11278614" cy="670941"/>
          </a:xfrm>
          <a:prstGeom prst="rect">
            <a:avLst/>
          </a:prstGeom>
        </p:spPr>
        <p:txBody>
          <a:bodyPr lIns="0" tIns="0" rIns="0" bIns="0" rtlCol="0" anchor="t">
            <a:spAutoFit/>
          </a:bodyPr>
          <a:lstStyle/>
          <a:p>
            <a:pPr algn="ctr">
              <a:lnSpc>
                <a:spcPts val="5543"/>
              </a:lnSpc>
            </a:pPr>
            <a:r>
              <a:rPr lang="en-US" sz="3959" spc="117">
                <a:solidFill>
                  <a:srgbClr val="5A3114"/>
                </a:solidFill>
                <a:latin typeface="Nunito"/>
                <a:ea typeface="Nunito"/>
                <a:cs typeface="Nunito"/>
                <a:sym typeface="Nunito"/>
              </a:rPr>
              <a:t>Matthew 13:1-9</a:t>
            </a:r>
          </a:p>
        </p:txBody>
      </p:sp>
      <p:sp>
        <p:nvSpPr>
          <p:cNvPr id="8" name="TextBox 8"/>
          <p:cNvSpPr txBox="1"/>
          <p:nvPr/>
        </p:nvSpPr>
        <p:spPr>
          <a:xfrm>
            <a:off x="989444" y="7965179"/>
            <a:ext cx="16116299" cy="1010412"/>
          </a:xfrm>
          <a:prstGeom prst="rect">
            <a:avLst/>
          </a:prstGeom>
        </p:spPr>
        <p:txBody>
          <a:bodyPr lIns="0" tIns="0" rIns="0" bIns="0" rtlCol="0" anchor="t">
            <a:spAutoFit/>
          </a:bodyPr>
          <a:lstStyle/>
          <a:p>
            <a:pPr algn="ctr">
              <a:lnSpc>
                <a:spcPts val="7028"/>
              </a:lnSpc>
            </a:pPr>
            <a:r>
              <a:rPr lang="en-US" sz="8800">
                <a:solidFill>
                  <a:srgbClr val="5A3114"/>
                </a:solidFill>
                <a:latin typeface="Porcelain"/>
                <a:ea typeface="Porcelain"/>
                <a:cs typeface="Porcelain"/>
                <a:sym typeface="Porcelain"/>
              </a:rPr>
              <a:t>“ The Parable of the Sower”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416570" y="1663590"/>
            <a:ext cx="5727430" cy="5677315"/>
            <a:chOff x="0" y="0"/>
            <a:chExt cx="10063548" cy="9975492"/>
          </a:xfrm>
        </p:grpSpPr>
        <p:sp>
          <p:nvSpPr>
            <p:cNvPr id="4" name="Freeform 4"/>
            <p:cNvSpPr/>
            <p:nvPr/>
          </p:nvSpPr>
          <p:spPr>
            <a:xfrm>
              <a:off x="0" y="0"/>
              <a:ext cx="10063607" cy="9975469"/>
            </a:xfrm>
            <a:custGeom>
              <a:avLst/>
              <a:gdLst/>
              <a:ahLst/>
              <a:cxnLst/>
              <a:rect l="l" t="t" r="r" b="b"/>
              <a:pathLst>
                <a:path w="10063607" h="9975469">
                  <a:moveTo>
                    <a:pt x="0" y="0"/>
                  </a:moveTo>
                  <a:lnTo>
                    <a:pt x="10063607" y="0"/>
                  </a:lnTo>
                  <a:lnTo>
                    <a:pt x="10063607" y="9975469"/>
                  </a:lnTo>
                  <a:lnTo>
                    <a:pt x="0" y="9975469"/>
                  </a:lnTo>
                  <a:lnTo>
                    <a:pt x="0" y="0"/>
                  </a:lnTo>
                  <a:close/>
                </a:path>
              </a:pathLst>
            </a:custGeom>
            <a:blipFill>
              <a:blip r:embed="rId3"/>
              <a:stretch>
                <a:fillRect l="-21" r="-20"/>
              </a:stretch>
            </a:blipFill>
          </p:spPr>
        </p:sp>
      </p:grpSp>
      <p:sp>
        <p:nvSpPr>
          <p:cNvPr id="5" name="TextBox 5"/>
          <p:cNvSpPr txBox="1"/>
          <p:nvPr/>
        </p:nvSpPr>
        <p:spPr>
          <a:xfrm>
            <a:off x="9577684" y="1144428"/>
            <a:ext cx="5886808" cy="3999072"/>
          </a:xfrm>
          <a:prstGeom prst="rect">
            <a:avLst/>
          </a:prstGeom>
        </p:spPr>
        <p:txBody>
          <a:bodyPr lIns="0" tIns="0" rIns="0" bIns="0" rtlCol="0" anchor="t">
            <a:spAutoFit/>
          </a:bodyPr>
          <a:lstStyle/>
          <a:p>
            <a:pPr algn="l">
              <a:lnSpc>
                <a:spcPts val="6322"/>
              </a:lnSpc>
            </a:pPr>
            <a:r>
              <a:rPr lang="en-US" sz="4518" b="1" spc="131">
                <a:solidFill>
                  <a:srgbClr val="004AAD"/>
                </a:solidFill>
                <a:latin typeface="Nunito Bold"/>
                <a:ea typeface="Nunito Bold"/>
                <a:cs typeface="Nunito Bold"/>
                <a:sym typeface="Nunito Bold"/>
              </a:rPr>
              <a:t>Leader:</a:t>
            </a:r>
          </a:p>
          <a:p>
            <a:pPr algn="l">
              <a:lnSpc>
                <a:spcPts val="6326"/>
              </a:lnSpc>
            </a:pPr>
            <a:r>
              <a:rPr lang="en-US" sz="4518" b="1" spc="135">
                <a:solidFill>
                  <a:srgbClr val="5A3114"/>
                </a:solidFill>
                <a:latin typeface="Nunito Bold"/>
                <a:ea typeface="Nunito Bold"/>
                <a:cs typeface="Nunito Bold"/>
                <a:sym typeface="Nunito Bold"/>
              </a:rPr>
              <a:t>A reading from the Holy Gospel according to Luke.</a:t>
            </a:r>
          </a:p>
          <a:p>
            <a:pPr algn="l">
              <a:lnSpc>
                <a:spcPts val="6466"/>
              </a:lnSpc>
            </a:pPr>
            <a:endParaRPr lang="en-US" sz="4518" b="1" spc="135">
              <a:solidFill>
                <a:srgbClr val="5A3114"/>
              </a:solidFill>
              <a:latin typeface="Nunito Bold"/>
              <a:ea typeface="Nunito Bold"/>
              <a:cs typeface="Nunito Bold"/>
              <a:sym typeface="Nunito Bold"/>
            </a:endParaRPr>
          </a:p>
        </p:txBody>
      </p:sp>
      <p:sp>
        <p:nvSpPr>
          <p:cNvPr id="6" name="TextBox 6"/>
          <p:cNvSpPr txBox="1"/>
          <p:nvPr/>
        </p:nvSpPr>
        <p:spPr>
          <a:xfrm>
            <a:off x="9577684" y="5675376"/>
            <a:ext cx="5886808" cy="3245334"/>
          </a:xfrm>
          <a:prstGeom prst="rect">
            <a:avLst/>
          </a:prstGeom>
        </p:spPr>
        <p:txBody>
          <a:bodyPr lIns="0" tIns="0" rIns="0" bIns="0" rtlCol="0" anchor="t">
            <a:spAutoFit/>
          </a:bodyPr>
          <a:lstStyle/>
          <a:p>
            <a:pPr algn="l">
              <a:lnSpc>
                <a:spcPts val="6461"/>
              </a:lnSpc>
            </a:pPr>
            <a:r>
              <a:rPr lang="en-US" sz="4619" b="1" spc="133">
                <a:solidFill>
                  <a:srgbClr val="004AAD"/>
                </a:solidFill>
                <a:latin typeface="Nunito Bold"/>
                <a:ea typeface="Nunito Bold"/>
                <a:cs typeface="Nunito Bold"/>
                <a:sym typeface="Nunito Bold"/>
              </a:rPr>
              <a:t>All: </a:t>
            </a:r>
          </a:p>
          <a:p>
            <a:pPr algn="l">
              <a:lnSpc>
                <a:spcPts val="6466"/>
              </a:lnSpc>
            </a:pPr>
            <a:r>
              <a:rPr lang="en-US" sz="4619" b="1" spc="138">
                <a:solidFill>
                  <a:srgbClr val="5B1018"/>
                </a:solidFill>
                <a:latin typeface="Nunito Bold"/>
                <a:ea typeface="Nunito Bold"/>
                <a:cs typeface="Nunito Bold"/>
                <a:sym typeface="Nunito Bold"/>
              </a:rPr>
              <a:t>Glory to You, Oh Lord.</a:t>
            </a:r>
          </a:p>
          <a:p>
            <a:pPr algn="l">
              <a:lnSpc>
                <a:spcPts val="6466"/>
              </a:lnSpc>
            </a:pPr>
            <a:endParaRPr lang="en-US" sz="4619" b="1" spc="138">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21" y="2082848"/>
            <a:ext cx="1863399" cy="924809"/>
            <a:chOff x="0" y="0"/>
            <a:chExt cx="4021496" cy="1995877"/>
          </a:xfrm>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solidFill>
              <a:srgbClr val="7ED957"/>
            </a:solidFill>
          </p:spPr>
        </p:sp>
      </p:grpSp>
      <p:grpSp>
        <p:nvGrpSpPr>
          <p:cNvPr id="5" name="Group 5"/>
          <p:cNvGrpSpPr/>
          <p:nvPr/>
        </p:nvGrpSpPr>
        <p:grpSpPr>
          <a:xfrm>
            <a:off x="9565893" y="1663463"/>
            <a:ext cx="5727430" cy="5677315"/>
            <a:chOff x="0" y="0"/>
            <a:chExt cx="10063548" cy="9975492"/>
          </a:xfrm>
        </p:grpSpPr>
        <p:sp>
          <p:nvSpPr>
            <p:cNvPr id="6" name="Freeform 6"/>
            <p:cNvSpPr/>
            <p:nvPr/>
          </p:nvSpPr>
          <p:spPr>
            <a:xfrm>
              <a:off x="0" y="0"/>
              <a:ext cx="10063607" cy="9975469"/>
            </a:xfrm>
            <a:custGeom>
              <a:avLst/>
              <a:gdLst/>
              <a:ahLst/>
              <a:cxnLst/>
              <a:rect l="l" t="t" r="r" b="b"/>
              <a:pathLst>
                <a:path w="10063607" h="9975469">
                  <a:moveTo>
                    <a:pt x="602502" y="0"/>
                  </a:moveTo>
                  <a:lnTo>
                    <a:pt x="9461104" y="0"/>
                  </a:lnTo>
                  <a:cubicBezTo>
                    <a:pt x="9793857" y="0"/>
                    <a:pt x="10063607" y="269750"/>
                    <a:pt x="10063607" y="602502"/>
                  </a:cubicBezTo>
                  <a:lnTo>
                    <a:pt x="10063607" y="9372966"/>
                  </a:lnTo>
                  <a:cubicBezTo>
                    <a:pt x="10063607" y="9532760"/>
                    <a:pt x="10000129" y="9686009"/>
                    <a:pt x="9887138" y="9799000"/>
                  </a:cubicBezTo>
                  <a:cubicBezTo>
                    <a:pt x="9774147" y="9911991"/>
                    <a:pt x="9620898" y="9975469"/>
                    <a:pt x="9461104" y="9975469"/>
                  </a:cubicBezTo>
                  <a:lnTo>
                    <a:pt x="602502" y="9975469"/>
                  </a:lnTo>
                  <a:cubicBezTo>
                    <a:pt x="442709" y="9975469"/>
                    <a:pt x="289460" y="9911991"/>
                    <a:pt x="176469" y="9799000"/>
                  </a:cubicBezTo>
                  <a:cubicBezTo>
                    <a:pt x="63478" y="9686009"/>
                    <a:pt x="0" y="9532760"/>
                    <a:pt x="0" y="9372966"/>
                  </a:cubicBezTo>
                  <a:lnTo>
                    <a:pt x="0" y="602502"/>
                  </a:lnTo>
                  <a:cubicBezTo>
                    <a:pt x="0" y="442709"/>
                    <a:pt x="63478" y="289460"/>
                    <a:pt x="176469" y="176469"/>
                  </a:cubicBezTo>
                  <a:cubicBezTo>
                    <a:pt x="289460" y="63478"/>
                    <a:pt x="442709" y="0"/>
                    <a:pt x="602502" y="0"/>
                  </a:cubicBezTo>
                  <a:close/>
                </a:path>
              </a:pathLst>
            </a:custGeom>
            <a:blipFill>
              <a:blip r:embed="rId3"/>
              <a:stretch>
                <a:fillRect l="-19887" r="-19887"/>
              </a:stretch>
            </a:blipFill>
          </p:spPr>
        </p:sp>
      </p:grpSp>
      <p:sp>
        <p:nvSpPr>
          <p:cNvPr id="7" name="TextBox 7"/>
          <p:cNvSpPr txBox="1"/>
          <p:nvPr/>
        </p:nvSpPr>
        <p:spPr>
          <a:xfrm>
            <a:off x="3151316" y="3303687"/>
            <a:ext cx="5992684" cy="3603426"/>
          </a:xfrm>
          <a:prstGeom prst="rect">
            <a:avLst/>
          </a:prstGeom>
        </p:spPr>
        <p:txBody>
          <a:bodyPr lIns="0" tIns="0" rIns="0" bIns="0" rtlCol="0" anchor="t">
            <a:spAutoFit/>
          </a:bodyPr>
          <a:lstStyle/>
          <a:p>
            <a:pPr algn="ctr">
              <a:lnSpc>
                <a:spcPts val="5732"/>
              </a:lnSpc>
              <a:spcBef>
                <a:spcPct val="0"/>
              </a:spcBef>
            </a:pPr>
            <a:r>
              <a:rPr lang="en-US" sz="4095" b="1" spc="122">
                <a:solidFill>
                  <a:srgbClr val="000000"/>
                </a:solidFill>
                <a:latin typeface="Nunito Bold"/>
                <a:ea typeface="Nunito Bold"/>
                <a:cs typeface="Nunito Bold"/>
                <a:sym typeface="Nunito Bold"/>
              </a:rPr>
              <a:t>That same day Jesus left the house and went to the lakeside, where he sat down to teach.</a:t>
            </a:r>
          </a:p>
        </p:txBody>
      </p:sp>
      <p:sp>
        <p:nvSpPr>
          <p:cNvPr id="8" name="TextBox 8"/>
          <p:cNvSpPr txBox="1"/>
          <p:nvPr/>
        </p:nvSpPr>
        <p:spPr>
          <a:xfrm>
            <a:off x="4051056" y="1810634"/>
            <a:ext cx="1283328" cy="1326363"/>
          </a:xfrm>
          <a:prstGeom prst="rect">
            <a:avLst/>
          </a:prstGeom>
        </p:spPr>
        <p:txBody>
          <a:bodyPr lIns="0" tIns="0" rIns="0" bIns="0" rtlCol="0" anchor="t">
            <a:spAutoFit/>
          </a:bodyPr>
          <a:lstStyle/>
          <a:p>
            <a:pPr algn="ctr">
              <a:lnSpc>
                <a:spcPts val="10890"/>
              </a:lnSpc>
            </a:pPr>
            <a:r>
              <a:rPr lang="en-US" sz="7778" b="1">
                <a:solidFill>
                  <a:srgbClr val="5A3114"/>
                </a:solidFill>
                <a:latin typeface="Canva Sans Bold"/>
                <a:ea typeface="Canva Sans Bold"/>
                <a:cs typeface="Canva Sans Bold"/>
                <a:sym typeface="Canva Sans Bold"/>
              </a:rPr>
              <a:t>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862549" y="1313174"/>
            <a:ext cx="1863399" cy="924809"/>
            <a:chOff x="0" y="0"/>
            <a:chExt cx="4021496" cy="1995877"/>
          </a:xfrm>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solidFill>
              <a:srgbClr val="7ED957"/>
            </a:solidFill>
          </p:spPr>
        </p:sp>
      </p:grpSp>
      <p:grpSp>
        <p:nvGrpSpPr>
          <p:cNvPr id="5" name="Group 5"/>
          <p:cNvGrpSpPr/>
          <p:nvPr/>
        </p:nvGrpSpPr>
        <p:grpSpPr>
          <a:xfrm>
            <a:off x="3436128" y="2161563"/>
            <a:ext cx="5514699" cy="5466446"/>
            <a:chOff x="0" y="0"/>
            <a:chExt cx="10063548" cy="9975492"/>
          </a:xfrm>
        </p:grpSpPr>
        <p:sp>
          <p:nvSpPr>
            <p:cNvPr id="6" name="Freeform 6"/>
            <p:cNvSpPr/>
            <p:nvPr/>
          </p:nvSpPr>
          <p:spPr>
            <a:xfrm>
              <a:off x="0" y="0"/>
              <a:ext cx="10063607" cy="9975469"/>
            </a:xfrm>
            <a:custGeom>
              <a:avLst/>
              <a:gdLst/>
              <a:ahLst/>
              <a:cxnLst/>
              <a:rect l="l" t="t" r="r" b="b"/>
              <a:pathLst>
                <a:path w="10063607" h="9975469">
                  <a:moveTo>
                    <a:pt x="625744" y="0"/>
                  </a:moveTo>
                  <a:lnTo>
                    <a:pt x="9437863" y="0"/>
                  </a:lnTo>
                  <a:cubicBezTo>
                    <a:pt x="9783452" y="0"/>
                    <a:pt x="10063607" y="280155"/>
                    <a:pt x="10063607" y="625744"/>
                  </a:cubicBezTo>
                  <a:lnTo>
                    <a:pt x="10063607" y="9349725"/>
                  </a:lnTo>
                  <a:cubicBezTo>
                    <a:pt x="10063607" y="9515682"/>
                    <a:pt x="9997680" y="9674843"/>
                    <a:pt x="9880330" y="9792192"/>
                  </a:cubicBezTo>
                  <a:cubicBezTo>
                    <a:pt x="9762981" y="9909542"/>
                    <a:pt x="9603820" y="9975469"/>
                    <a:pt x="9437863" y="9975469"/>
                  </a:cubicBezTo>
                  <a:lnTo>
                    <a:pt x="625744" y="9975469"/>
                  </a:lnTo>
                  <a:cubicBezTo>
                    <a:pt x="459786" y="9975469"/>
                    <a:pt x="300626" y="9909542"/>
                    <a:pt x="183276" y="9792192"/>
                  </a:cubicBezTo>
                  <a:cubicBezTo>
                    <a:pt x="65926" y="9674843"/>
                    <a:pt x="0" y="9515682"/>
                    <a:pt x="0" y="9349725"/>
                  </a:cubicBezTo>
                  <a:lnTo>
                    <a:pt x="0" y="625744"/>
                  </a:lnTo>
                  <a:cubicBezTo>
                    <a:pt x="0" y="459786"/>
                    <a:pt x="65926" y="300626"/>
                    <a:pt x="183276" y="183276"/>
                  </a:cubicBezTo>
                  <a:cubicBezTo>
                    <a:pt x="300626" y="65926"/>
                    <a:pt x="459786" y="0"/>
                    <a:pt x="625744" y="0"/>
                  </a:cubicBezTo>
                  <a:close/>
                </a:path>
              </a:pathLst>
            </a:custGeom>
            <a:blipFill>
              <a:blip r:embed="rId3"/>
              <a:stretch>
                <a:fillRect l="-31751" r="-31751"/>
              </a:stretch>
            </a:blipFill>
          </p:spPr>
        </p:sp>
      </p:grpSp>
      <p:sp>
        <p:nvSpPr>
          <p:cNvPr id="7" name="TextBox 7"/>
          <p:cNvSpPr txBox="1"/>
          <p:nvPr/>
        </p:nvSpPr>
        <p:spPr>
          <a:xfrm>
            <a:off x="9614754" y="2429987"/>
            <a:ext cx="5886808" cy="5702529"/>
          </a:xfrm>
          <a:prstGeom prst="rect">
            <a:avLst/>
          </a:prstGeom>
        </p:spPr>
        <p:txBody>
          <a:bodyPr lIns="0" tIns="0" rIns="0" bIns="0" rtlCol="0" anchor="t">
            <a:spAutoFit/>
          </a:bodyPr>
          <a:lstStyle/>
          <a:p>
            <a:pPr algn="ctr">
              <a:lnSpc>
                <a:spcPts val="6466"/>
              </a:lnSpc>
              <a:spcBef>
                <a:spcPct val="0"/>
              </a:spcBef>
            </a:pPr>
            <a:r>
              <a:rPr lang="en-US" sz="4619" b="1" spc="138">
                <a:solidFill>
                  <a:srgbClr val="000000"/>
                </a:solidFill>
                <a:latin typeface="Nunito Bold"/>
                <a:ea typeface="Nunito Bold"/>
                <a:cs typeface="Nunito Bold"/>
                <a:sym typeface="Nunito Bold"/>
              </a:rPr>
              <a:t>The crowd that gathered around him was so large that he got into a boat and sat in it, while the crowd stood on the shore.</a:t>
            </a:r>
          </a:p>
        </p:txBody>
      </p:sp>
      <p:sp>
        <p:nvSpPr>
          <p:cNvPr id="8" name="TextBox 8"/>
          <p:cNvSpPr txBox="1"/>
          <p:nvPr/>
        </p:nvSpPr>
        <p:spPr>
          <a:xfrm>
            <a:off x="13152584" y="1031435"/>
            <a:ext cx="1283328" cy="1326363"/>
          </a:xfrm>
          <a:prstGeom prst="rect">
            <a:avLst/>
          </a:prstGeom>
        </p:spPr>
        <p:txBody>
          <a:bodyPr lIns="0" tIns="0" rIns="0" bIns="0" rtlCol="0" anchor="t">
            <a:spAutoFit/>
          </a:bodyPr>
          <a:lstStyle/>
          <a:p>
            <a:pPr algn="ctr">
              <a:lnSpc>
                <a:spcPts val="10890"/>
              </a:lnSpc>
            </a:pPr>
            <a:r>
              <a:rPr lang="en-US" sz="7778" b="1">
                <a:solidFill>
                  <a:srgbClr val="5A3114"/>
                </a:solidFill>
                <a:latin typeface="Canva Sans Bold"/>
                <a:ea typeface="Canva Sans Bold"/>
                <a:cs typeface="Canva Sans Bold"/>
                <a:sym typeface="Canva Sans Bold"/>
              </a:rPr>
              <a:t>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21" y="2082848"/>
            <a:ext cx="1863399" cy="924809"/>
            <a:chOff x="0" y="0"/>
            <a:chExt cx="4021496" cy="1995877"/>
          </a:xfrm>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solidFill>
              <a:srgbClr val="7ED957"/>
            </a:solidFill>
          </p:spPr>
        </p:sp>
      </p:grpSp>
      <p:sp>
        <p:nvSpPr>
          <p:cNvPr id="5" name="Freeform 5"/>
          <p:cNvSpPr/>
          <p:nvPr/>
        </p:nvSpPr>
        <p:spPr>
          <a:xfrm>
            <a:off x="9677888" y="1249446"/>
            <a:ext cx="5506115" cy="6383902"/>
          </a:xfrm>
          <a:custGeom>
            <a:avLst/>
            <a:gdLst/>
            <a:ahLst/>
            <a:cxnLst/>
            <a:rect l="l" t="t" r="r" b="b"/>
            <a:pathLst>
              <a:path w="5506115" h="6383902">
                <a:moveTo>
                  <a:pt x="0" y="0"/>
                </a:moveTo>
                <a:lnTo>
                  <a:pt x="5506115" y="0"/>
                </a:lnTo>
                <a:lnTo>
                  <a:pt x="5506115" y="6383902"/>
                </a:lnTo>
                <a:lnTo>
                  <a:pt x="0" y="6383902"/>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6" name="TextBox 6"/>
          <p:cNvSpPr txBox="1"/>
          <p:nvPr/>
        </p:nvSpPr>
        <p:spPr>
          <a:xfrm>
            <a:off x="3151316" y="3303574"/>
            <a:ext cx="5992684" cy="3603653"/>
          </a:xfrm>
          <a:prstGeom prst="rect">
            <a:avLst/>
          </a:prstGeom>
        </p:spPr>
        <p:txBody>
          <a:bodyPr lIns="0" tIns="0" rIns="0" bIns="0" rtlCol="0" anchor="t">
            <a:spAutoFit/>
          </a:bodyPr>
          <a:lstStyle/>
          <a:p>
            <a:pPr algn="ctr">
              <a:lnSpc>
                <a:spcPts val="5732"/>
              </a:lnSpc>
              <a:spcBef>
                <a:spcPct val="0"/>
              </a:spcBef>
            </a:pPr>
            <a:r>
              <a:rPr lang="en-US" sz="4095" b="1" spc="122">
                <a:solidFill>
                  <a:srgbClr val="000000"/>
                </a:solidFill>
                <a:latin typeface="Nunito Bold"/>
                <a:ea typeface="Nunito Bold"/>
                <a:cs typeface="Nunito Bold"/>
                <a:sym typeface="Nunito Bold"/>
              </a:rPr>
              <a:t>He used parables to tell them many things.</a:t>
            </a:r>
          </a:p>
          <a:p>
            <a:pPr algn="ctr">
              <a:lnSpc>
                <a:spcPts val="5729"/>
              </a:lnSpc>
              <a:spcBef>
                <a:spcPct val="0"/>
              </a:spcBef>
            </a:pPr>
            <a:r>
              <a:rPr lang="en-US" sz="4095" b="1" spc="118">
                <a:solidFill>
                  <a:srgbClr val="000000"/>
                </a:solidFill>
                <a:latin typeface="Nunito Bold"/>
                <a:ea typeface="Nunito Bold"/>
                <a:cs typeface="Nunito Bold"/>
                <a:sym typeface="Nunito Bold"/>
              </a:rPr>
              <a:t>“Once there was a man who went out to sow grain.</a:t>
            </a:r>
          </a:p>
        </p:txBody>
      </p:sp>
      <p:sp>
        <p:nvSpPr>
          <p:cNvPr id="7" name="TextBox 7"/>
          <p:cNvSpPr txBox="1"/>
          <p:nvPr/>
        </p:nvSpPr>
        <p:spPr>
          <a:xfrm>
            <a:off x="4051056" y="1810634"/>
            <a:ext cx="1283328" cy="1326363"/>
          </a:xfrm>
          <a:prstGeom prst="rect">
            <a:avLst/>
          </a:prstGeom>
        </p:spPr>
        <p:txBody>
          <a:bodyPr lIns="0" tIns="0" rIns="0" bIns="0" rtlCol="0" anchor="t">
            <a:spAutoFit/>
          </a:bodyPr>
          <a:lstStyle/>
          <a:p>
            <a:pPr algn="ctr">
              <a:lnSpc>
                <a:spcPts val="10890"/>
              </a:lnSpc>
            </a:pPr>
            <a:r>
              <a:rPr lang="en-US" sz="7778" b="1">
                <a:solidFill>
                  <a:srgbClr val="5A3114"/>
                </a:solidFill>
                <a:latin typeface="Canva Sans Bold"/>
                <a:ea typeface="Canva Sans Bold"/>
                <a:cs typeface="Canva Sans Bold"/>
                <a:sym typeface="Canva Sans Bold"/>
              </a:rPr>
              <a:t>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862549" y="1461564"/>
            <a:ext cx="1863399" cy="924809"/>
            <a:chOff x="0" y="0"/>
            <a:chExt cx="4021496" cy="1995877"/>
          </a:xfrm>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solidFill>
              <a:srgbClr val="7ED957"/>
            </a:solidFill>
          </p:spPr>
        </p:sp>
      </p:grpSp>
      <p:grpSp>
        <p:nvGrpSpPr>
          <p:cNvPr id="5" name="Group 5"/>
          <p:cNvGrpSpPr/>
          <p:nvPr/>
        </p:nvGrpSpPr>
        <p:grpSpPr>
          <a:xfrm>
            <a:off x="3436128" y="2161563"/>
            <a:ext cx="5514699" cy="5466446"/>
            <a:chOff x="0" y="0"/>
            <a:chExt cx="10063548" cy="9975492"/>
          </a:xfrm>
        </p:grpSpPr>
        <p:sp>
          <p:nvSpPr>
            <p:cNvPr id="6" name="Freeform 6"/>
            <p:cNvSpPr/>
            <p:nvPr/>
          </p:nvSpPr>
          <p:spPr>
            <a:xfrm>
              <a:off x="0" y="0"/>
              <a:ext cx="10063607" cy="9975469"/>
            </a:xfrm>
            <a:custGeom>
              <a:avLst/>
              <a:gdLst/>
              <a:ahLst/>
              <a:cxnLst/>
              <a:rect l="l" t="t" r="r" b="b"/>
              <a:pathLst>
                <a:path w="10063607" h="9975469">
                  <a:moveTo>
                    <a:pt x="625744" y="0"/>
                  </a:moveTo>
                  <a:lnTo>
                    <a:pt x="9437863" y="0"/>
                  </a:lnTo>
                  <a:cubicBezTo>
                    <a:pt x="9783452" y="0"/>
                    <a:pt x="10063607" y="280155"/>
                    <a:pt x="10063607" y="625744"/>
                  </a:cubicBezTo>
                  <a:lnTo>
                    <a:pt x="10063607" y="9349725"/>
                  </a:lnTo>
                  <a:cubicBezTo>
                    <a:pt x="10063607" y="9515682"/>
                    <a:pt x="9997680" y="9674843"/>
                    <a:pt x="9880330" y="9792192"/>
                  </a:cubicBezTo>
                  <a:cubicBezTo>
                    <a:pt x="9762981" y="9909542"/>
                    <a:pt x="9603820" y="9975469"/>
                    <a:pt x="9437863" y="9975469"/>
                  </a:cubicBezTo>
                  <a:lnTo>
                    <a:pt x="625744" y="9975469"/>
                  </a:lnTo>
                  <a:cubicBezTo>
                    <a:pt x="459786" y="9975469"/>
                    <a:pt x="300626" y="9909542"/>
                    <a:pt x="183276" y="9792192"/>
                  </a:cubicBezTo>
                  <a:cubicBezTo>
                    <a:pt x="65926" y="9674843"/>
                    <a:pt x="0" y="9515682"/>
                    <a:pt x="0" y="9349725"/>
                  </a:cubicBezTo>
                  <a:lnTo>
                    <a:pt x="0" y="625744"/>
                  </a:lnTo>
                  <a:cubicBezTo>
                    <a:pt x="0" y="459786"/>
                    <a:pt x="65926" y="300626"/>
                    <a:pt x="183276" y="183276"/>
                  </a:cubicBezTo>
                  <a:cubicBezTo>
                    <a:pt x="300626" y="65926"/>
                    <a:pt x="459786" y="0"/>
                    <a:pt x="625744" y="0"/>
                  </a:cubicBezTo>
                  <a:close/>
                </a:path>
              </a:pathLst>
            </a:custGeom>
            <a:blipFill>
              <a:blip r:embed="rId3"/>
              <a:stretch>
                <a:fillRect l="-23561" r="-23561"/>
              </a:stretch>
            </a:blipFill>
          </p:spPr>
        </p:sp>
      </p:grpSp>
      <p:sp>
        <p:nvSpPr>
          <p:cNvPr id="7" name="TextBox 7"/>
          <p:cNvSpPr txBox="1"/>
          <p:nvPr/>
        </p:nvSpPr>
        <p:spPr>
          <a:xfrm>
            <a:off x="9614754" y="2429987"/>
            <a:ext cx="5886808" cy="4883379"/>
          </a:xfrm>
          <a:prstGeom prst="rect">
            <a:avLst/>
          </a:prstGeom>
        </p:spPr>
        <p:txBody>
          <a:bodyPr lIns="0" tIns="0" rIns="0" bIns="0" rtlCol="0" anchor="t">
            <a:spAutoFit/>
          </a:bodyPr>
          <a:lstStyle/>
          <a:p>
            <a:pPr algn="ctr">
              <a:lnSpc>
                <a:spcPts val="6466"/>
              </a:lnSpc>
              <a:spcBef>
                <a:spcPct val="0"/>
              </a:spcBef>
            </a:pPr>
            <a:r>
              <a:rPr lang="en-US" sz="4619" b="1" spc="138">
                <a:solidFill>
                  <a:srgbClr val="000000"/>
                </a:solidFill>
                <a:latin typeface="Nunito Bold"/>
                <a:ea typeface="Nunito Bold"/>
                <a:cs typeface="Nunito Bold"/>
                <a:sym typeface="Nunito Bold"/>
              </a:rPr>
              <a:t>As he scattered the seed in the field, some of it fell along the path, and the birds came and ate it up.</a:t>
            </a:r>
          </a:p>
        </p:txBody>
      </p:sp>
      <p:sp>
        <p:nvSpPr>
          <p:cNvPr id="8" name="TextBox 8"/>
          <p:cNvSpPr txBox="1"/>
          <p:nvPr/>
        </p:nvSpPr>
        <p:spPr>
          <a:xfrm>
            <a:off x="13152584" y="1189349"/>
            <a:ext cx="1283328" cy="1326363"/>
          </a:xfrm>
          <a:prstGeom prst="rect">
            <a:avLst/>
          </a:prstGeom>
        </p:spPr>
        <p:txBody>
          <a:bodyPr lIns="0" tIns="0" rIns="0" bIns="0" rtlCol="0" anchor="t">
            <a:spAutoFit/>
          </a:bodyPr>
          <a:lstStyle/>
          <a:p>
            <a:pPr algn="ctr">
              <a:lnSpc>
                <a:spcPts val="10890"/>
              </a:lnSpc>
            </a:pPr>
            <a:r>
              <a:rPr lang="en-US" sz="7778" b="1">
                <a:solidFill>
                  <a:srgbClr val="5A3114"/>
                </a:solidFill>
                <a:latin typeface="Canva Sans Bold"/>
                <a:ea typeface="Canva Sans Bold"/>
                <a:cs typeface="Canva Sans Bold"/>
                <a:sym typeface="Canva Sans Bold"/>
              </a:rPr>
              <a:t>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21" y="2082848"/>
            <a:ext cx="1863399" cy="924809"/>
            <a:chOff x="0" y="0"/>
            <a:chExt cx="4021496" cy="1995877"/>
          </a:xfrm>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solidFill>
              <a:srgbClr val="7ED957"/>
            </a:solidFill>
          </p:spPr>
        </p:sp>
      </p:grpSp>
      <p:sp>
        <p:nvSpPr>
          <p:cNvPr id="5" name="Freeform 5"/>
          <p:cNvSpPr/>
          <p:nvPr/>
        </p:nvSpPr>
        <p:spPr>
          <a:xfrm>
            <a:off x="10499995" y="2545252"/>
            <a:ext cx="3725963" cy="4862595"/>
          </a:xfrm>
          <a:custGeom>
            <a:avLst/>
            <a:gdLst/>
            <a:ahLst/>
            <a:cxnLst/>
            <a:rect l="l" t="t" r="r" b="b"/>
            <a:pathLst>
              <a:path w="3725963" h="4862595">
                <a:moveTo>
                  <a:pt x="0" y="0"/>
                </a:moveTo>
                <a:lnTo>
                  <a:pt x="3725963" y="0"/>
                </a:lnTo>
                <a:lnTo>
                  <a:pt x="3725963" y="4862595"/>
                </a:lnTo>
                <a:lnTo>
                  <a:pt x="0" y="4862595"/>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6" name="TextBox 6"/>
          <p:cNvSpPr txBox="1"/>
          <p:nvPr/>
        </p:nvSpPr>
        <p:spPr>
          <a:xfrm>
            <a:off x="3342407" y="3283736"/>
            <a:ext cx="5610503" cy="4329661"/>
          </a:xfrm>
          <a:prstGeom prst="rect">
            <a:avLst/>
          </a:prstGeom>
        </p:spPr>
        <p:txBody>
          <a:bodyPr lIns="0" tIns="0" rIns="0" bIns="0" rtlCol="0" anchor="t">
            <a:spAutoFit/>
          </a:bodyPr>
          <a:lstStyle/>
          <a:p>
            <a:pPr algn="ctr">
              <a:lnSpc>
                <a:spcPts val="5732"/>
              </a:lnSpc>
              <a:spcBef>
                <a:spcPct val="0"/>
              </a:spcBef>
            </a:pPr>
            <a:r>
              <a:rPr lang="en-US" sz="4095" b="1" spc="122">
                <a:solidFill>
                  <a:srgbClr val="000000"/>
                </a:solidFill>
                <a:latin typeface="Nunito Bold"/>
                <a:ea typeface="Nunito Bold"/>
                <a:cs typeface="Nunito Bold"/>
                <a:sym typeface="Nunito Bold"/>
              </a:rPr>
              <a:t>Some of it fell on rocky ground, where there was little soil. The seeds soon sprouted, because the soil wasn't deep.</a:t>
            </a:r>
          </a:p>
        </p:txBody>
      </p:sp>
      <p:sp>
        <p:nvSpPr>
          <p:cNvPr id="7" name="TextBox 7"/>
          <p:cNvSpPr txBox="1"/>
          <p:nvPr/>
        </p:nvSpPr>
        <p:spPr>
          <a:xfrm>
            <a:off x="4051056" y="1810634"/>
            <a:ext cx="1283328" cy="1326363"/>
          </a:xfrm>
          <a:prstGeom prst="rect">
            <a:avLst/>
          </a:prstGeom>
        </p:spPr>
        <p:txBody>
          <a:bodyPr lIns="0" tIns="0" rIns="0" bIns="0" rtlCol="0" anchor="t">
            <a:spAutoFit/>
          </a:bodyPr>
          <a:lstStyle/>
          <a:p>
            <a:pPr algn="ctr">
              <a:lnSpc>
                <a:spcPts val="10890"/>
              </a:lnSpc>
            </a:pPr>
            <a:r>
              <a:rPr lang="en-US" sz="7778" b="1">
                <a:solidFill>
                  <a:srgbClr val="5A3114"/>
                </a:solidFill>
                <a:latin typeface="Canva Sans Bold"/>
                <a:ea typeface="Canva Sans Bold"/>
                <a:cs typeface="Canva Sans Bold"/>
                <a:sym typeface="Canva Sans Bold"/>
              </a:rPr>
              <a:t>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862549" y="1019175"/>
            <a:ext cx="1863399" cy="924809"/>
            <a:chOff x="0" y="0"/>
            <a:chExt cx="4021496" cy="1995877"/>
          </a:xfrm>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solidFill>
              <a:srgbClr val="7ED957"/>
            </a:solidFill>
          </p:spPr>
        </p:sp>
      </p:grpSp>
      <p:grpSp>
        <p:nvGrpSpPr>
          <p:cNvPr id="5" name="Group 5"/>
          <p:cNvGrpSpPr/>
          <p:nvPr/>
        </p:nvGrpSpPr>
        <p:grpSpPr>
          <a:xfrm>
            <a:off x="4109161" y="2515712"/>
            <a:ext cx="3952235" cy="5522532"/>
            <a:chOff x="0" y="0"/>
            <a:chExt cx="10063548" cy="14061984"/>
          </a:xfrm>
        </p:grpSpPr>
        <p:sp>
          <p:nvSpPr>
            <p:cNvPr id="6" name="Freeform 6"/>
            <p:cNvSpPr/>
            <p:nvPr/>
          </p:nvSpPr>
          <p:spPr>
            <a:xfrm>
              <a:off x="0" y="0"/>
              <a:ext cx="10063607" cy="14061951"/>
            </a:xfrm>
            <a:custGeom>
              <a:avLst/>
              <a:gdLst/>
              <a:ahLst/>
              <a:cxnLst/>
              <a:rect l="l" t="t" r="r" b="b"/>
              <a:pathLst>
                <a:path w="10063607" h="14061951">
                  <a:moveTo>
                    <a:pt x="873124" y="0"/>
                  </a:moveTo>
                  <a:lnTo>
                    <a:pt x="9190483" y="0"/>
                  </a:lnTo>
                  <a:cubicBezTo>
                    <a:pt x="9672696" y="0"/>
                    <a:pt x="10063607" y="390911"/>
                    <a:pt x="10063607" y="873124"/>
                  </a:cubicBezTo>
                  <a:lnTo>
                    <a:pt x="10063607" y="13188828"/>
                  </a:lnTo>
                  <a:cubicBezTo>
                    <a:pt x="10063607" y="13671040"/>
                    <a:pt x="9672696" y="14061951"/>
                    <a:pt x="9190483" y="14061951"/>
                  </a:cubicBezTo>
                  <a:lnTo>
                    <a:pt x="873124" y="14061951"/>
                  </a:lnTo>
                  <a:cubicBezTo>
                    <a:pt x="390911" y="14061951"/>
                    <a:pt x="0" y="13671040"/>
                    <a:pt x="0" y="13188828"/>
                  </a:cubicBezTo>
                  <a:lnTo>
                    <a:pt x="0" y="873124"/>
                  </a:lnTo>
                  <a:cubicBezTo>
                    <a:pt x="0" y="390911"/>
                    <a:pt x="390911" y="0"/>
                    <a:pt x="873124" y="0"/>
                  </a:cubicBezTo>
                  <a:close/>
                </a:path>
              </a:pathLst>
            </a:custGeom>
            <a:blipFill>
              <a:blip r:embed="rId3"/>
              <a:stretch>
                <a:fillRect t="-9268" b="-9268"/>
              </a:stretch>
            </a:blipFill>
          </p:spPr>
        </p:sp>
      </p:grpSp>
      <p:sp>
        <p:nvSpPr>
          <p:cNvPr id="7" name="TextBox 7"/>
          <p:cNvSpPr txBox="1"/>
          <p:nvPr/>
        </p:nvSpPr>
        <p:spPr>
          <a:xfrm>
            <a:off x="9551057" y="2015957"/>
            <a:ext cx="5886808" cy="6521679"/>
          </a:xfrm>
          <a:prstGeom prst="rect">
            <a:avLst/>
          </a:prstGeom>
        </p:spPr>
        <p:txBody>
          <a:bodyPr lIns="0" tIns="0" rIns="0" bIns="0" rtlCol="0" anchor="t">
            <a:spAutoFit/>
          </a:bodyPr>
          <a:lstStyle/>
          <a:p>
            <a:pPr algn="ctr">
              <a:lnSpc>
                <a:spcPts val="6466"/>
              </a:lnSpc>
              <a:spcBef>
                <a:spcPct val="0"/>
              </a:spcBef>
            </a:pPr>
            <a:r>
              <a:rPr lang="en-US" sz="4619" b="1" spc="138">
                <a:solidFill>
                  <a:srgbClr val="000000"/>
                </a:solidFill>
                <a:latin typeface="Nunito Bold"/>
                <a:ea typeface="Nunito Bold"/>
                <a:cs typeface="Nunito Bold"/>
                <a:sym typeface="Nunito Bold"/>
              </a:rPr>
              <a:t> But when the sun came up, it burned the young plants; and because the roots had not grown deep enough, the plants soon dried up.</a:t>
            </a:r>
          </a:p>
        </p:txBody>
      </p:sp>
      <p:sp>
        <p:nvSpPr>
          <p:cNvPr id="8" name="TextBox 8"/>
          <p:cNvSpPr txBox="1"/>
          <p:nvPr/>
        </p:nvSpPr>
        <p:spPr>
          <a:xfrm>
            <a:off x="13152584" y="771525"/>
            <a:ext cx="1283328" cy="1326363"/>
          </a:xfrm>
          <a:prstGeom prst="rect">
            <a:avLst/>
          </a:prstGeom>
        </p:spPr>
        <p:txBody>
          <a:bodyPr lIns="0" tIns="0" rIns="0" bIns="0" rtlCol="0" anchor="t">
            <a:spAutoFit/>
          </a:bodyPr>
          <a:lstStyle/>
          <a:p>
            <a:pPr algn="ctr">
              <a:lnSpc>
                <a:spcPts val="10890"/>
              </a:lnSpc>
            </a:pPr>
            <a:r>
              <a:rPr lang="en-US" sz="7778" b="1">
                <a:solidFill>
                  <a:srgbClr val="5A3114"/>
                </a:solidFill>
                <a:latin typeface="Canva Sans Bold"/>
                <a:ea typeface="Canva Sans Bold"/>
                <a:cs typeface="Canva Sans Bold"/>
                <a:sym typeface="Canva Sans Bold"/>
              </a:rPr>
              <a:t>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21" y="2082848"/>
            <a:ext cx="1863399" cy="924809"/>
            <a:chOff x="0" y="0"/>
            <a:chExt cx="4021496" cy="1995877"/>
          </a:xfrm>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solidFill>
              <a:srgbClr val="7ED957"/>
            </a:solidFill>
          </p:spPr>
        </p:sp>
      </p:grpSp>
      <p:sp>
        <p:nvSpPr>
          <p:cNvPr id="5" name="Freeform 5"/>
          <p:cNvSpPr/>
          <p:nvPr/>
        </p:nvSpPr>
        <p:spPr>
          <a:xfrm>
            <a:off x="9144000" y="2545252"/>
            <a:ext cx="6501223" cy="5054701"/>
          </a:xfrm>
          <a:custGeom>
            <a:avLst/>
            <a:gdLst/>
            <a:ahLst/>
            <a:cxnLst/>
            <a:rect l="l" t="t" r="r" b="b"/>
            <a:pathLst>
              <a:path w="6501223" h="5054701">
                <a:moveTo>
                  <a:pt x="0" y="0"/>
                </a:moveTo>
                <a:lnTo>
                  <a:pt x="6501223" y="0"/>
                </a:lnTo>
                <a:lnTo>
                  <a:pt x="6501223" y="5054701"/>
                </a:lnTo>
                <a:lnTo>
                  <a:pt x="0" y="5054701"/>
                </a:lnTo>
                <a:lnTo>
                  <a:pt x="0" y="0"/>
                </a:lnTo>
                <a:close/>
              </a:path>
            </a:pathLst>
          </a:custGeom>
          <a:blipFill>
            <a:blip r:embed="rId3"/>
            <a:stretch>
              <a:fillRect/>
            </a:stretch>
          </a:blipFill>
        </p:spPr>
      </p:sp>
      <p:sp>
        <p:nvSpPr>
          <p:cNvPr id="6" name="TextBox 6"/>
          <p:cNvSpPr txBox="1"/>
          <p:nvPr/>
        </p:nvSpPr>
        <p:spPr>
          <a:xfrm>
            <a:off x="3151316" y="3666804"/>
            <a:ext cx="5992684" cy="2877192"/>
          </a:xfrm>
          <a:prstGeom prst="rect">
            <a:avLst/>
          </a:prstGeom>
        </p:spPr>
        <p:txBody>
          <a:bodyPr lIns="0" tIns="0" rIns="0" bIns="0" rtlCol="0" anchor="t">
            <a:spAutoFit/>
          </a:bodyPr>
          <a:lstStyle/>
          <a:p>
            <a:pPr algn="ctr">
              <a:lnSpc>
                <a:spcPts val="5732"/>
              </a:lnSpc>
              <a:spcBef>
                <a:spcPct val="0"/>
              </a:spcBef>
            </a:pPr>
            <a:r>
              <a:rPr lang="en-US" sz="4095" b="1" spc="122">
                <a:solidFill>
                  <a:srgbClr val="000000"/>
                </a:solidFill>
                <a:latin typeface="Nunito Bold"/>
                <a:ea typeface="Nunito Bold"/>
                <a:cs typeface="Nunito Bold"/>
                <a:sym typeface="Nunito Bold"/>
              </a:rPr>
              <a:t>Some of the seed fell among thorn bushes, which grew up and choked the plants.</a:t>
            </a:r>
          </a:p>
        </p:txBody>
      </p:sp>
      <p:sp>
        <p:nvSpPr>
          <p:cNvPr id="7" name="TextBox 7"/>
          <p:cNvSpPr txBox="1"/>
          <p:nvPr/>
        </p:nvSpPr>
        <p:spPr>
          <a:xfrm>
            <a:off x="4051056" y="1810634"/>
            <a:ext cx="1283328" cy="1326363"/>
          </a:xfrm>
          <a:prstGeom prst="rect">
            <a:avLst/>
          </a:prstGeom>
        </p:spPr>
        <p:txBody>
          <a:bodyPr lIns="0" tIns="0" rIns="0" bIns="0" rtlCol="0" anchor="t">
            <a:spAutoFit/>
          </a:bodyPr>
          <a:lstStyle/>
          <a:p>
            <a:pPr algn="ctr">
              <a:lnSpc>
                <a:spcPts val="10890"/>
              </a:lnSpc>
            </a:pPr>
            <a:r>
              <a:rPr lang="en-US" sz="7778" b="1">
                <a:solidFill>
                  <a:srgbClr val="5A3114"/>
                </a:solidFill>
                <a:latin typeface="Canva Sans Bold"/>
                <a:ea typeface="Canva Sans Bold"/>
                <a:cs typeface="Canva Sans Bold"/>
                <a:sym typeface="Canva Sans Bold"/>
              </a:rPr>
              <a:t>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862549" y="1461564"/>
            <a:ext cx="1863399" cy="924809"/>
            <a:chOff x="0" y="0"/>
            <a:chExt cx="4021496" cy="1995877"/>
          </a:xfrm>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solidFill>
              <a:srgbClr val="7ED957"/>
            </a:solidFill>
          </p:spPr>
        </p:sp>
      </p:grpSp>
      <p:grpSp>
        <p:nvGrpSpPr>
          <p:cNvPr id="5" name="Group 5"/>
          <p:cNvGrpSpPr/>
          <p:nvPr/>
        </p:nvGrpSpPr>
        <p:grpSpPr>
          <a:xfrm>
            <a:off x="4109161" y="2515712"/>
            <a:ext cx="3952235" cy="5522532"/>
            <a:chOff x="0" y="0"/>
            <a:chExt cx="10063548" cy="14061984"/>
          </a:xfrm>
        </p:grpSpPr>
        <p:sp>
          <p:nvSpPr>
            <p:cNvPr id="6" name="Freeform 6"/>
            <p:cNvSpPr/>
            <p:nvPr/>
          </p:nvSpPr>
          <p:spPr>
            <a:xfrm>
              <a:off x="0" y="0"/>
              <a:ext cx="10063607" cy="14061951"/>
            </a:xfrm>
            <a:custGeom>
              <a:avLst/>
              <a:gdLst/>
              <a:ahLst/>
              <a:cxnLst/>
              <a:rect l="l" t="t" r="r" b="b"/>
              <a:pathLst>
                <a:path w="10063607" h="14061951">
                  <a:moveTo>
                    <a:pt x="873124" y="0"/>
                  </a:moveTo>
                  <a:lnTo>
                    <a:pt x="9190483" y="0"/>
                  </a:lnTo>
                  <a:cubicBezTo>
                    <a:pt x="9672696" y="0"/>
                    <a:pt x="10063607" y="390911"/>
                    <a:pt x="10063607" y="873124"/>
                  </a:cubicBezTo>
                  <a:lnTo>
                    <a:pt x="10063607" y="13188828"/>
                  </a:lnTo>
                  <a:cubicBezTo>
                    <a:pt x="10063607" y="13671040"/>
                    <a:pt x="9672696" y="14061951"/>
                    <a:pt x="9190483" y="14061951"/>
                  </a:cubicBezTo>
                  <a:lnTo>
                    <a:pt x="873124" y="14061951"/>
                  </a:lnTo>
                  <a:cubicBezTo>
                    <a:pt x="390911" y="14061951"/>
                    <a:pt x="0" y="13671040"/>
                    <a:pt x="0" y="13188828"/>
                  </a:cubicBezTo>
                  <a:lnTo>
                    <a:pt x="0" y="873124"/>
                  </a:lnTo>
                  <a:cubicBezTo>
                    <a:pt x="0" y="390911"/>
                    <a:pt x="390911" y="0"/>
                    <a:pt x="873124" y="0"/>
                  </a:cubicBezTo>
                  <a:close/>
                </a:path>
              </a:pathLst>
            </a:custGeom>
            <a:blipFill>
              <a:blip r:embed="rId3"/>
              <a:stretch>
                <a:fillRect l="-3896" r="-3896"/>
              </a:stretch>
            </a:blipFill>
          </p:spPr>
        </p:sp>
      </p:grpSp>
      <p:sp>
        <p:nvSpPr>
          <p:cNvPr id="7" name="TextBox 7"/>
          <p:cNvSpPr txBox="1"/>
          <p:nvPr/>
        </p:nvSpPr>
        <p:spPr>
          <a:xfrm>
            <a:off x="9538554" y="2429987"/>
            <a:ext cx="5886808" cy="5702529"/>
          </a:xfrm>
          <a:prstGeom prst="rect">
            <a:avLst/>
          </a:prstGeom>
        </p:spPr>
        <p:txBody>
          <a:bodyPr lIns="0" tIns="0" rIns="0" bIns="0" rtlCol="0" anchor="t">
            <a:spAutoFit/>
          </a:bodyPr>
          <a:lstStyle/>
          <a:p>
            <a:pPr algn="ctr">
              <a:lnSpc>
                <a:spcPts val="6466"/>
              </a:lnSpc>
              <a:spcBef>
                <a:spcPct val="0"/>
              </a:spcBef>
            </a:pPr>
            <a:r>
              <a:rPr lang="en-US" sz="4619" b="1" spc="138">
                <a:solidFill>
                  <a:srgbClr val="000000"/>
                </a:solidFill>
                <a:latin typeface="Nunito Bold"/>
                <a:ea typeface="Nunito Bold"/>
                <a:cs typeface="Nunito Bold"/>
                <a:sym typeface="Nunito Bold"/>
              </a:rPr>
              <a:t>But some seeds fell in good soil, and the plants bore grain: some had one hundred grains, others sixty, and others thirty.”</a:t>
            </a:r>
          </a:p>
        </p:txBody>
      </p:sp>
      <p:sp>
        <p:nvSpPr>
          <p:cNvPr id="8" name="TextBox 8"/>
          <p:cNvSpPr txBox="1"/>
          <p:nvPr/>
        </p:nvSpPr>
        <p:spPr>
          <a:xfrm>
            <a:off x="13152584" y="1189349"/>
            <a:ext cx="1283328" cy="1326363"/>
          </a:xfrm>
          <a:prstGeom prst="rect">
            <a:avLst/>
          </a:prstGeom>
        </p:spPr>
        <p:txBody>
          <a:bodyPr lIns="0" tIns="0" rIns="0" bIns="0" rtlCol="0" anchor="t">
            <a:spAutoFit/>
          </a:bodyPr>
          <a:lstStyle/>
          <a:p>
            <a:pPr algn="ctr">
              <a:lnSpc>
                <a:spcPts val="10890"/>
              </a:lnSpc>
            </a:pPr>
            <a:r>
              <a:rPr lang="en-US" sz="7778" b="1">
                <a:solidFill>
                  <a:srgbClr val="5A3114"/>
                </a:solidFill>
                <a:latin typeface="Canva Sans Bold"/>
                <a:ea typeface="Canva Sans Bold"/>
                <a:cs typeface="Canva Sans Bold"/>
                <a:sym typeface="Canva Sans Bold"/>
              </a:rPr>
              <a:t>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21" y="2082848"/>
            <a:ext cx="1863399" cy="924809"/>
            <a:chOff x="0" y="0"/>
            <a:chExt cx="4021496" cy="1995877"/>
          </a:xfrm>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solidFill>
              <a:srgbClr val="7ED957"/>
            </a:solidFill>
          </p:spPr>
        </p:sp>
      </p:grpSp>
      <p:sp>
        <p:nvSpPr>
          <p:cNvPr id="5" name="Freeform 5"/>
          <p:cNvSpPr/>
          <p:nvPr/>
        </p:nvSpPr>
        <p:spPr>
          <a:xfrm>
            <a:off x="9144000" y="2611540"/>
            <a:ext cx="6770656" cy="3715397"/>
          </a:xfrm>
          <a:custGeom>
            <a:avLst/>
            <a:gdLst/>
            <a:ahLst/>
            <a:cxnLst/>
            <a:rect l="l" t="t" r="r" b="b"/>
            <a:pathLst>
              <a:path w="6770656" h="3715397">
                <a:moveTo>
                  <a:pt x="0" y="0"/>
                </a:moveTo>
                <a:lnTo>
                  <a:pt x="6770656" y="0"/>
                </a:lnTo>
                <a:lnTo>
                  <a:pt x="6770656" y="3715398"/>
                </a:lnTo>
                <a:lnTo>
                  <a:pt x="0" y="3715398"/>
                </a:lnTo>
                <a:lnTo>
                  <a:pt x="0" y="0"/>
                </a:lnTo>
                <a:close/>
              </a:path>
            </a:pathLst>
          </a:custGeom>
          <a:blipFill>
            <a:blip r:embed="rId3"/>
            <a:stretch>
              <a:fillRect/>
            </a:stretch>
          </a:blipFill>
        </p:spPr>
      </p:sp>
      <p:sp>
        <p:nvSpPr>
          <p:cNvPr id="6" name="TextBox 6"/>
          <p:cNvSpPr txBox="1"/>
          <p:nvPr/>
        </p:nvSpPr>
        <p:spPr>
          <a:xfrm>
            <a:off x="3151316" y="3724221"/>
            <a:ext cx="5992684" cy="2150957"/>
          </a:xfrm>
          <a:prstGeom prst="rect">
            <a:avLst/>
          </a:prstGeom>
        </p:spPr>
        <p:txBody>
          <a:bodyPr lIns="0" tIns="0" rIns="0" bIns="0" rtlCol="0" anchor="t">
            <a:spAutoFit/>
          </a:bodyPr>
          <a:lstStyle/>
          <a:p>
            <a:pPr algn="ctr">
              <a:lnSpc>
                <a:spcPts val="5732"/>
              </a:lnSpc>
              <a:spcBef>
                <a:spcPct val="0"/>
              </a:spcBef>
            </a:pPr>
            <a:r>
              <a:rPr lang="en-US" sz="4095" b="1" spc="122">
                <a:solidFill>
                  <a:srgbClr val="000000"/>
                </a:solidFill>
                <a:latin typeface="Nunito Bold"/>
                <a:ea typeface="Nunito Bold"/>
                <a:cs typeface="Nunito Bold"/>
                <a:sym typeface="Nunito Bold"/>
              </a:rPr>
              <a:t>And Jesus concluded, “Listen, then, if you have ears!”</a:t>
            </a:r>
          </a:p>
        </p:txBody>
      </p:sp>
      <p:sp>
        <p:nvSpPr>
          <p:cNvPr id="7" name="TextBox 7"/>
          <p:cNvSpPr txBox="1"/>
          <p:nvPr/>
        </p:nvSpPr>
        <p:spPr>
          <a:xfrm>
            <a:off x="4051056" y="1810634"/>
            <a:ext cx="1283328" cy="1326363"/>
          </a:xfrm>
          <a:prstGeom prst="rect">
            <a:avLst/>
          </a:prstGeom>
        </p:spPr>
        <p:txBody>
          <a:bodyPr lIns="0" tIns="0" rIns="0" bIns="0" rtlCol="0" anchor="t">
            <a:spAutoFit/>
          </a:bodyPr>
          <a:lstStyle/>
          <a:p>
            <a:pPr algn="ctr">
              <a:lnSpc>
                <a:spcPts val="10890"/>
              </a:lnSpc>
            </a:pPr>
            <a:r>
              <a:rPr lang="en-US" sz="7778" b="1">
                <a:solidFill>
                  <a:srgbClr val="5A3114"/>
                </a:solidFill>
                <a:latin typeface="Canva Sans Bold"/>
                <a:ea typeface="Canva Sans Bold"/>
                <a:cs typeface="Canva Sans Bold"/>
                <a:sym typeface="Canva Sans Bold"/>
              </a:rPr>
              <a:t>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416570" y="1663590"/>
            <a:ext cx="5727430" cy="5677315"/>
            <a:chOff x="0" y="0"/>
            <a:chExt cx="10063548" cy="9975492"/>
          </a:xfrm>
        </p:grpSpPr>
        <p:sp>
          <p:nvSpPr>
            <p:cNvPr id="4" name="Freeform 4"/>
            <p:cNvSpPr/>
            <p:nvPr/>
          </p:nvSpPr>
          <p:spPr>
            <a:xfrm>
              <a:off x="0" y="0"/>
              <a:ext cx="10063607" cy="9975469"/>
            </a:xfrm>
            <a:custGeom>
              <a:avLst/>
              <a:gdLst/>
              <a:ahLst/>
              <a:cxnLst/>
              <a:rect l="l" t="t" r="r" b="b"/>
              <a:pathLst>
                <a:path w="10063607" h="9975469">
                  <a:moveTo>
                    <a:pt x="0" y="0"/>
                  </a:moveTo>
                  <a:lnTo>
                    <a:pt x="10063607" y="0"/>
                  </a:lnTo>
                  <a:lnTo>
                    <a:pt x="10063607" y="9975469"/>
                  </a:lnTo>
                  <a:lnTo>
                    <a:pt x="0" y="9975469"/>
                  </a:lnTo>
                  <a:lnTo>
                    <a:pt x="0" y="0"/>
                  </a:lnTo>
                  <a:close/>
                </a:path>
              </a:pathLst>
            </a:custGeom>
            <a:blipFill>
              <a:blip r:embed="rId3"/>
              <a:stretch>
                <a:fillRect l="-21" r="-20"/>
              </a:stretch>
            </a:blipFill>
          </p:spPr>
        </p:sp>
      </p:grpSp>
      <p:sp>
        <p:nvSpPr>
          <p:cNvPr id="5" name="TextBox 5"/>
          <p:cNvSpPr txBox="1"/>
          <p:nvPr/>
        </p:nvSpPr>
        <p:spPr>
          <a:xfrm>
            <a:off x="9577684" y="1144428"/>
            <a:ext cx="5886808" cy="3198972"/>
          </a:xfrm>
          <a:prstGeom prst="rect">
            <a:avLst/>
          </a:prstGeom>
        </p:spPr>
        <p:txBody>
          <a:bodyPr lIns="0" tIns="0" rIns="0" bIns="0" rtlCol="0" anchor="t">
            <a:spAutoFit/>
          </a:bodyPr>
          <a:lstStyle/>
          <a:p>
            <a:pPr algn="l">
              <a:lnSpc>
                <a:spcPts val="6322"/>
              </a:lnSpc>
            </a:pPr>
            <a:r>
              <a:rPr lang="en-US" sz="4518" b="1" spc="131">
                <a:solidFill>
                  <a:srgbClr val="004AAD"/>
                </a:solidFill>
                <a:latin typeface="Nunito Bold"/>
                <a:ea typeface="Nunito Bold"/>
                <a:cs typeface="Nunito Bold"/>
                <a:sym typeface="Nunito Bold"/>
              </a:rPr>
              <a:t>Leader:</a:t>
            </a:r>
          </a:p>
          <a:p>
            <a:pPr algn="l">
              <a:lnSpc>
                <a:spcPts val="6326"/>
              </a:lnSpc>
            </a:pPr>
            <a:r>
              <a:rPr lang="en-US" sz="4518" b="1" spc="135">
                <a:solidFill>
                  <a:srgbClr val="5A3114"/>
                </a:solidFill>
                <a:latin typeface="Nunito Bold"/>
                <a:ea typeface="Nunito Bold"/>
                <a:cs typeface="Nunito Bold"/>
                <a:sym typeface="Nunito Bold"/>
              </a:rPr>
              <a:t>The Gospel of the Lord</a:t>
            </a:r>
          </a:p>
          <a:p>
            <a:pPr algn="l">
              <a:lnSpc>
                <a:spcPts val="6466"/>
              </a:lnSpc>
            </a:pPr>
            <a:endParaRPr lang="en-US" sz="4518" b="1" spc="135">
              <a:solidFill>
                <a:srgbClr val="5A3114"/>
              </a:solidFill>
              <a:latin typeface="Nunito Bold"/>
              <a:ea typeface="Nunito Bold"/>
              <a:cs typeface="Nunito Bold"/>
              <a:sym typeface="Nunito Bold"/>
            </a:endParaRPr>
          </a:p>
        </p:txBody>
      </p:sp>
      <p:sp>
        <p:nvSpPr>
          <p:cNvPr id="6" name="TextBox 6"/>
          <p:cNvSpPr txBox="1"/>
          <p:nvPr/>
        </p:nvSpPr>
        <p:spPr>
          <a:xfrm>
            <a:off x="9577684" y="5675376"/>
            <a:ext cx="5886808" cy="2426184"/>
          </a:xfrm>
          <a:prstGeom prst="rect">
            <a:avLst/>
          </a:prstGeom>
        </p:spPr>
        <p:txBody>
          <a:bodyPr lIns="0" tIns="0" rIns="0" bIns="0" rtlCol="0" anchor="t">
            <a:spAutoFit/>
          </a:bodyPr>
          <a:lstStyle/>
          <a:p>
            <a:pPr algn="l">
              <a:lnSpc>
                <a:spcPts val="6461"/>
              </a:lnSpc>
            </a:pPr>
            <a:r>
              <a:rPr lang="en-US" sz="4619" b="1" spc="133">
                <a:solidFill>
                  <a:srgbClr val="004AAD"/>
                </a:solidFill>
                <a:latin typeface="Nunito Bold"/>
                <a:ea typeface="Nunito Bold"/>
                <a:cs typeface="Nunito Bold"/>
                <a:sym typeface="Nunito Bold"/>
              </a:rPr>
              <a:t>All: </a:t>
            </a:r>
          </a:p>
          <a:p>
            <a:pPr algn="l">
              <a:lnSpc>
                <a:spcPts val="6466"/>
              </a:lnSpc>
            </a:pPr>
            <a:r>
              <a:rPr lang="en-US" sz="4619" b="1" spc="138">
                <a:solidFill>
                  <a:srgbClr val="5B1018"/>
                </a:solidFill>
                <a:latin typeface="Nunito Bold"/>
                <a:ea typeface="Nunito Bold"/>
                <a:cs typeface="Nunito Bold"/>
                <a:sym typeface="Nunito Bold"/>
              </a:rPr>
              <a:t>Praise to you, Lord Jesus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9626931" y="3840309"/>
            <a:ext cx="6679126" cy="1303191"/>
          </a:xfrm>
          <a:prstGeom prst="rect">
            <a:avLst/>
          </a:prstGeom>
        </p:spPr>
        <p:txBody>
          <a:bodyPr lIns="0" tIns="0" rIns="0" bIns="0" rtlCol="0" anchor="t">
            <a:spAutoFit/>
          </a:bodyPr>
          <a:lstStyle/>
          <a:p>
            <a:pPr algn="l">
              <a:lnSpc>
                <a:spcPts val="9411"/>
              </a:lnSpc>
            </a:pPr>
            <a:r>
              <a:rPr lang="en-US" sz="10456">
                <a:solidFill>
                  <a:srgbClr val="5A3114"/>
                </a:solidFill>
                <a:latin typeface="Porcelain"/>
                <a:ea typeface="Porcelain"/>
                <a:cs typeface="Porcelain"/>
                <a:sym typeface="Porcelain"/>
              </a:rPr>
              <a:t>Gospel Message</a:t>
            </a:r>
          </a:p>
        </p:txBody>
      </p:sp>
      <p:sp>
        <p:nvSpPr>
          <p:cNvPr id="4" name="Freeform 4"/>
          <p:cNvSpPr/>
          <p:nvPr/>
        </p:nvSpPr>
        <p:spPr>
          <a:xfrm rot="-320354">
            <a:off x="3784217" y="2374026"/>
            <a:ext cx="4835881" cy="4872424"/>
          </a:xfrm>
          <a:custGeom>
            <a:avLst/>
            <a:gdLst/>
            <a:ahLst/>
            <a:cxnLst/>
            <a:rect l="l" t="t" r="r" b="b"/>
            <a:pathLst>
              <a:path w="4835881" h="4872424">
                <a:moveTo>
                  <a:pt x="0" y="0"/>
                </a:moveTo>
                <a:lnTo>
                  <a:pt x="4835881" y="0"/>
                </a:lnTo>
                <a:lnTo>
                  <a:pt x="4835881" y="4872425"/>
                </a:lnTo>
                <a:lnTo>
                  <a:pt x="0" y="4872425"/>
                </a:lnTo>
                <a:lnTo>
                  <a:pt x="0" y="0"/>
                </a:lnTo>
                <a:close/>
              </a:path>
            </a:pathLst>
          </a:custGeom>
          <a:blipFill>
            <a:blip>
              <a:extLst>
                <a:ext uri="{96DAC541-7B7A-43D3-8B79-37D633B846F1}">
                  <asvg:svgBlip xmlns:asvg="http://schemas.microsoft.com/office/drawing/2016/SVG/main" r:embed="rId3"/>
                </a:ext>
              </a:extLst>
            </a:blip>
            <a:stretch>
              <a:fillRect l="-34" r="-34"/>
            </a:stretch>
          </a:blipFill>
        </p:spPr>
      </p:sp>
      <p:sp>
        <p:nvSpPr>
          <p:cNvPr id="5" name="Freeform 5"/>
          <p:cNvSpPr/>
          <p:nvPr/>
        </p:nvSpPr>
        <p:spPr>
          <a:xfrm rot="692353">
            <a:off x="11610534" y="1402087"/>
            <a:ext cx="1954876" cy="1515029"/>
          </a:xfrm>
          <a:custGeom>
            <a:avLst/>
            <a:gdLst/>
            <a:ahLst/>
            <a:cxnLst/>
            <a:rect l="l" t="t" r="r" b="b"/>
            <a:pathLst>
              <a:path w="1954876" h="1515029">
                <a:moveTo>
                  <a:pt x="0" y="0"/>
                </a:moveTo>
                <a:lnTo>
                  <a:pt x="1954876" y="0"/>
                </a:lnTo>
                <a:lnTo>
                  <a:pt x="1954876" y="1515029"/>
                </a:lnTo>
                <a:lnTo>
                  <a:pt x="0" y="1515029"/>
                </a:lnTo>
                <a:lnTo>
                  <a:pt x="0" y="0"/>
                </a:lnTo>
                <a:close/>
              </a:path>
            </a:pathLst>
          </a:custGeom>
          <a:blipFill>
            <a:blip>
              <a:extLst>
                <a:ext uri="{96DAC541-7B7A-43D3-8B79-37D633B846F1}">
                  <asvg:svgBlip xmlns:asvg="http://schemas.microsoft.com/office/drawing/2016/SVG/main" r:embed="rId4"/>
                </a:ext>
              </a:extLst>
            </a:blip>
            <a:stretch>
              <a:fillRect t="-109" b="-109"/>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Freeform 3"/>
          <p:cNvSpPr/>
          <p:nvPr/>
        </p:nvSpPr>
        <p:spPr>
          <a:xfrm>
            <a:off x="10022860" y="1372342"/>
            <a:ext cx="4727794" cy="6640844"/>
          </a:xfrm>
          <a:custGeom>
            <a:avLst/>
            <a:gdLst/>
            <a:ahLst/>
            <a:cxnLst/>
            <a:rect l="l" t="t" r="r" b="b"/>
            <a:pathLst>
              <a:path w="4727794" h="6640844">
                <a:moveTo>
                  <a:pt x="0" y="0"/>
                </a:moveTo>
                <a:lnTo>
                  <a:pt x="4727793" y="0"/>
                </a:lnTo>
                <a:lnTo>
                  <a:pt x="4727793" y="6640844"/>
                </a:lnTo>
                <a:lnTo>
                  <a:pt x="0" y="6640844"/>
                </a:lnTo>
                <a:lnTo>
                  <a:pt x="0" y="0"/>
                </a:lnTo>
                <a:close/>
              </a:path>
            </a:pathLst>
          </a:custGeom>
          <a:blipFill>
            <a:blip r:embed="rId3"/>
            <a:stretch>
              <a:fillRect/>
            </a:stretch>
          </a:blipFill>
        </p:spPr>
      </p:sp>
      <p:sp>
        <p:nvSpPr>
          <p:cNvPr id="4" name="Freeform 4"/>
          <p:cNvSpPr/>
          <p:nvPr/>
        </p:nvSpPr>
        <p:spPr>
          <a:xfrm>
            <a:off x="639146" y="15240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5" name="Freeform 5"/>
          <p:cNvSpPr/>
          <p:nvPr/>
        </p:nvSpPr>
        <p:spPr>
          <a:xfrm>
            <a:off x="9515925" y="1793561"/>
            <a:ext cx="5943669" cy="5798406"/>
          </a:xfrm>
          <a:custGeom>
            <a:avLst/>
            <a:gdLst/>
            <a:ahLst/>
            <a:cxnLst/>
            <a:rect l="l" t="t" r="r" b="b"/>
            <a:pathLst>
              <a:path w="5943669" h="5798406">
                <a:moveTo>
                  <a:pt x="0" y="0"/>
                </a:moveTo>
                <a:lnTo>
                  <a:pt x="5943670" y="0"/>
                </a:lnTo>
                <a:lnTo>
                  <a:pt x="5943670" y="5798406"/>
                </a:lnTo>
                <a:lnTo>
                  <a:pt x="0" y="5798406"/>
                </a:lnTo>
                <a:lnTo>
                  <a:pt x="0" y="0"/>
                </a:lnTo>
                <a:close/>
              </a:path>
            </a:pathLst>
          </a:custGeom>
          <a:blipFill>
            <a:blip r:embed="rId4"/>
            <a:stretch>
              <a:fillRect/>
            </a:stretch>
          </a:blipFill>
        </p:spPr>
      </p:sp>
      <p:sp>
        <p:nvSpPr>
          <p:cNvPr id="6" name="TextBox 6"/>
          <p:cNvSpPr txBox="1"/>
          <p:nvPr/>
        </p:nvSpPr>
        <p:spPr>
          <a:xfrm>
            <a:off x="3699705" y="996562"/>
            <a:ext cx="5816220" cy="3696202"/>
          </a:xfrm>
          <a:prstGeom prst="rect">
            <a:avLst/>
          </a:prstGeom>
        </p:spPr>
        <p:txBody>
          <a:bodyPr lIns="0" tIns="0" rIns="0" bIns="0" rtlCol="0" anchor="t">
            <a:spAutoFit/>
          </a:bodyPr>
          <a:lstStyle/>
          <a:p>
            <a:pPr algn="l">
              <a:lnSpc>
                <a:spcPts val="7191"/>
              </a:lnSpc>
            </a:pPr>
            <a:r>
              <a:rPr lang="en-US" sz="7999">
                <a:solidFill>
                  <a:srgbClr val="5A3114"/>
                </a:solidFill>
                <a:latin typeface="Porcelain"/>
                <a:ea typeface="Porcelain"/>
                <a:cs typeface="Porcelain"/>
                <a:sym typeface="Porcelain"/>
              </a:rPr>
              <a:t>Activity: </a:t>
            </a:r>
          </a:p>
          <a:p>
            <a:pPr algn="l">
              <a:lnSpc>
                <a:spcPts val="7191"/>
              </a:lnSpc>
            </a:pPr>
            <a:r>
              <a:rPr lang="en-US" sz="7999">
                <a:solidFill>
                  <a:srgbClr val="5A3114"/>
                </a:solidFill>
                <a:latin typeface="Porcelain"/>
                <a:ea typeface="Porcelain"/>
                <a:cs typeface="Porcelain"/>
                <a:sym typeface="Porcelain"/>
              </a:rPr>
              <a:t>“The Parable of the Sower Craft”</a:t>
            </a:r>
          </a:p>
          <a:p>
            <a:pPr algn="l">
              <a:lnSpc>
                <a:spcPts val="7199"/>
              </a:lnSpc>
            </a:pPr>
            <a:endParaRPr lang="en-US" sz="7999">
              <a:solidFill>
                <a:srgbClr val="5A3114"/>
              </a:solidFill>
              <a:latin typeface="Porcelain"/>
              <a:ea typeface="Porcelain"/>
              <a:cs typeface="Porcelain"/>
              <a:sym typeface="Porcelain"/>
            </a:endParaRPr>
          </a:p>
        </p:txBody>
      </p:sp>
      <p:sp>
        <p:nvSpPr>
          <p:cNvPr id="7" name="TextBox 7"/>
          <p:cNvSpPr txBox="1"/>
          <p:nvPr/>
        </p:nvSpPr>
        <p:spPr>
          <a:xfrm>
            <a:off x="3809468" y="3886835"/>
            <a:ext cx="5596695" cy="5371465"/>
          </a:xfrm>
          <a:prstGeom prst="rect">
            <a:avLst/>
          </a:prstGeom>
        </p:spPr>
        <p:txBody>
          <a:bodyPr lIns="0" tIns="0" rIns="0" bIns="0" rtlCol="0" anchor="t">
            <a:spAutoFit/>
          </a:bodyPr>
          <a:lstStyle/>
          <a:p>
            <a:pPr algn="l">
              <a:lnSpc>
                <a:spcPts val="4760"/>
              </a:lnSpc>
            </a:pPr>
            <a:r>
              <a:rPr lang="en-US" sz="3400" b="1" spc="101">
                <a:solidFill>
                  <a:srgbClr val="5A3114"/>
                </a:solidFill>
                <a:latin typeface="Nunito Bold"/>
                <a:ea typeface="Nunito Bold"/>
                <a:cs typeface="Nunito Bold"/>
                <a:sym typeface="Nunito Bold"/>
              </a:rPr>
              <a:t>Materials Needed:</a:t>
            </a:r>
          </a:p>
          <a:p>
            <a:pPr marL="734061" lvl="1" indent="-367031" algn="l">
              <a:lnSpc>
                <a:spcPts val="4760"/>
              </a:lnSpc>
              <a:buFont typeface="Arial"/>
              <a:buChar char="•"/>
            </a:pPr>
            <a:r>
              <a:rPr lang="en-US" sz="3400" spc="98">
                <a:solidFill>
                  <a:srgbClr val="5A3114"/>
                </a:solidFill>
                <a:latin typeface="Nunito"/>
                <a:ea typeface="Nunito"/>
                <a:cs typeface="Nunito"/>
                <a:sym typeface="Nunito"/>
              </a:rPr>
              <a:t>Glue stick </a:t>
            </a:r>
          </a:p>
          <a:p>
            <a:pPr marL="734061" lvl="1" indent="-367031" algn="l">
              <a:lnSpc>
                <a:spcPts val="4760"/>
              </a:lnSpc>
              <a:buFont typeface="Arial"/>
              <a:buChar char="•"/>
            </a:pPr>
            <a:r>
              <a:rPr lang="en-US" sz="3400" spc="98">
                <a:solidFill>
                  <a:srgbClr val="5A3114"/>
                </a:solidFill>
                <a:latin typeface="Nunito"/>
                <a:ea typeface="Nunito"/>
                <a:cs typeface="Nunito"/>
                <a:sym typeface="Nunito"/>
              </a:rPr>
              <a:t>2 paper plates per </a:t>
            </a:r>
          </a:p>
          <a:p>
            <a:pPr marL="734061" lvl="1" indent="-367031" algn="l">
              <a:lnSpc>
                <a:spcPts val="4760"/>
              </a:lnSpc>
              <a:buFont typeface="Arial"/>
              <a:buChar char="•"/>
            </a:pPr>
            <a:r>
              <a:rPr lang="en-US" sz="3400" spc="98">
                <a:solidFill>
                  <a:srgbClr val="5A3114"/>
                </a:solidFill>
                <a:latin typeface="Nunito"/>
                <a:ea typeface="Nunito"/>
                <a:cs typeface="Nunito"/>
                <a:sym typeface="Nunito"/>
              </a:rPr>
              <a:t>1 paper fastener </a:t>
            </a:r>
          </a:p>
          <a:p>
            <a:pPr marL="734061" lvl="1" indent="-367031" algn="l">
              <a:lnSpc>
                <a:spcPts val="4760"/>
              </a:lnSpc>
              <a:buFont typeface="Arial"/>
              <a:buChar char="•"/>
            </a:pPr>
            <a:r>
              <a:rPr lang="en-US" sz="3400" spc="98">
                <a:solidFill>
                  <a:srgbClr val="5A3114"/>
                </a:solidFill>
                <a:latin typeface="Nunito"/>
                <a:ea typeface="Nunito"/>
                <a:cs typeface="Nunito"/>
                <a:sym typeface="Nunito"/>
              </a:rPr>
              <a:t>Crayons, markers, or colored pencils</a:t>
            </a:r>
          </a:p>
          <a:p>
            <a:pPr marL="734061" lvl="1" indent="-367031" algn="l">
              <a:lnSpc>
                <a:spcPts val="4760"/>
              </a:lnSpc>
              <a:buFont typeface="Arial"/>
              <a:buChar char="•"/>
            </a:pPr>
            <a:r>
              <a:rPr lang="en-US" sz="3400" spc="98">
                <a:solidFill>
                  <a:srgbClr val="5A3114"/>
                </a:solidFill>
                <a:latin typeface="Nunito"/>
                <a:ea typeface="Nunito"/>
                <a:cs typeface="Nunito"/>
                <a:sym typeface="Nunito"/>
              </a:rPr>
              <a:t>Safety scissors</a:t>
            </a:r>
          </a:p>
          <a:p>
            <a:pPr marL="734061" lvl="1" indent="-367031" algn="l">
              <a:lnSpc>
                <a:spcPts val="4760"/>
              </a:lnSpc>
              <a:buFont typeface="Arial"/>
              <a:buChar char="•"/>
            </a:pPr>
            <a:r>
              <a:rPr lang="en-US" sz="3400" spc="98">
                <a:solidFill>
                  <a:srgbClr val="5A3114"/>
                </a:solidFill>
                <a:latin typeface="Nunito"/>
                <a:ea typeface="Nunito"/>
                <a:cs typeface="Nunito"/>
                <a:sym typeface="Nunito"/>
              </a:rPr>
              <a:t>Pebbles, soil, leaves</a:t>
            </a:r>
          </a:p>
          <a:p>
            <a:pPr algn="l">
              <a:lnSpc>
                <a:spcPts val="4760"/>
              </a:lnSpc>
            </a:pPr>
            <a:endParaRPr lang="en-US" sz="3400" spc="98">
              <a:solidFill>
                <a:srgbClr val="5A3114"/>
              </a:solidFill>
              <a:latin typeface="Nunito"/>
              <a:ea typeface="Nunito"/>
              <a:cs typeface="Nunito"/>
              <a:sym typeface="Nuni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3613032" y="1257300"/>
            <a:ext cx="5816220" cy="1886452"/>
          </a:xfrm>
          <a:prstGeom prst="rect">
            <a:avLst/>
          </a:prstGeom>
        </p:spPr>
        <p:txBody>
          <a:bodyPr lIns="0" tIns="0" rIns="0" bIns="0" rtlCol="0" anchor="t">
            <a:spAutoFit/>
          </a:bodyPr>
          <a:lstStyle/>
          <a:p>
            <a:pPr algn="l">
              <a:lnSpc>
                <a:spcPts val="7191"/>
              </a:lnSpc>
            </a:pPr>
            <a:r>
              <a:rPr lang="en-US" sz="7999">
                <a:solidFill>
                  <a:srgbClr val="5A3114"/>
                </a:solidFill>
                <a:latin typeface="Porcelain"/>
                <a:ea typeface="Porcelain"/>
                <a:cs typeface="Porcelain"/>
                <a:sym typeface="Porcelain"/>
              </a:rPr>
              <a:t>Instructions:</a:t>
            </a:r>
          </a:p>
          <a:p>
            <a:pPr algn="l">
              <a:lnSpc>
                <a:spcPts val="7199"/>
              </a:lnSpc>
            </a:pPr>
            <a:endParaRPr lang="en-US" sz="7999">
              <a:solidFill>
                <a:srgbClr val="5A3114"/>
              </a:solidFill>
              <a:latin typeface="Porcelain"/>
              <a:ea typeface="Porcelain"/>
              <a:cs typeface="Porcelain"/>
              <a:sym typeface="Porcelain"/>
            </a:endParaRPr>
          </a:p>
        </p:txBody>
      </p:sp>
      <p:sp>
        <p:nvSpPr>
          <p:cNvPr id="4" name="TextBox 4"/>
          <p:cNvSpPr txBox="1"/>
          <p:nvPr/>
        </p:nvSpPr>
        <p:spPr>
          <a:xfrm>
            <a:off x="3396114" y="2373928"/>
            <a:ext cx="5747886" cy="6246686"/>
          </a:xfrm>
          <a:prstGeom prst="rect">
            <a:avLst/>
          </a:prstGeom>
        </p:spPr>
        <p:txBody>
          <a:bodyPr lIns="0" tIns="0" rIns="0" bIns="0" rtlCol="0" anchor="t">
            <a:spAutoFit/>
          </a:bodyPr>
          <a:lstStyle/>
          <a:p>
            <a:pPr marL="755651" lvl="1" indent="-377825" algn="l">
              <a:lnSpc>
                <a:spcPts val="4063"/>
              </a:lnSpc>
              <a:buFont typeface="Arial"/>
              <a:buChar char="•"/>
            </a:pPr>
            <a:r>
              <a:rPr lang="en-US" sz="3500" b="1">
                <a:solidFill>
                  <a:srgbClr val="000000"/>
                </a:solidFill>
                <a:latin typeface="Calibri (MS) Bold"/>
                <a:ea typeface="Calibri (MS) Bold"/>
                <a:cs typeface="Calibri (MS) Bold"/>
                <a:sym typeface="Calibri (MS) Bold"/>
              </a:rPr>
              <a:t>Look at the plate with 4 spaces. Color them: the path, the rocks, the thorns, and the good soil. </a:t>
            </a:r>
          </a:p>
          <a:p>
            <a:pPr marL="755651" lvl="1" indent="-377825" algn="l">
              <a:lnSpc>
                <a:spcPts val="4063"/>
              </a:lnSpc>
              <a:buFont typeface="Arial"/>
              <a:buChar char="•"/>
            </a:pPr>
            <a:r>
              <a:rPr lang="en-US" sz="3500" b="1">
                <a:solidFill>
                  <a:srgbClr val="000000"/>
                </a:solidFill>
                <a:latin typeface="Calibri (MS) Bold"/>
                <a:ea typeface="Calibri (MS) Bold"/>
                <a:cs typeface="Calibri (MS) Bold"/>
                <a:sym typeface="Calibri (MS) Bold"/>
              </a:rPr>
              <a:t>Glue your pebbles on the rocky soil, twigs on the thorny soil, and seeds on the path!</a:t>
            </a:r>
          </a:p>
          <a:p>
            <a:pPr marL="755651" lvl="1" indent="-377825" algn="l">
              <a:lnSpc>
                <a:spcPts val="4063"/>
              </a:lnSpc>
              <a:buFont typeface="Arial"/>
              <a:buChar char="•"/>
            </a:pPr>
            <a:r>
              <a:rPr lang="en-US" sz="3500" b="1">
                <a:solidFill>
                  <a:srgbClr val="000000"/>
                </a:solidFill>
                <a:latin typeface="Calibri (MS) Bold"/>
                <a:ea typeface="Calibri (MS) Bold"/>
                <a:cs typeface="Calibri (MS) Bold"/>
                <a:sym typeface="Calibri (MS) Bold"/>
              </a:rPr>
              <a:t>Put the plate with the "cut-out window" right on top of your colored soil plate.</a:t>
            </a:r>
          </a:p>
        </p:txBody>
      </p:sp>
      <p:sp>
        <p:nvSpPr>
          <p:cNvPr id="5" name="TextBox 5"/>
          <p:cNvSpPr txBox="1"/>
          <p:nvPr/>
        </p:nvSpPr>
        <p:spPr>
          <a:xfrm>
            <a:off x="9429252" y="971550"/>
            <a:ext cx="5747886" cy="2646236"/>
          </a:xfrm>
          <a:prstGeom prst="rect">
            <a:avLst/>
          </a:prstGeom>
        </p:spPr>
        <p:txBody>
          <a:bodyPr lIns="0" tIns="0" rIns="0" bIns="0" rtlCol="0" anchor="t">
            <a:spAutoFit/>
          </a:bodyPr>
          <a:lstStyle/>
          <a:p>
            <a:pPr marL="755651" lvl="1" indent="-377825" algn="l">
              <a:lnSpc>
                <a:spcPts val="4063"/>
              </a:lnSpc>
              <a:buFont typeface="Arial"/>
              <a:buChar char="•"/>
            </a:pPr>
            <a:r>
              <a:rPr lang="en-US" sz="3500" b="1">
                <a:solidFill>
                  <a:srgbClr val="000000"/>
                </a:solidFill>
                <a:latin typeface="Calibri (MS) Bold"/>
                <a:ea typeface="Calibri (MS) Bold"/>
                <a:cs typeface="Calibri (MS) Bold"/>
                <a:sym typeface="Calibri (MS) Bold"/>
              </a:rPr>
              <a:t>Push the metal pin right through the center hole of both plates and open the tabs on the back. Now, spin your wheel!</a:t>
            </a:r>
          </a:p>
        </p:txBody>
      </p:sp>
      <p:sp>
        <p:nvSpPr>
          <p:cNvPr id="6" name="Freeform 6"/>
          <p:cNvSpPr/>
          <p:nvPr/>
        </p:nvSpPr>
        <p:spPr>
          <a:xfrm>
            <a:off x="9889150" y="3617786"/>
            <a:ext cx="5287988" cy="5158750"/>
          </a:xfrm>
          <a:custGeom>
            <a:avLst/>
            <a:gdLst/>
            <a:ahLst/>
            <a:cxnLst/>
            <a:rect l="l" t="t" r="r" b="b"/>
            <a:pathLst>
              <a:path w="5287988" h="5158750">
                <a:moveTo>
                  <a:pt x="0" y="0"/>
                </a:moveTo>
                <a:lnTo>
                  <a:pt x="5287988" y="0"/>
                </a:lnTo>
                <a:lnTo>
                  <a:pt x="5287988" y="5158750"/>
                </a:lnTo>
                <a:lnTo>
                  <a:pt x="0" y="5158750"/>
                </a:lnTo>
                <a:lnTo>
                  <a:pt x="0" y="0"/>
                </a:lnTo>
                <a:close/>
              </a:path>
            </a:pathLst>
          </a:custGeom>
          <a:blipFill>
            <a:blip r:embed="rId3"/>
            <a:stretch>
              <a:fillRect/>
            </a:stretch>
          </a:blip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3580484" y="1626879"/>
            <a:ext cx="5917666" cy="1238232"/>
          </a:xfrm>
          <a:prstGeom prst="rect">
            <a:avLst/>
          </a:prstGeom>
        </p:spPr>
        <p:txBody>
          <a:bodyPr lIns="0" tIns="0" rIns="0" bIns="0" rtlCol="0" anchor="t">
            <a:spAutoFit/>
          </a:bodyPr>
          <a:lstStyle/>
          <a:p>
            <a:pPr algn="l">
              <a:lnSpc>
                <a:spcPts val="8999"/>
              </a:lnSpc>
            </a:pPr>
            <a:r>
              <a:rPr lang="en-US" sz="9999">
                <a:solidFill>
                  <a:srgbClr val="5A3114"/>
                </a:solidFill>
                <a:latin typeface="Porcelain"/>
                <a:ea typeface="Porcelain"/>
                <a:cs typeface="Porcelain"/>
                <a:sym typeface="Porcelain"/>
              </a:rPr>
              <a:t>Closing Prayer</a:t>
            </a:r>
          </a:p>
        </p:txBody>
      </p:sp>
      <p:sp>
        <p:nvSpPr>
          <p:cNvPr id="4" name="Freeform 4"/>
          <p:cNvSpPr/>
          <p:nvPr/>
        </p:nvSpPr>
        <p:spPr>
          <a:xfrm>
            <a:off x="3321636" y="5143500"/>
            <a:ext cx="5822364" cy="3289636"/>
          </a:xfrm>
          <a:custGeom>
            <a:avLst/>
            <a:gdLst/>
            <a:ahLst/>
            <a:cxnLst/>
            <a:rect l="l" t="t" r="r" b="b"/>
            <a:pathLst>
              <a:path w="5822364" h="3289636">
                <a:moveTo>
                  <a:pt x="0" y="0"/>
                </a:moveTo>
                <a:lnTo>
                  <a:pt x="5822364" y="0"/>
                </a:lnTo>
                <a:lnTo>
                  <a:pt x="5822364" y="3289636"/>
                </a:lnTo>
                <a:lnTo>
                  <a:pt x="0" y="3289636"/>
                </a:lnTo>
                <a:lnTo>
                  <a:pt x="0" y="0"/>
                </a:lnTo>
                <a:close/>
              </a:path>
            </a:pathLst>
          </a:custGeom>
          <a:blipFill>
            <a:blip>
              <a:extLst>
                <a:ext uri="{96DAC541-7B7A-43D3-8B79-37D633B846F1}">
                  <asvg:svgBlip xmlns:asvg="http://schemas.microsoft.com/office/drawing/2016/SVG/main" r:embed="rId3"/>
                </a:ext>
              </a:extLst>
            </a:blip>
            <a:stretch>
              <a:fillRect t="-354" b="-354"/>
            </a:stretch>
          </a:blipFill>
        </p:spPr>
      </p:sp>
      <p:sp>
        <p:nvSpPr>
          <p:cNvPr id="5" name="Freeform 5"/>
          <p:cNvSpPr/>
          <p:nvPr/>
        </p:nvSpPr>
        <p:spPr>
          <a:xfrm>
            <a:off x="5394508" y="3026684"/>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a:extLst>
                <a:ext uri="{96DAC541-7B7A-43D3-8B79-37D633B846F1}">
                  <asvg:svgBlip xmlns:asvg="http://schemas.microsoft.com/office/drawing/2016/SVG/main" r:embed="rId4"/>
                </a:ext>
              </a:extLst>
            </a:blip>
            <a:stretch>
              <a:fillRect l="-100" r="-100"/>
            </a:stretch>
          </a:blipFill>
        </p:spPr>
      </p:sp>
      <p:sp>
        <p:nvSpPr>
          <p:cNvPr id="6" name="TextBox 6"/>
          <p:cNvSpPr txBox="1"/>
          <p:nvPr/>
        </p:nvSpPr>
        <p:spPr>
          <a:xfrm>
            <a:off x="9498150" y="905227"/>
            <a:ext cx="5576545" cy="8077200"/>
          </a:xfrm>
          <a:prstGeom prst="rect">
            <a:avLst/>
          </a:prstGeom>
        </p:spPr>
        <p:txBody>
          <a:bodyPr lIns="0" tIns="0" rIns="0" bIns="0" rtlCol="0" anchor="t">
            <a:spAutoFit/>
          </a:bodyPr>
          <a:lstStyle/>
          <a:p>
            <a:pPr algn="just">
              <a:lnSpc>
                <a:spcPts val="4228"/>
              </a:lnSpc>
            </a:pPr>
            <a:r>
              <a:rPr lang="en-US" sz="3523">
                <a:solidFill>
                  <a:srgbClr val="000000"/>
                </a:solidFill>
                <a:latin typeface="Calibri (MS)"/>
                <a:ea typeface="Calibri (MS)"/>
                <a:cs typeface="Calibri (MS)"/>
                <a:sym typeface="Calibri (MS)"/>
              </a:rPr>
              <a:t>Dear God,</a:t>
            </a:r>
          </a:p>
          <a:p>
            <a:pPr algn="just">
              <a:lnSpc>
                <a:spcPts val="4228"/>
              </a:lnSpc>
            </a:pPr>
            <a:endParaRPr lang="en-US" sz="3523">
              <a:solidFill>
                <a:srgbClr val="000000"/>
              </a:solidFill>
              <a:latin typeface="Calibri (MS)"/>
              <a:ea typeface="Calibri (MS)"/>
              <a:cs typeface="Calibri (MS)"/>
              <a:sym typeface="Calibri (MS)"/>
            </a:endParaRPr>
          </a:p>
          <a:p>
            <a:pPr algn="just">
              <a:lnSpc>
                <a:spcPts val="4228"/>
              </a:lnSpc>
            </a:pPr>
            <a:r>
              <a:rPr lang="en-US" sz="3523">
                <a:solidFill>
                  <a:srgbClr val="000000"/>
                </a:solidFill>
                <a:latin typeface="Calibri (MS)"/>
                <a:ea typeface="Calibri (MS)"/>
                <a:cs typeface="Calibri (MS)"/>
                <a:sym typeface="Calibri (MS)"/>
              </a:rPr>
              <a:t>Heavenly Father, Lord, make our hearts like the good soil. Soften our hearts so we can listen to your word, understand it, and share your love and kindness with everyone we meet. May our lives produce a wonderful, joyful harvest for your kingdom.</a:t>
            </a:r>
          </a:p>
          <a:p>
            <a:pPr algn="just">
              <a:lnSpc>
                <a:spcPts val="4228"/>
              </a:lnSpc>
            </a:pPr>
            <a:endParaRPr lang="en-US" sz="3523">
              <a:solidFill>
                <a:srgbClr val="000000"/>
              </a:solidFill>
              <a:latin typeface="Calibri (MS)"/>
              <a:ea typeface="Calibri (MS)"/>
              <a:cs typeface="Calibri (MS)"/>
              <a:sym typeface="Calibri (MS)"/>
            </a:endParaRPr>
          </a:p>
          <a:p>
            <a:pPr algn="just">
              <a:lnSpc>
                <a:spcPts val="4228"/>
              </a:lnSpc>
            </a:pPr>
            <a:r>
              <a:rPr lang="en-US" sz="3523">
                <a:solidFill>
                  <a:srgbClr val="000000"/>
                </a:solidFill>
                <a:latin typeface="Calibri (MS)"/>
                <a:ea typeface="Calibri (MS)"/>
                <a:cs typeface="Calibri (MS)"/>
                <a:sym typeface="Calibri (MS)"/>
              </a:rPr>
              <a:t>In Jesus’s name, </a:t>
            </a:r>
          </a:p>
          <a:p>
            <a:pPr algn="just">
              <a:lnSpc>
                <a:spcPts val="4228"/>
              </a:lnSpc>
            </a:pPr>
            <a:r>
              <a:rPr lang="en-US" sz="3523">
                <a:solidFill>
                  <a:srgbClr val="000000"/>
                </a:solidFill>
                <a:latin typeface="Calibri (MS)"/>
                <a:ea typeface="Calibri (MS)"/>
                <a:cs typeface="Calibri (MS)"/>
                <a:sym typeface="Calibri (MS)"/>
              </a:rPr>
              <a:t>Amen!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26D37"/>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a:extLst>
                <a:ext uri="{96DAC541-7B7A-43D3-8B79-37D633B846F1}">
                  <asvg:svgBlip xmlns:asvg="http://schemas.microsoft.com/office/drawing/2016/SVG/main" r:embed="rId2"/>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a:extLst>
                <a:ext uri="{96DAC541-7B7A-43D3-8B79-37D633B846F1}">
                  <asvg:svgBlip xmlns:asvg="http://schemas.microsoft.com/office/drawing/2016/SVG/main" r:embed="rId3"/>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4"/>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5"/>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6"/>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7"/>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480</Words>
  <Application>Microsoft Office PowerPoint</Application>
  <PresentationFormat>Custom</PresentationFormat>
  <Paragraphs>55</Paragraphs>
  <Slides>19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Nunito</vt:lpstr>
      <vt:lpstr>Porcelain</vt:lpstr>
      <vt:lpstr>Canva Sans Bold</vt:lpstr>
      <vt:lpstr>Nunito Bold</vt:lpstr>
      <vt:lpstr>Arial</vt:lpstr>
      <vt:lpstr>Calibri (MS)</vt:lpstr>
      <vt:lpstr>Calibri (MS) 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LTW Kids 2026</dc:title>
  <cp:lastModifiedBy>angellette anne ambion</cp:lastModifiedBy>
  <cp:revision>2</cp:revision>
  <dcterms:created xsi:type="dcterms:W3CDTF">2006-08-16T00:00:00Z</dcterms:created>
  <dcterms:modified xsi:type="dcterms:W3CDTF">2026-07-02T01:34:15Z</dcterms:modified>
  <dc:identifier>DAHLUA3nXdo</dc:identifier>
</cp:coreProperties>
</file>