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65" r:id="rId27"/>
    <p:sldId id="266" r:id="rId28"/>
    <p:sldId id="267" r:id="rId29"/>
    <p:sldId id="268" r:id="rId30"/>
    <p:sldId id="269" r:id="rId31"/>
  </p:sldIdLst>
  <p:sldSz cx="18288000" cy="10287000"/>
  <p:notesSz cx="6858000" cy="9144000"/>
  <p:embeddedFontLst>
    <p:embeddedFont>
      <p:font typeface="Calibri (MS)" panose="020B0604020202020204" charset="0"/>
      <p:regular r:id="rId32"/>
    </p:embeddedFont>
    <p:embeddedFont>
      <p:font typeface="Canva Sans Bold" panose="020B0604020202020204" charset="0"/>
      <p:regular r:id="rId33"/>
    </p:embeddedFont>
    <p:embeddedFont>
      <p:font typeface="Nunito" pitchFamily="2" charset="0"/>
      <p:regular r:id="rId34"/>
      <p:bold r:id="rId35"/>
      <p:italic r:id="rId36"/>
      <p:boldItalic r:id="rId37"/>
    </p:embeddedFont>
    <p:embeddedFont>
      <p:font typeface="Nunito Bold" charset="0"/>
      <p:regular r:id="rId38"/>
    </p:embeddedFont>
    <p:embeddedFont>
      <p:font typeface="Porcelain"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516" y="4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11" Type="http://schemas.microsoft.com/office/2007/relationships/hdphoto" Target="../media/hdphoto1.wdp"/><Relationship Id="rId5" Type="http://schemas.openxmlformats.org/officeDocument/2006/relationships/image" Target="../media/image12.svg"/><Relationship Id="rId10" Type="http://schemas.openxmlformats.org/officeDocument/2006/relationships/image" Target="../media/image20.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February 15,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6th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Matthew 5:17-37</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Teaching about the Law</a:t>
            </a:r>
          </a:p>
        </p:txBody>
      </p:sp>
      <p:pic>
        <p:nvPicPr>
          <p:cNvPr id="6" name="Picture 5">
            <a:extLst>
              <a:ext uri="{FF2B5EF4-FFF2-40B4-BE49-F238E27FC236}">
                <a16:creationId xmlns:a16="http://schemas.microsoft.com/office/drawing/2014/main" id="{99DF252A-7BA0-DC6E-83E4-C2116BC8313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35" b="94482" l="3261" r="98292">
                        <a14:foregroundMark x1="33862" y1="4219" x2="27795" y2="6191"/>
                        <a14:foregroundMark x1="27795" y1="6191" x2="22671" y2="13863"/>
                        <a14:foregroundMark x1="18614" y1="26485" x2="16615" y2="32705"/>
                        <a14:foregroundMark x1="22671" y1="13863" x2="21227" y2="18355"/>
                        <a14:foregroundMark x1="16615" y1="32705" x2="7143" y2="44953"/>
                        <a14:foregroundMark x1="7143" y1="44953" x2="3261" y2="57604"/>
                        <a14:foregroundMark x1="27174" y1="7672" x2="30680" y2="4200"/>
                        <a14:foregroundMark x1="49262" y1="4219" x2="77033" y2="12052"/>
                        <a14:foregroundMark x1="88347" y1="49831" x2="94099" y2="56931"/>
                        <a14:foregroundMark x1="79814" y1="39300" x2="87845" y2="49212"/>
                        <a14:foregroundMark x1="94099" y1="56931" x2="97826" y2="89098"/>
                        <a14:foregroundMark x1="97826" y1="89098" x2="84938" y2="98923"/>
                        <a14:foregroundMark x1="84938" y1="98923" x2="22826" y2="94751"/>
                        <a14:foregroundMark x1="22826" y1="94751" x2="16770" y2="88291"/>
                        <a14:foregroundMark x1="16770" y1="88291" x2="5280" y2="61238"/>
                        <a14:foregroundMark x1="5280" y1="61238" x2="6366" y2="60834"/>
                        <a14:foregroundMark x1="34472" y1="15478" x2="40217" y2="22476"/>
                        <a14:foregroundMark x1="40217" y1="22476" x2="42702" y2="32301"/>
                        <a14:foregroundMark x1="51087" y1="22073" x2="54969" y2="28264"/>
                        <a14:foregroundMark x1="54969" y1="28264" x2="65839" y2="32167"/>
                        <a14:foregroundMark x1="65839" y1="32167" x2="67391" y2="28802"/>
                        <a14:foregroundMark x1="90217" y1="77120" x2="71739" y2="84388"/>
                        <a14:foregroundMark x1="71739" y1="84388" x2="72516" y2="94482"/>
                        <a14:foregroundMark x1="72516" y1="94482" x2="84317" y2="96501"/>
                        <a14:foregroundMark x1="84317" y1="96501" x2="90683" y2="91655"/>
                        <a14:foregroundMark x1="90683" y1="91655" x2="91925" y2="86676"/>
                        <a14:foregroundMark x1="73913" y1="81023" x2="68323" y2="89502"/>
                        <a14:foregroundMark x1="68323" y1="89502" x2="65994" y2="90310"/>
                        <a14:foregroundMark x1="63509" y1="44684" x2="71429" y2="49260"/>
                        <a14:foregroundMark x1="71429" y1="49260" x2="71273" y2="47376"/>
                        <a14:foregroundMark x1="77484" y1="58546" x2="78416" y2="67429"/>
                        <a14:foregroundMark x1="78416" y1="67429" x2="72516" y2="71467"/>
                        <a14:foregroundMark x1="81677" y1="61777" x2="79814" y2="62719"/>
                        <a14:foregroundMark x1="65683" y1="61238" x2="69876" y2="59085"/>
                        <a14:foregroundMark x1="68012" y1="70525" x2="68789" y2="68102"/>
                        <a14:foregroundMark x1="32764" y1="79273" x2="32453" y2="89637"/>
                        <a14:foregroundMark x1="32453" y1="89637" x2="28882" y2="75639"/>
                        <a14:foregroundMark x1="29658" y1="86676" x2="25776" y2="86137"/>
                        <a14:foregroundMark x1="35559" y1="82773" x2="36180" y2="84388"/>
                        <a14:foregroundMark x1="27174" y1="86406" x2="25776" y2="85195"/>
                        <a14:foregroundMark x1="26087" y1="86676" x2="28261" y2="86137"/>
                        <a14:foregroundMark x1="95186" y1="75370" x2="98292" y2="82638"/>
                        <a14:foregroundMark x1="98292" y1="82638" x2="96894" y2="85464"/>
                        <a14:foregroundMark x1="4658" y1="65141" x2="3416" y2="72948"/>
                        <a14:foregroundMark x1="3416" y1="72948" x2="3882" y2="73755"/>
                        <a14:foregroundMark x1="68478" y1="85868" x2="71273" y2="84657"/>
                        <a14:foregroundMark x1="69876" y1="84926" x2="68012" y2="84388"/>
                        <a14:foregroundMark x1="71584" y1="84926" x2="62888" y2="87887"/>
                        <a14:foregroundMark x1="62888" y1="87887" x2="62888" y2="87887"/>
                        <a14:foregroundMark x1="28882" y1="3769" x2="24068" y2="5653"/>
                        <a14:foregroundMark x1="27795" y1="2961" x2="23758" y2="6191"/>
                        <a14:backgroundMark x1="78882" y1="11575" x2="84938" y2="28668"/>
                        <a14:backgroundMark x1="84938" y1="28668" x2="86491" y2="17093"/>
                        <a14:backgroundMark x1="86491" y1="17093" x2="80901" y2="10767"/>
                        <a14:backgroundMark x1="80901" y1="10767" x2="79193" y2="10363"/>
                        <a14:backgroundMark x1="64286" y1="2288" x2="31522" y2="2288"/>
                        <a14:backgroundMark x1="31522" y1="2288" x2="39752" y2="404"/>
                        <a14:backgroundMark x1="39752" y1="404" x2="58696" y2="1211"/>
                        <a14:backgroundMark x1="58696" y1="1211" x2="59472" y2="1346"/>
                        <a14:backgroundMark x1="18168" y1="17900" x2="21429" y2="24899"/>
                        <a14:backgroundMark x1="21429" y1="24899" x2="12578" y2="24092"/>
                        <a14:backgroundMark x1="12578" y1="24092" x2="17081" y2="17900"/>
                        <a14:backgroundMark x1="17081" y1="17900" x2="17391" y2="17900"/>
                        <a14:backgroundMark x1="19565" y1="24764" x2="18789" y2="24495"/>
                        <a14:backgroundMark x1="88509" y1="44684" x2="89286" y2="45895"/>
                        <a14:backgroundMark x1="89907" y1="46703" x2="89596" y2="47645"/>
                        <a14:backgroundMark x1="87888" y1="49125" x2="89286" y2="47914"/>
                      </a14:backgroundRemoval>
                    </a14:imgEffect>
                  </a14:imgLayer>
                </a14:imgProps>
              </a:ext>
            </a:extLst>
          </a:blip>
          <a:stretch>
            <a:fillRect/>
          </a:stretch>
        </p:blipFill>
        <p:spPr>
          <a:xfrm>
            <a:off x="6019800" y="0"/>
            <a:ext cx="6496052" cy="749466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838569"/>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Matthew.</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11" y="920937"/>
            <a:ext cx="1863399" cy="924809"/>
            <a:chOff x="0" y="0"/>
            <a:chExt cx="4021496" cy="1995877"/>
          </a:xfrm>
          <a:solidFill>
            <a:schemeClr val="accent3">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2172977"/>
            <a:ext cx="5886808" cy="6771084"/>
          </a:xfrm>
          <a:prstGeom prst="rect">
            <a:avLst/>
          </a:prstGeom>
        </p:spPr>
        <p:txBody>
          <a:bodyPr lIns="0" tIns="0" rIns="0" bIns="0" rtlCol="0" anchor="t">
            <a:spAutoFit/>
          </a:bodyPr>
          <a:lstStyle/>
          <a:p>
            <a:pPr algn="ctr">
              <a:spcBef>
                <a:spcPct val="0"/>
              </a:spcBef>
            </a:pPr>
            <a:r>
              <a:rPr lang="en-US" sz="4400" b="1" spc="138" dirty="0">
                <a:solidFill>
                  <a:srgbClr val="000000"/>
                </a:solidFill>
                <a:latin typeface="Nunito Bold"/>
                <a:ea typeface="Nunito Bold"/>
                <a:cs typeface="Nunito Bold"/>
                <a:sym typeface="Nunito Bold"/>
              </a:rPr>
              <a:t>“Do not think that I have come to do away with the Law of Moses and the teachings of the prophets. I have not come to do away with them, but to make their teachings come true.</a:t>
            </a:r>
          </a:p>
        </p:txBody>
      </p:sp>
      <p:sp>
        <p:nvSpPr>
          <p:cNvPr id="8" name="TextBox 8"/>
          <p:cNvSpPr txBox="1"/>
          <p:nvPr/>
        </p:nvSpPr>
        <p:spPr>
          <a:xfrm>
            <a:off x="4051037" y="7201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17</a:t>
            </a:r>
          </a:p>
        </p:txBody>
      </p:sp>
      <p:pic>
        <p:nvPicPr>
          <p:cNvPr id="5" name="Picture 4">
            <a:extLst>
              <a:ext uri="{FF2B5EF4-FFF2-40B4-BE49-F238E27FC236}">
                <a16:creationId xmlns:a16="http://schemas.microsoft.com/office/drawing/2014/main" id="{DFFA5203-3E9D-38A5-EDDD-A2A547C269F8}"/>
              </a:ext>
            </a:extLst>
          </p:cNvPr>
          <p:cNvPicPr>
            <a:picLocks noChangeAspect="1"/>
          </p:cNvPicPr>
          <p:nvPr/>
        </p:nvPicPr>
        <p:blipFill>
          <a:blip r:embed="rId3"/>
          <a:stretch>
            <a:fillRect/>
          </a:stretch>
        </p:blipFill>
        <p:spPr>
          <a:xfrm>
            <a:off x="10097311" y="1257300"/>
            <a:ext cx="4641907" cy="58023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67973" y="643633"/>
            <a:ext cx="1863399" cy="924809"/>
            <a:chOff x="0" y="0"/>
            <a:chExt cx="4021496" cy="1995877"/>
          </a:xfrm>
          <a:solidFill>
            <a:schemeClr val="accent3">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493634" y="1585233"/>
            <a:ext cx="5886808" cy="7471404"/>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Remember that as long as heaven and earth last, not the least point nor the smallest detail of the Law will be done away with—not until the end of all things.</a:t>
            </a:r>
          </a:p>
        </p:txBody>
      </p:sp>
      <p:sp>
        <p:nvSpPr>
          <p:cNvPr id="8" name="TextBox 8"/>
          <p:cNvSpPr txBox="1"/>
          <p:nvPr/>
        </p:nvSpPr>
        <p:spPr>
          <a:xfrm>
            <a:off x="12957999" y="44283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18</a:t>
            </a:r>
          </a:p>
        </p:txBody>
      </p:sp>
      <p:pic>
        <p:nvPicPr>
          <p:cNvPr id="6" name="Picture 5">
            <a:extLst>
              <a:ext uri="{FF2B5EF4-FFF2-40B4-BE49-F238E27FC236}">
                <a16:creationId xmlns:a16="http://schemas.microsoft.com/office/drawing/2014/main" id="{A2E4BE97-8979-AAA3-8A16-2AB2B3E7F9A0}"/>
              </a:ext>
            </a:extLst>
          </p:cNvPr>
          <p:cNvPicPr>
            <a:picLocks noChangeAspect="1"/>
          </p:cNvPicPr>
          <p:nvPr/>
        </p:nvPicPr>
        <p:blipFill>
          <a:blip r:embed="rId3"/>
          <a:stretch>
            <a:fillRect/>
          </a:stretch>
        </p:blipFill>
        <p:spPr>
          <a:xfrm>
            <a:off x="3650867" y="2476500"/>
            <a:ext cx="51435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858632"/>
            <a:ext cx="1863399" cy="924809"/>
            <a:chOff x="0" y="0"/>
            <a:chExt cx="4021496" cy="1995877"/>
          </a:xfrm>
          <a:solidFill>
            <a:schemeClr val="accent3">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71368" y="2066028"/>
            <a:ext cx="5886808" cy="7602081"/>
          </a:xfrm>
          <a:prstGeom prst="rect">
            <a:avLst/>
          </a:prstGeom>
        </p:spPr>
        <p:txBody>
          <a:bodyPr lIns="0" tIns="0" rIns="0" bIns="0" rtlCol="0" anchor="t">
            <a:spAutoFit/>
          </a:bodyPr>
          <a:lstStyle/>
          <a:p>
            <a:pPr algn="ctr">
              <a:spcBef>
                <a:spcPct val="0"/>
              </a:spcBef>
            </a:pPr>
            <a:r>
              <a:rPr lang="en-US" sz="3700" b="1" spc="138" dirty="0">
                <a:solidFill>
                  <a:srgbClr val="000000"/>
                </a:solidFill>
                <a:latin typeface="Nunito Bold"/>
                <a:ea typeface="Nunito Bold"/>
                <a:cs typeface="Nunito Bold"/>
                <a:sym typeface="Nunito Bold"/>
              </a:rPr>
              <a:t>So then, whoever disobeys even the least important of the commandments and teaches others to do the same, will be least in the Kingdom of heaven. On the other hand, whoever obeys the Law and teaches others to do the same, will be great in the Kingdom of heaven.</a:t>
            </a:r>
          </a:p>
        </p:txBody>
      </p:sp>
      <p:sp>
        <p:nvSpPr>
          <p:cNvPr id="8" name="TextBox 8"/>
          <p:cNvSpPr txBox="1"/>
          <p:nvPr/>
        </p:nvSpPr>
        <p:spPr>
          <a:xfrm>
            <a:off x="4051027" y="657832"/>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19</a:t>
            </a:r>
          </a:p>
        </p:txBody>
      </p:sp>
      <p:pic>
        <p:nvPicPr>
          <p:cNvPr id="6" name="Picture 5">
            <a:extLst>
              <a:ext uri="{FF2B5EF4-FFF2-40B4-BE49-F238E27FC236}">
                <a16:creationId xmlns:a16="http://schemas.microsoft.com/office/drawing/2014/main" id="{6F86FA24-5339-2FD6-23D5-B06DCF01C94E}"/>
              </a:ext>
            </a:extLst>
          </p:cNvPr>
          <p:cNvPicPr>
            <a:picLocks noChangeAspect="1"/>
          </p:cNvPicPr>
          <p:nvPr/>
        </p:nvPicPr>
        <p:blipFill>
          <a:blip r:embed="rId3"/>
          <a:stretch>
            <a:fillRect/>
          </a:stretch>
        </p:blipFill>
        <p:spPr>
          <a:xfrm>
            <a:off x="9664962" y="1562100"/>
            <a:ext cx="5581650" cy="61722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94" y="618721"/>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448800" y="1744284"/>
            <a:ext cx="5886808" cy="6924973"/>
          </a:xfrm>
          <a:prstGeom prst="rect">
            <a:avLst/>
          </a:prstGeom>
        </p:spPr>
        <p:txBody>
          <a:bodyPr lIns="0" tIns="0" rIns="0" bIns="0" rtlCol="0" anchor="t">
            <a:spAutoFit/>
          </a:bodyPr>
          <a:lstStyle/>
          <a:p>
            <a:pPr algn="ctr">
              <a:spcBef>
                <a:spcPct val="0"/>
              </a:spcBef>
            </a:pPr>
            <a:r>
              <a:rPr lang="en-US" sz="4500" b="1" spc="138" dirty="0">
                <a:solidFill>
                  <a:srgbClr val="000000"/>
                </a:solidFill>
                <a:latin typeface="Nunito Bold"/>
                <a:ea typeface="Nunito Bold"/>
                <a:cs typeface="Nunito Bold"/>
                <a:sym typeface="Nunito Bold"/>
              </a:rPr>
              <a:t>I tell you, then, that you will be able to enter the Kingdom of heaven only if you are more faithful than the teachers of the Law and the Pharisees in doing what God requires.</a:t>
            </a:r>
          </a:p>
        </p:txBody>
      </p:sp>
      <p:sp>
        <p:nvSpPr>
          <p:cNvPr id="8" name="TextBox 8">
            <a:extLst>
              <a:ext uri="{FF2B5EF4-FFF2-40B4-BE49-F238E27FC236}">
                <a16:creationId xmlns:a16="http://schemas.microsoft.com/office/drawing/2014/main" id="{A93566B2-7634-E3C4-9D6D-5DC1CD6DDE6E}"/>
              </a:ext>
            </a:extLst>
          </p:cNvPr>
          <p:cNvSpPr txBox="1"/>
          <p:nvPr/>
        </p:nvSpPr>
        <p:spPr>
          <a:xfrm>
            <a:off x="13184420" y="41792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20</a:t>
            </a:r>
          </a:p>
        </p:txBody>
      </p:sp>
      <p:pic>
        <p:nvPicPr>
          <p:cNvPr id="5" name="Picture 4">
            <a:extLst>
              <a:ext uri="{FF2B5EF4-FFF2-40B4-BE49-F238E27FC236}">
                <a16:creationId xmlns:a16="http://schemas.microsoft.com/office/drawing/2014/main" id="{258A41D1-140C-8E1C-EC64-C0A04278F672}"/>
              </a:ext>
            </a:extLst>
          </p:cNvPr>
          <p:cNvPicPr>
            <a:picLocks noChangeAspect="1"/>
          </p:cNvPicPr>
          <p:nvPr/>
        </p:nvPicPr>
        <p:blipFill>
          <a:blip r:embed="rId3"/>
          <a:stretch>
            <a:fillRect/>
          </a:stretch>
        </p:blipFill>
        <p:spPr>
          <a:xfrm>
            <a:off x="3430137" y="2781300"/>
            <a:ext cx="5713863" cy="2990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91" y="132101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219977" y="2954595"/>
            <a:ext cx="5886808" cy="4955203"/>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“You have heard that people were told in the past, ‘Do not commit murder; anyone who does will be brought to trial.’</a:t>
            </a:r>
          </a:p>
        </p:txBody>
      </p:sp>
      <p:sp>
        <p:nvSpPr>
          <p:cNvPr id="8" name="TextBox 8">
            <a:extLst>
              <a:ext uri="{FF2B5EF4-FFF2-40B4-BE49-F238E27FC236}">
                <a16:creationId xmlns:a16="http://schemas.microsoft.com/office/drawing/2014/main" id="{91CAE462-8A22-5E32-6670-28369F72541F}"/>
              </a:ext>
            </a:extLst>
          </p:cNvPr>
          <p:cNvSpPr txBox="1"/>
          <p:nvPr/>
        </p:nvSpPr>
        <p:spPr>
          <a:xfrm>
            <a:off x="4051017" y="112021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21</a:t>
            </a:r>
          </a:p>
        </p:txBody>
      </p:sp>
      <p:pic>
        <p:nvPicPr>
          <p:cNvPr id="5" name="Picture 4">
            <a:extLst>
              <a:ext uri="{FF2B5EF4-FFF2-40B4-BE49-F238E27FC236}">
                <a16:creationId xmlns:a16="http://schemas.microsoft.com/office/drawing/2014/main" id="{009637C8-E0C5-6BEC-1C21-F5887CD18BC6}"/>
              </a:ext>
            </a:extLst>
          </p:cNvPr>
          <p:cNvPicPr>
            <a:picLocks noChangeAspect="1"/>
          </p:cNvPicPr>
          <p:nvPr/>
        </p:nvPicPr>
        <p:blipFill>
          <a:blip r:embed="rId3"/>
          <a:stretch>
            <a:fillRect/>
          </a:stretch>
        </p:blipFill>
        <p:spPr>
          <a:xfrm>
            <a:off x="9680860" y="2920038"/>
            <a:ext cx="5513722" cy="27568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94" y="618721"/>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448800" y="1744284"/>
            <a:ext cx="5886808" cy="7017306"/>
          </a:xfrm>
          <a:prstGeom prst="rect">
            <a:avLst/>
          </a:prstGeom>
        </p:spPr>
        <p:txBody>
          <a:bodyPr lIns="0" tIns="0" rIns="0" bIns="0" rtlCol="0" anchor="t">
            <a:spAutoFit/>
          </a:bodyPr>
          <a:lstStyle/>
          <a:p>
            <a:pPr algn="ctr">
              <a:spcBef>
                <a:spcPct val="0"/>
              </a:spcBef>
            </a:pPr>
            <a:r>
              <a:rPr lang="en-US" sz="3800" b="1" spc="138" dirty="0">
                <a:solidFill>
                  <a:srgbClr val="000000"/>
                </a:solidFill>
                <a:latin typeface="Nunito Bold"/>
                <a:ea typeface="Nunito Bold"/>
                <a:cs typeface="Nunito Bold"/>
                <a:sym typeface="Nunito Bold"/>
              </a:rPr>
              <a:t>But now I tell you: if you are angry with your brother you will be brought to trial, if you call your brother ‘You good-for-nothing!’ you will be brought before the Council, and if you call your brother a worthless fool you will be in danger of going to the fire of hell.</a:t>
            </a:r>
          </a:p>
        </p:txBody>
      </p:sp>
      <p:sp>
        <p:nvSpPr>
          <p:cNvPr id="8" name="TextBox 8">
            <a:extLst>
              <a:ext uri="{FF2B5EF4-FFF2-40B4-BE49-F238E27FC236}">
                <a16:creationId xmlns:a16="http://schemas.microsoft.com/office/drawing/2014/main" id="{4ED5067D-7702-269B-8663-50284FC1ECF6}"/>
              </a:ext>
            </a:extLst>
          </p:cNvPr>
          <p:cNvSpPr txBox="1"/>
          <p:nvPr/>
        </p:nvSpPr>
        <p:spPr>
          <a:xfrm>
            <a:off x="13184420" y="41792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22</a:t>
            </a:r>
          </a:p>
        </p:txBody>
      </p:sp>
      <p:pic>
        <p:nvPicPr>
          <p:cNvPr id="9" name="Picture 8">
            <a:extLst>
              <a:ext uri="{FF2B5EF4-FFF2-40B4-BE49-F238E27FC236}">
                <a16:creationId xmlns:a16="http://schemas.microsoft.com/office/drawing/2014/main" id="{63064A6E-F033-EF76-0556-B403087E2A46}"/>
              </a:ext>
            </a:extLst>
          </p:cNvPr>
          <p:cNvPicPr>
            <a:picLocks noChangeAspect="1"/>
          </p:cNvPicPr>
          <p:nvPr/>
        </p:nvPicPr>
        <p:blipFill>
          <a:blip r:embed="rId3"/>
          <a:stretch>
            <a:fillRect/>
          </a:stretch>
        </p:blipFill>
        <p:spPr>
          <a:xfrm>
            <a:off x="3686842" y="2247900"/>
            <a:ext cx="5152359" cy="4470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91" y="132101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19977" y="2954595"/>
            <a:ext cx="5886808" cy="4955203"/>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So if you are about to offer your gift to God at the altar and there you remember that your brother has something against you,</a:t>
            </a:r>
          </a:p>
        </p:txBody>
      </p:sp>
      <p:sp>
        <p:nvSpPr>
          <p:cNvPr id="8" name="TextBox 8">
            <a:extLst>
              <a:ext uri="{FF2B5EF4-FFF2-40B4-BE49-F238E27FC236}">
                <a16:creationId xmlns:a16="http://schemas.microsoft.com/office/drawing/2014/main" id="{C6537772-9131-936F-9579-77C8CB11410F}"/>
              </a:ext>
            </a:extLst>
          </p:cNvPr>
          <p:cNvSpPr txBox="1"/>
          <p:nvPr/>
        </p:nvSpPr>
        <p:spPr>
          <a:xfrm>
            <a:off x="4051017" y="112021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23</a:t>
            </a:r>
          </a:p>
        </p:txBody>
      </p:sp>
      <p:pic>
        <p:nvPicPr>
          <p:cNvPr id="9" name="Picture 8">
            <a:extLst>
              <a:ext uri="{FF2B5EF4-FFF2-40B4-BE49-F238E27FC236}">
                <a16:creationId xmlns:a16="http://schemas.microsoft.com/office/drawing/2014/main" id="{70BEF2C5-25BB-A970-F5C1-ABF0BEAEACE2}"/>
              </a:ext>
            </a:extLst>
          </p:cNvPr>
          <p:cNvPicPr>
            <a:picLocks noChangeAspect="1"/>
          </p:cNvPicPr>
          <p:nvPr/>
        </p:nvPicPr>
        <p:blipFill>
          <a:blip r:embed="rId3"/>
          <a:stretch>
            <a:fillRect/>
          </a:stretch>
        </p:blipFill>
        <p:spPr>
          <a:xfrm>
            <a:off x="9751579" y="1638300"/>
            <a:ext cx="5258904" cy="52589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894384" y="1073721"/>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448800" y="2384815"/>
            <a:ext cx="5886808" cy="5663089"/>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leave your gift there in front of the altar, go at once and make peace with your brother, and then come back and offer your gift to God.</a:t>
            </a:r>
          </a:p>
        </p:txBody>
      </p:sp>
      <p:sp>
        <p:nvSpPr>
          <p:cNvPr id="8" name="TextBox 8">
            <a:extLst>
              <a:ext uri="{FF2B5EF4-FFF2-40B4-BE49-F238E27FC236}">
                <a16:creationId xmlns:a16="http://schemas.microsoft.com/office/drawing/2014/main" id="{C7001D7C-F97C-398F-DDF8-B7FDE60D405F}"/>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24</a:t>
            </a:r>
          </a:p>
        </p:txBody>
      </p:sp>
      <p:pic>
        <p:nvPicPr>
          <p:cNvPr id="5" name="Picture 4">
            <a:extLst>
              <a:ext uri="{FF2B5EF4-FFF2-40B4-BE49-F238E27FC236}">
                <a16:creationId xmlns:a16="http://schemas.microsoft.com/office/drawing/2014/main" id="{69441D98-1B46-6E0D-AD35-30E7457D3F49}"/>
              </a:ext>
            </a:extLst>
          </p:cNvPr>
          <p:cNvPicPr>
            <a:picLocks noChangeAspect="1"/>
          </p:cNvPicPr>
          <p:nvPr/>
        </p:nvPicPr>
        <p:blipFill>
          <a:blip r:embed="rId3"/>
          <a:stretch>
            <a:fillRect/>
          </a:stretch>
        </p:blipFill>
        <p:spPr>
          <a:xfrm>
            <a:off x="3563906" y="1967474"/>
            <a:ext cx="5383752" cy="53837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81" y="858585"/>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237698" y="2162797"/>
            <a:ext cx="5886808" cy="7017306"/>
          </a:xfrm>
          <a:prstGeom prst="rect">
            <a:avLst/>
          </a:prstGeom>
        </p:spPr>
        <p:txBody>
          <a:bodyPr lIns="0" tIns="0" rIns="0" bIns="0" rtlCol="0" anchor="t">
            <a:spAutoFit/>
          </a:bodyPr>
          <a:lstStyle/>
          <a:p>
            <a:pPr algn="ctr">
              <a:spcBef>
                <a:spcPct val="0"/>
              </a:spcBef>
            </a:pPr>
            <a:r>
              <a:rPr lang="en-US" sz="3800" b="1" spc="138" dirty="0">
                <a:solidFill>
                  <a:srgbClr val="000000"/>
                </a:solidFill>
                <a:latin typeface="Nunito Bold"/>
                <a:ea typeface="Nunito Bold"/>
                <a:cs typeface="Nunito Bold"/>
                <a:sym typeface="Nunito Bold"/>
              </a:rPr>
              <a:t>“If someone brings a lawsuit against you and takes you to court, settle the dispute while there is time, before you get to court. Once you are there, you will be turned over to the judge, who will hand you over to the police, and you will be put in jail.</a:t>
            </a:r>
          </a:p>
        </p:txBody>
      </p:sp>
      <p:sp>
        <p:nvSpPr>
          <p:cNvPr id="8" name="TextBox 8">
            <a:extLst>
              <a:ext uri="{FF2B5EF4-FFF2-40B4-BE49-F238E27FC236}">
                <a16:creationId xmlns:a16="http://schemas.microsoft.com/office/drawing/2014/main" id="{FB24F4FC-ADFF-F1F5-A390-6963A907A9F1}"/>
              </a:ext>
            </a:extLst>
          </p:cNvPr>
          <p:cNvSpPr txBox="1"/>
          <p:nvPr/>
        </p:nvSpPr>
        <p:spPr>
          <a:xfrm>
            <a:off x="4051007" y="657785"/>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25</a:t>
            </a:r>
          </a:p>
        </p:txBody>
      </p:sp>
      <p:pic>
        <p:nvPicPr>
          <p:cNvPr id="5" name="Picture 4">
            <a:extLst>
              <a:ext uri="{FF2B5EF4-FFF2-40B4-BE49-F238E27FC236}">
                <a16:creationId xmlns:a16="http://schemas.microsoft.com/office/drawing/2014/main" id="{6A4843A1-4D1F-5EBE-7C3C-4515D9D9405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884" b="89933" l="10000" r="90000">
                        <a14:foregroundMark x1="36250" y1="10215" x2="29116" y2="5050"/>
                        <a14:foregroundMark x1="19491" y1="8391" x2="19063" y2="10215"/>
                        <a14:backgroundMark x1="29063" y1="5551" x2="21406" y2="8216"/>
                        <a14:backgroundMark x1="21406" y1="8216" x2="27656" y2="2961"/>
                        <a14:backgroundMark x1="27656" y1="2961" x2="29063" y2="5107"/>
                        <a14:backgroundMark x1="25156" y1="5996" x2="23073" y2="6366"/>
                        <a14:backgroundMark x1="22500" y1="5551" x2="18854" y2="7254"/>
                        <a14:backgroundMark x1="21563" y1="8142" x2="17656" y2="6810"/>
                        <a14:backgroundMark x1="27292" y1="3849" x2="27604" y2="5107"/>
                        <a14:backgroundMark x1="28177" y1="4663" x2="28490" y2="4663"/>
                        <a14:backgroundMark x1="27865" y1="5996" x2="31198" y2="5551"/>
                        <a14:backgroundMark x1="21302" y1="8142" x2="21563" y2="8142"/>
                        <a14:backgroundMark x1="20990" y1="7698" x2="18854" y2="8956"/>
                      </a14:backgroundRemoval>
                    </a14:imgEffect>
                  </a14:imgLayer>
                </a14:imgProps>
              </a:ext>
            </a:extLst>
          </a:blip>
          <a:stretch>
            <a:fillRect/>
          </a:stretch>
        </p:blipFill>
        <p:spPr>
          <a:xfrm>
            <a:off x="8763000" y="2253866"/>
            <a:ext cx="7086600" cy="4986457"/>
          </a:xfrm>
          <a:prstGeom prst="rect">
            <a:avLst/>
          </a:prstGeom>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A0B263AA-FA47-FB68-24F5-6ADF7EE47D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464C56-6781-A5B4-1E0C-9D5157AF46A3}"/>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C7DE26B-CCCF-4781-7150-D567BB7A171B}"/>
              </a:ext>
            </a:extLst>
          </p:cNvPr>
          <p:cNvGrpSpPr/>
          <p:nvPr/>
        </p:nvGrpSpPr>
        <p:grpSpPr>
          <a:xfrm>
            <a:off x="12980836" y="1664058"/>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EB2C291C-6DCF-3449-30CE-B48C0A509839}"/>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783C214-E09F-0852-BE47-AB56D25F6A78}"/>
              </a:ext>
            </a:extLst>
          </p:cNvPr>
          <p:cNvSpPr txBox="1"/>
          <p:nvPr/>
        </p:nvSpPr>
        <p:spPr>
          <a:xfrm>
            <a:off x="9601200" y="3375187"/>
            <a:ext cx="5886808" cy="2831544"/>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There you will stay, I tell you, until you pay the last penny of your fine.</a:t>
            </a:r>
          </a:p>
        </p:txBody>
      </p:sp>
      <p:sp>
        <p:nvSpPr>
          <p:cNvPr id="8" name="TextBox 8">
            <a:extLst>
              <a:ext uri="{FF2B5EF4-FFF2-40B4-BE49-F238E27FC236}">
                <a16:creationId xmlns:a16="http://schemas.microsoft.com/office/drawing/2014/main" id="{9FE8A564-B862-DEB2-167A-82E82BBACA39}"/>
              </a:ext>
            </a:extLst>
          </p:cNvPr>
          <p:cNvSpPr txBox="1"/>
          <p:nvPr/>
        </p:nvSpPr>
        <p:spPr>
          <a:xfrm>
            <a:off x="13270862" y="146325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26</a:t>
            </a:r>
          </a:p>
        </p:txBody>
      </p:sp>
      <p:pic>
        <p:nvPicPr>
          <p:cNvPr id="9" name="Picture 8">
            <a:extLst>
              <a:ext uri="{FF2B5EF4-FFF2-40B4-BE49-F238E27FC236}">
                <a16:creationId xmlns:a16="http://schemas.microsoft.com/office/drawing/2014/main" id="{73CEF20D-280A-F26E-18D0-D2BC4A0530DD}"/>
              </a:ext>
            </a:extLst>
          </p:cNvPr>
          <p:cNvPicPr>
            <a:picLocks noChangeAspect="1"/>
          </p:cNvPicPr>
          <p:nvPr/>
        </p:nvPicPr>
        <p:blipFill>
          <a:blip r:embed="rId3"/>
          <a:stretch>
            <a:fillRect/>
          </a:stretch>
        </p:blipFill>
        <p:spPr>
          <a:xfrm>
            <a:off x="3562742" y="2244996"/>
            <a:ext cx="5276458" cy="3990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4488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859FE861-3452-23E4-9F73-20551C8342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679AD-8216-E14D-B257-0F071303B19A}"/>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53F3F89-AFDF-BABC-8F13-CBC5258B234C}"/>
              </a:ext>
            </a:extLst>
          </p:cNvPr>
          <p:cNvGrpSpPr/>
          <p:nvPr/>
        </p:nvGrpSpPr>
        <p:grpSpPr>
          <a:xfrm>
            <a:off x="3760971" y="1931128"/>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8DD06626-4A54-7D53-0641-E269241646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04122EF-3E77-5E42-33BE-59B35150EFDB}"/>
              </a:ext>
            </a:extLst>
          </p:cNvPr>
          <p:cNvSpPr txBox="1"/>
          <p:nvPr/>
        </p:nvSpPr>
        <p:spPr>
          <a:xfrm>
            <a:off x="3257192" y="3727728"/>
            <a:ext cx="5886808" cy="2831544"/>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“You have heard that it was said, ‘Do not commit adultery.’</a:t>
            </a:r>
          </a:p>
        </p:txBody>
      </p:sp>
      <p:sp>
        <p:nvSpPr>
          <p:cNvPr id="8" name="TextBox 8">
            <a:extLst>
              <a:ext uri="{FF2B5EF4-FFF2-40B4-BE49-F238E27FC236}">
                <a16:creationId xmlns:a16="http://schemas.microsoft.com/office/drawing/2014/main" id="{468EB5F6-8056-9D02-08E6-9DA16B87745C}"/>
              </a:ext>
            </a:extLst>
          </p:cNvPr>
          <p:cNvSpPr txBox="1"/>
          <p:nvPr/>
        </p:nvSpPr>
        <p:spPr>
          <a:xfrm>
            <a:off x="4050997" y="173032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27</a:t>
            </a:r>
          </a:p>
        </p:txBody>
      </p:sp>
      <p:pic>
        <p:nvPicPr>
          <p:cNvPr id="6" name="Picture 5">
            <a:extLst>
              <a:ext uri="{FF2B5EF4-FFF2-40B4-BE49-F238E27FC236}">
                <a16:creationId xmlns:a16="http://schemas.microsoft.com/office/drawing/2014/main" id="{BB24D1DD-26CA-1474-B2CE-32603B4122A4}"/>
              </a:ext>
            </a:extLst>
          </p:cNvPr>
          <p:cNvPicPr>
            <a:picLocks noChangeAspect="1"/>
          </p:cNvPicPr>
          <p:nvPr/>
        </p:nvPicPr>
        <p:blipFill>
          <a:blip r:embed="rId3"/>
          <a:stretch>
            <a:fillRect/>
          </a:stretch>
        </p:blipFill>
        <p:spPr>
          <a:xfrm>
            <a:off x="9876739" y="1751225"/>
            <a:ext cx="5121962" cy="5121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6216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86D1F2C5-0165-E170-B65A-91EC8BBB68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3131B24-7621-2B9C-4696-73E2B39F0B57}"/>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9428974E-0892-57A9-C17D-2869692CDD50}"/>
              </a:ext>
            </a:extLst>
          </p:cNvPr>
          <p:cNvGrpSpPr/>
          <p:nvPr/>
        </p:nvGrpSpPr>
        <p:grpSpPr>
          <a:xfrm>
            <a:off x="12980826" y="102899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E8528418-E098-20D2-07C6-B491F2DDDC7B}"/>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C905DE8-3D44-DE78-DD94-5F5971740B12}"/>
              </a:ext>
            </a:extLst>
          </p:cNvPr>
          <p:cNvSpPr txBox="1"/>
          <p:nvPr/>
        </p:nvSpPr>
        <p:spPr>
          <a:xfrm>
            <a:off x="9484244" y="2355356"/>
            <a:ext cx="5886808" cy="5663089"/>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But now I tell you: anyone who looks at a woman and wants to possess her is guilty of committing adultery with her in his heart.</a:t>
            </a:r>
          </a:p>
        </p:txBody>
      </p:sp>
      <p:sp>
        <p:nvSpPr>
          <p:cNvPr id="8" name="TextBox 8">
            <a:extLst>
              <a:ext uri="{FF2B5EF4-FFF2-40B4-BE49-F238E27FC236}">
                <a16:creationId xmlns:a16="http://schemas.microsoft.com/office/drawing/2014/main" id="{0B319AE4-BA4B-5444-1688-08250E1C4CD6}"/>
              </a:ext>
            </a:extLst>
          </p:cNvPr>
          <p:cNvSpPr txBox="1"/>
          <p:nvPr/>
        </p:nvSpPr>
        <p:spPr>
          <a:xfrm>
            <a:off x="13270852" y="82819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28</a:t>
            </a:r>
          </a:p>
        </p:txBody>
      </p:sp>
      <p:pic>
        <p:nvPicPr>
          <p:cNvPr id="5" name="Picture 4">
            <a:extLst>
              <a:ext uri="{FF2B5EF4-FFF2-40B4-BE49-F238E27FC236}">
                <a16:creationId xmlns:a16="http://schemas.microsoft.com/office/drawing/2014/main" id="{D634C5F8-8C18-3DD8-800B-36FD092166BF}"/>
              </a:ext>
            </a:extLst>
          </p:cNvPr>
          <p:cNvPicPr>
            <a:picLocks noChangeAspect="1"/>
          </p:cNvPicPr>
          <p:nvPr/>
        </p:nvPicPr>
        <p:blipFill>
          <a:blip r:embed="rId3"/>
          <a:stretch>
            <a:fillRect/>
          </a:stretch>
        </p:blipFill>
        <p:spPr>
          <a:xfrm>
            <a:off x="3493969" y="1973235"/>
            <a:ext cx="5486400" cy="5124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18457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A4A18C1C-39E2-53C4-936D-B794C0D0269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29D4988-4A8F-824B-5BF2-44B720EBA4D1}"/>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51B08DB-3F64-C460-4982-B398C1AA64F9}"/>
              </a:ext>
            </a:extLst>
          </p:cNvPr>
          <p:cNvGrpSpPr/>
          <p:nvPr/>
        </p:nvGrpSpPr>
        <p:grpSpPr>
          <a:xfrm>
            <a:off x="3760961" y="1176062"/>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99F46A9A-A326-7817-7575-BB05E0B1C06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47126D0F-D47E-21C7-B73A-290489CE2CBD}"/>
              </a:ext>
            </a:extLst>
          </p:cNvPr>
          <p:cNvSpPr txBox="1"/>
          <p:nvPr/>
        </p:nvSpPr>
        <p:spPr>
          <a:xfrm>
            <a:off x="3257192" y="2301625"/>
            <a:ext cx="5886808" cy="7078861"/>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So if your right eye causes you to sin, take it out and throw it away! It is much better for you to lose a part of your body than to have your whole body thrown into hell.</a:t>
            </a:r>
          </a:p>
        </p:txBody>
      </p:sp>
      <p:sp>
        <p:nvSpPr>
          <p:cNvPr id="8" name="TextBox 8">
            <a:extLst>
              <a:ext uri="{FF2B5EF4-FFF2-40B4-BE49-F238E27FC236}">
                <a16:creationId xmlns:a16="http://schemas.microsoft.com/office/drawing/2014/main" id="{FFB66BE5-766D-FEA2-9E8C-3571AA42174E}"/>
              </a:ext>
            </a:extLst>
          </p:cNvPr>
          <p:cNvSpPr txBox="1"/>
          <p:nvPr/>
        </p:nvSpPr>
        <p:spPr>
          <a:xfrm>
            <a:off x="4050987" y="975262"/>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29</a:t>
            </a:r>
          </a:p>
        </p:txBody>
      </p:sp>
      <p:pic>
        <p:nvPicPr>
          <p:cNvPr id="5" name="Picture 4">
            <a:extLst>
              <a:ext uri="{FF2B5EF4-FFF2-40B4-BE49-F238E27FC236}">
                <a16:creationId xmlns:a16="http://schemas.microsoft.com/office/drawing/2014/main" id="{5A54F006-7582-6622-220B-0FF4385D428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408" b="90000" l="9982" r="89927">
                        <a14:foregroundMark x1="57441" y1="16224" x2="67663" y2="6993"/>
                        <a14:foregroundMark x1="71704" y1="6749" x2="77692" y2="10265"/>
                        <a14:foregroundMark x1="75973" y1="25987" x2="64338" y2="27347"/>
                        <a14:foregroundMark x1="64338" y1="27347" x2="56987" y2="23878"/>
                        <a14:foregroundMark x1="39383" y1="60612" x2="38113" y2="62041"/>
                        <a14:foregroundMark x1="41107" y1="66429" x2="40653" y2="66429"/>
                        <a14:backgroundMark x1="80218" y1="13265" x2="81488" y2="15714"/>
                        <a14:backgroundMark x1="80581" y1="13265" x2="78494" y2="10918"/>
                        <a14:backgroundMark x1="80218" y1="8980" x2="78040" y2="7551"/>
                        <a14:backgroundMark x1="81942" y1="11837" x2="81942" y2="12347"/>
                        <a14:backgroundMark x1="81488" y1="11837" x2="81942" y2="11837"/>
                        <a14:backgroundMark x1="78131" y1="9490" x2="80944" y2="9490"/>
                        <a14:backgroundMark x1="80944" y1="11837" x2="82214" y2="10714"/>
                        <a14:backgroundMark x1="79129" y1="10918" x2="81942" y2="12959"/>
                        <a14:backgroundMark x1="68330" y1="5510" x2="71416" y2="4592"/>
                        <a14:backgroundMark x1="68330" y1="5816" x2="72232" y2="5816"/>
                        <a14:backgroundMark x1="76860" y1="25408" x2="82759" y2="22755"/>
                        <a14:backgroundMark x1="75499" y1="27143" x2="80399" y2="23367"/>
                        <a14:backgroundMark x1="81216" y1="14184" x2="78131" y2="25408"/>
                        <a14:backgroundMark x1="78131" y1="25408" x2="77586" y2="26224"/>
                      </a14:backgroundRemoval>
                    </a14:imgEffect>
                  </a14:imgLayer>
                </a14:imgProps>
              </a:ext>
            </a:extLst>
          </a:blip>
          <a:stretch>
            <a:fillRect/>
          </a:stretch>
        </p:blipFill>
        <p:spPr>
          <a:xfrm>
            <a:off x="9052179" y="1638300"/>
            <a:ext cx="6771062" cy="6021453"/>
          </a:xfrm>
          <a:prstGeom prst="rect">
            <a:avLst/>
          </a:prstGeom>
        </p:spPr>
      </p:pic>
    </p:spTree>
    <p:extLst>
      <p:ext uri="{BB962C8B-B14F-4D97-AF65-F5344CB8AC3E}">
        <p14:creationId xmlns:p14="http://schemas.microsoft.com/office/powerpoint/2010/main" val="3266720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191B59F2-F038-D4B5-BBF3-2A6A9452A12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467855-4B7F-CE50-428B-AD52AF8A84A8}"/>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DF667D0-ED46-CB0D-2BCA-6B887C87815B}"/>
              </a:ext>
            </a:extLst>
          </p:cNvPr>
          <p:cNvGrpSpPr/>
          <p:nvPr/>
        </p:nvGrpSpPr>
        <p:grpSpPr>
          <a:xfrm>
            <a:off x="12980826" y="102899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8565D357-DB54-BA22-1020-16D6322FC88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C43B5E69-F55B-A6C6-B835-DB1226DE2C20}"/>
              </a:ext>
            </a:extLst>
          </p:cNvPr>
          <p:cNvSpPr txBox="1"/>
          <p:nvPr/>
        </p:nvSpPr>
        <p:spPr>
          <a:xfrm>
            <a:off x="9484244" y="2355356"/>
            <a:ext cx="5886808" cy="6370975"/>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If your right hand causes you to sin, cut it off and throw it away! It is much better for you to lose one of your limbs than to have your whole body go off to hell.</a:t>
            </a:r>
          </a:p>
        </p:txBody>
      </p:sp>
      <p:sp>
        <p:nvSpPr>
          <p:cNvPr id="8" name="TextBox 8">
            <a:extLst>
              <a:ext uri="{FF2B5EF4-FFF2-40B4-BE49-F238E27FC236}">
                <a16:creationId xmlns:a16="http://schemas.microsoft.com/office/drawing/2014/main" id="{A3B03967-73C1-7760-9F3B-2433F118F428}"/>
              </a:ext>
            </a:extLst>
          </p:cNvPr>
          <p:cNvSpPr txBox="1"/>
          <p:nvPr/>
        </p:nvSpPr>
        <p:spPr>
          <a:xfrm>
            <a:off x="13270852" y="82819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30</a:t>
            </a:r>
          </a:p>
        </p:txBody>
      </p:sp>
      <p:pic>
        <p:nvPicPr>
          <p:cNvPr id="6" name="Picture 5">
            <a:extLst>
              <a:ext uri="{FF2B5EF4-FFF2-40B4-BE49-F238E27FC236}">
                <a16:creationId xmlns:a16="http://schemas.microsoft.com/office/drawing/2014/main" id="{0E504E6D-E506-A5CD-EAFD-2CCA3B054CF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5556" l="2724" r="99611">
                        <a14:foregroundMark x1="89105" y1="16111" x2="83658" y2="31111"/>
                        <a14:foregroundMark x1="83658" y1="31111" x2="89395" y2="46533"/>
                        <a14:foregroundMark x1="96887" y1="8889" x2="99611" y2="28333"/>
                        <a14:foregroundMark x1="99611" y1="53295" x2="99611" y2="53889"/>
                        <a14:foregroundMark x1="99611" y1="28333" x2="99611" y2="46935"/>
                        <a14:foregroundMark x1="11673" y1="57536" x2="11673" y2="89444"/>
                        <a14:foregroundMark x1="11673" y1="89444" x2="12062" y2="90000"/>
                        <a14:foregroundMark x1="5302" y1="76667" x2="3967" y2="85817"/>
                        <a14:foregroundMark x1="7870" y1="59064" x2="5869" y2="72778"/>
                        <a14:foregroundMark x1="934" y1="76667" x2="778" y2="78333"/>
                        <a14:foregroundMark x1="2335" y1="61667" x2="1297" y2="72778"/>
                        <a14:foregroundMark x1="778" y1="78333" x2="1117" y2="81141"/>
                        <a14:backgroundMark x1="88327" y1="54444" x2="98833" y2="55000"/>
                        <a14:backgroundMark x1="98833" y1="55000" x2="91051" y2="54444"/>
                        <a14:backgroundMark x1="12451" y1="53333" x2="9728" y2="52778"/>
                        <a14:backgroundMark x1="7782" y1="55000" x2="9728" y2="53889"/>
                        <a14:backgroundMark x1="5447" y1="88333" x2="3502" y2="89444"/>
                        <a14:backgroundMark x1="5447" y1="91667" x2="5058" y2="93333"/>
                        <a14:backgroundMark x1="2724" y1="91667" x2="1167" y2="86111"/>
                        <a14:backgroundMark x1="1946" y1="91111" x2="3113" y2="93889"/>
                        <a14:backgroundMark x1="3891" y1="92222" x2="3891" y2="92778"/>
                        <a14:backgroundMark x1="2724" y1="93889" x2="3891" y2="97778"/>
                        <a14:backgroundMark x1="2335" y1="86111" x2="1946" y2="90000"/>
                        <a14:backgroundMark x1="0" y1="72778" x2="0" y2="76667"/>
                      </a14:backgroundRemoval>
                    </a14:imgEffect>
                  </a14:imgLayer>
                </a14:imgProps>
              </a:ext>
            </a:extLst>
          </a:blip>
          <a:stretch>
            <a:fillRect/>
          </a:stretch>
        </p:blipFill>
        <p:spPr>
          <a:xfrm>
            <a:off x="3363924" y="2628900"/>
            <a:ext cx="5439833" cy="3810000"/>
          </a:xfrm>
          <a:prstGeom prst="rect">
            <a:avLst/>
          </a:prstGeom>
        </p:spPr>
      </p:pic>
    </p:spTree>
    <p:extLst>
      <p:ext uri="{BB962C8B-B14F-4D97-AF65-F5344CB8AC3E}">
        <p14:creationId xmlns:p14="http://schemas.microsoft.com/office/powerpoint/2010/main" val="2519711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5C8ACB82-0A75-D29B-BF47-D71CA5CE3B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6F4051-F4C9-296A-450B-0D257001C19F}"/>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5B8785D-9152-719A-2019-BB85A239C0FE}"/>
              </a:ext>
            </a:extLst>
          </p:cNvPr>
          <p:cNvGrpSpPr/>
          <p:nvPr/>
        </p:nvGrpSpPr>
        <p:grpSpPr>
          <a:xfrm>
            <a:off x="3760951" y="163844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B20173E5-1A1D-2099-55C5-E9142BDCC4EB}"/>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CA1CDF89-B2D4-EFF5-375A-A433F916383D}"/>
              </a:ext>
            </a:extLst>
          </p:cNvPr>
          <p:cNvSpPr txBox="1"/>
          <p:nvPr/>
        </p:nvSpPr>
        <p:spPr>
          <a:xfrm>
            <a:off x="3258964" y="3276887"/>
            <a:ext cx="5886808" cy="4247317"/>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“It was also said, ‘Anyone who divorces his wife must give her a written notice of divorce.’</a:t>
            </a:r>
          </a:p>
        </p:txBody>
      </p:sp>
      <p:sp>
        <p:nvSpPr>
          <p:cNvPr id="8" name="TextBox 8">
            <a:extLst>
              <a:ext uri="{FF2B5EF4-FFF2-40B4-BE49-F238E27FC236}">
                <a16:creationId xmlns:a16="http://schemas.microsoft.com/office/drawing/2014/main" id="{47A48BDA-DF19-4891-65D1-100636D7B019}"/>
              </a:ext>
            </a:extLst>
          </p:cNvPr>
          <p:cNvSpPr txBox="1"/>
          <p:nvPr/>
        </p:nvSpPr>
        <p:spPr>
          <a:xfrm>
            <a:off x="4050977" y="143764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31</a:t>
            </a:r>
          </a:p>
        </p:txBody>
      </p:sp>
      <p:pic>
        <p:nvPicPr>
          <p:cNvPr id="6" name="Picture 5">
            <a:extLst>
              <a:ext uri="{FF2B5EF4-FFF2-40B4-BE49-F238E27FC236}">
                <a16:creationId xmlns:a16="http://schemas.microsoft.com/office/drawing/2014/main" id="{85529B0E-E521-61DB-26D3-560CBAF8E5B5}"/>
              </a:ext>
            </a:extLst>
          </p:cNvPr>
          <p:cNvPicPr>
            <a:picLocks noChangeAspect="1"/>
          </p:cNvPicPr>
          <p:nvPr/>
        </p:nvPicPr>
        <p:blipFill>
          <a:blip r:embed="rId3"/>
          <a:stretch>
            <a:fillRect/>
          </a:stretch>
        </p:blipFill>
        <p:spPr>
          <a:xfrm>
            <a:off x="10018998" y="1638443"/>
            <a:ext cx="4840948" cy="48409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72484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250752C1-01AA-4D14-A986-6C6618E3FF5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A4E32BD-FAB8-80EB-9EA4-AA331AD7C333}"/>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8B55C6C-9512-77CF-C3F5-B950CC0A879D}"/>
              </a:ext>
            </a:extLst>
          </p:cNvPr>
          <p:cNvGrpSpPr/>
          <p:nvPr/>
        </p:nvGrpSpPr>
        <p:grpSpPr>
          <a:xfrm>
            <a:off x="12980816" y="668777"/>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2B2902FE-4FD6-99DA-D60B-FFD80F3EBFA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039780CA-0BC7-A484-E376-5DCB62F6211A}"/>
              </a:ext>
            </a:extLst>
          </p:cNvPr>
          <p:cNvSpPr txBox="1"/>
          <p:nvPr/>
        </p:nvSpPr>
        <p:spPr>
          <a:xfrm>
            <a:off x="9601200" y="1798569"/>
            <a:ext cx="5886808" cy="7109639"/>
          </a:xfrm>
          <a:prstGeom prst="rect">
            <a:avLst/>
          </a:prstGeom>
        </p:spPr>
        <p:txBody>
          <a:bodyPr lIns="0" tIns="0" rIns="0" bIns="0" rtlCol="0" anchor="t">
            <a:spAutoFit/>
          </a:bodyPr>
          <a:lstStyle/>
          <a:p>
            <a:pPr algn="ctr">
              <a:spcBef>
                <a:spcPct val="0"/>
              </a:spcBef>
            </a:pPr>
            <a:r>
              <a:rPr lang="en-US" sz="4200" b="1" spc="138" dirty="0">
                <a:solidFill>
                  <a:srgbClr val="000000"/>
                </a:solidFill>
                <a:latin typeface="Nunito Bold"/>
                <a:ea typeface="Nunito Bold"/>
                <a:cs typeface="Nunito Bold"/>
                <a:sym typeface="Nunito Bold"/>
              </a:rPr>
              <a:t>But now I tell you: if a man divorces his wife for any cause other than her unfaithfulness, then he is guilty of making her commit adultery if she marries again; and the man who marries her commits adultery also.</a:t>
            </a:r>
          </a:p>
        </p:txBody>
      </p:sp>
      <p:sp>
        <p:nvSpPr>
          <p:cNvPr id="8" name="TextBox 8">
            <a:extLst>
              <a:ext uri="{FF2B5EF4-FFF2-40B4-BE49-F238E27FC236}">
                <a16:creationId xmlns:a16="http://schemas.microsoft.com/office/drawing/2014/main" id="{E5F95C72-AB83-8401-9190-A9D4F4FDEFFE}"/>
              </a:ext>
            </a:extLst>
          </p:cNvPr>
          <p:cNvSpPr txBox="1"/>
          <p:nvPr/>
        </p:nvSpPr>
        <p:spPr>
          <a:xfrm>
            <a:off x="13270842" y="46600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32</a:t>
            </a:r>
          </a:p>
        </p:txBody>
      </p:sp>
      <p:pic>
        <p:nvPicPr>
          <p:cNvPr id="5" name="Picture 4">
            <a:extLst>
              <a:ext uri="{FF2B5EF4-FFF2-40B4-BE49-F238E27FC236}">
                <a16:creationId xmlns:a16="http://schemas.microsoft.com/office/drawing/2014/main" id="{CD34DB57-56E8-705D-9369-40B20E9A5F79}"/>
              </a:ext>
            </a:extLst>
          </p:cNvPr>
          <p:cNvPicPr>
            <a:picLocks noChangeAspect="1"/>
          </p:cNvPicPr>
          <p:nvPr/>
        </p:nvPicPr>
        <p:blipFill>
          <a:blip r:embed="rId3"/>
          <a:stretch>
            <a:fillRect/>
          </a:stretch>
        </p:blipFill>
        <p:spPr>
          <a:xfrm>
            <a:off x="3600556" y="1592656"/>
            <a:ext cx="5507117" cy="55071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26644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DCD9C079-9CAB-E526-7B85-16F5B878A61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F7A124E-F725-C1AD-DD41-F659AC168CE4}"/>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E1CCCCF3-05BA-508F-6B4A-CFA51AEBD61D}"/>
              </a:ext>
            </a:extLst>
          </p:cNvPr>
          <p:cNvGrpSpPr/>
          <p:nvPr/>
        </p:nvGrpSpPr>
        <p:grpSpPr>
          <a:xfrm>
            <a:off x="3760951" y="163844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B8008C27-C1CC-9E41-0BAC-B06A7FA4180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0148E8-280B-E396-0882-73362616C4E3}"/>
              </a:ext>
            </a:extLst>
          </p:cNvPr>
          <p:cNvSpPr txBox="1"/>
          <p:nvPr/>
        </p:nvSpPr>
        <p:spPr>
          <a:xfrm>
            <a:off x="3237697" y="3186268"/>
            <a:ext cx="5886808" cy="5663089"/>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“You have also heard that people were told in the past, ‘Do not break your promise, but do what you have vowed to the Lord to do.’</a:t>
            </a:r>
          </a:p>
        </p:txBody>
      </p:sp>
      <p:sp>
        <p:nvSpPr>
          <p:cNvPr id="8" name="TextBox 8">
            <a:extLst>
              <a:ext uri="{FF2B5EF4-FFF2-40B4-BE49-F238E27FC236}">
                <a16:creationId xmlns:a16="http://schemas.microsoft.com/office/drawing/2014/main" id="{4AE1CE7F-4FAF-B1DD-8FD1-8C5635D86725}"/>
              </a:ext>
            </a:extLst>
          </p:cNvPr>
          <p:cNvSpPr txBox="1"/>
          <p:nvPr/>
        </p:nvSpPr>
        <p:spPr>
          <a:xfrm>
            <a:off x="4050977" y="143764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33</a:t>
            </a:r>
          </a:p>
        </p:txBody>
      </p:sp>
      <p:pic>
        <p:nvPicPr>
          <p:cNvPr id="5" name="Picture 4">
            <a:extLst>
              <a:ext uri="{FF2B5EF4-FFF2-40B4-BE49-F238E27FC236}">
                <a16:creationId xmlns:a16="http://schemas.microsoft.com/office/drawing/2014/main" id="{D494CD94-F0F4-380B-0FBF-3630DA3C759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9974" r="91332">
                        <a14:foregroundMark x1="80470" y1="42813" x2="64961" y2="44375"/>
                        <a14:foregroundMark x1="64961" y1="44375" x2="54413" y2="18438"/>
                        <a14:foregroundMark x1="54413" y1="18438" x2="58853" y2="14264"/>
                        <a14:foregroundMark x1="62964" y1="11606" x2="71299" y2="11547"/>
                        <a14:foregroundMark x1="77718" y1="12570" x2="89899" y2="23179"/>
                        <a14:foregroundMark x1="90407" y1="26776" x2="86841" y2="35833"/>
                        <a14:foregroundMark x1="86841" y1="35833" x2="79687" y2="43229"/>
                        <a14:foregroundMark x1="79687" y1="43229" x2="79687" y2="43229"/>
                        <a14:foregroundMark x1="36292" y1="48177" x2="25483" y2="49010"/>
                        <a14:foregroundMark x1="25483" y1="49010" x2="14256" y2="43646"/>
                        <a14:foregroundMark x1="14256" y1="43646" x2="11593" y2="30208"/>
                        <a14:foregroundMark x1="11593" y1="30208" x2="13995" y2="18594"/>
                        <a14:foregroundMark x1="13995" y1="18594" x2="28564" y2="12344"/>
                        <a14:foregroundMark x1="28564" y1="12344" x2="38538" y2="17031"/>
                        <a14:foregroundMark x1="38538" y1="17031" x2="43551" y2="43958"/>
                        <a14:foregroundMark x1="43551" y1="43958" x2="37128" y2="49010"/>
                        <a14:foregroundMark x1="34674" y1="39948" x2="35457" y2="40365"/>
                        <a14:foregroundMark x1="68512" y1="39115" x2="66841" y2="40781"/>
                        <a14:foregroundMark x1="80052" y1="56406" x2="85222" y2="66354"/>
                        <a14:foregroundMark x1="85222" y1="66354" x2="81305" y2="55990"/>
                        <a14:foregroundMark x1="81305" y1="55990" x2="81305" y2="55990"/>
                        <a14:foregroundMark x1="28142" y1="79887" x2="31018" y2="80052"/>
                        <a14:foregroundMark x1="21549" y1="79508" x2="27280" y2="79837"/>
                        <a14:foregroundMark x1="31018" y1="80052" x2="28711" y2="83481"/>
                        <a14:foregroundMark x1="25658" y1="87637" x2="20655" y2="81249"/>
                        <a14:foregroundMark x1="21409" y1="79779" x2="22245" y2="79896"/>
                        <a14:backgroundMark x1="90287" y1="23073" x2="91958" y2="29010"/>
                        <a14:backgroundMark x1="71123" y1="11823" x2="79530" y2="11823"/>
                        <a14:backgroundMark x1="60366" y1="12708" x2="62924" y2="12708"/>
                        <a14:backgroundMark x1="62924" y1="11563" x2="58433" y2="13802"/>
                        <a14:backgroundMark x1="20940" y1="78750" x2="19791" y2="80990"/>
                        <a14:backgroundMark x1="27154" y1="79896" x2="27415" y2="80417"/>
                        <a14:backgroundMark x1="27154" y1="81563" x2="27154" y2="81563"/>
                        <a14:backgroundMark x1="25170" y1="88594" x2="25744" y2="88021"/>
                        <a14:backgroundMark x1="27676" y1="82396" x2="28251" y2="86875"/>
                        <a14:backgroundMark x1="26266" y1="87760" x2="27154" y2="87448"/>
                        <a14:backgroundMark x1="28512" y1="81250" x2="28512" y2="81823"/>
                        <a14:backgroundMark x1="29399" y1="82396" x2="29399" y2="83542"/>
                        <a14:backgroundMark x1="28512" y1="82135" x2="28825" y2="82396"/>
                        <a14:backgroundMark x1="28251" y1="82969" x2="28251" y2="83542"/>
                        <a14:backgroundMark x1="29086" y1="83229" x2="27415" y2="83542"/>
                      </a14:backgroundRemoval>
                    </a14:imgEffect>
                  </a14:imgLayer>
                </a14:imgProps>
              </a:ext>
            </a:extLst>
          </a:blip>
          <a:stretch>
            <a:fillRect/>
          </a:stretch>
        </p:blipFill>
        <p:spPr>
          <a:xfrm>
            <a:off x="9400833" y="1638442"/>
            <a:ext cx="5648341" cy="5663088"/>
          </a:xfrm>
          <a:prstGeom prst="rect">
            <a:avLst/>
          </a:prstGeom>
        </p:spPr>
      </p:pic>
    </p:spTree>
    <p:extLst>
      <p:ext uri="{BB962C8B-B14F-4D97-AF65-F5344CB8AC3E}">
        <p14:creationId xmlns:p14="http://schemas.microsoft.com/office/powerpoint/2010/main" val="568655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20CF3116-3425-0B71-847F-593D0A0A8E6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9DDFAD6-8441-9E97-555A-58E46DBCD4A7}"/>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16D9521A-268D-1E9B-F959-19B1D5560923}"/>
              </a:ext>
            </a:extLst>
          </p:cNvPr>
          <p:cNvGrpSpPr/>
          <p:nvPr/>
        </p:nvGrpSpPr>
        <p:grpSpPr>
          <a:xfrm>
            <a:off x="12980806" y="1610476"/>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B7AD48D9-B111-CC6B-681D-ACC8332FE086}"/>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64022-87C8-ED91-8DB4-A6A91B85F13A}"/>
              </a:ext>
            </a:extLst>
          </p:cNvPr>
          <p:cNvSpPr txBox="1"/>
          <p:nvPr/>
        </p:nvSpPr>
        <p:spPr>
          <a:xfrm>
            <a:off x="9525000" y="3204507"/>
            <a:ext cx="5886808" cy="3877985"/>
          </a:xfrm>
          <a:prstGeom prst="rect">
            <a:avLst/>
          </a:prstGeom>
        </p:spPr>
        <p:txBody>
          <a:bodyPr lIns="0" tIns="0" rIns="0" bIns="0" rtlCol="0" anchor="t">
            <a:spAutoFit/>
          </a:bodyPr>
          <a:lstStyle/>
          <a:p>
            <a:pPr algn="ctr">
              <a:spcBef>
                <a:spcPct val="0"/>
              </a:spcBef>
            </a:pPr>
            <a:r>
              <a:rPr lang="en-US" sz="4200" b="1" spc="138" dirty="0">
                <a:solidFill>
                  <a:srgbClr val="000000"/>
                </a:solidFill>
                <a:latin typeface="Nunito Bold"/>
                <a:ea typeface="Nunito Bold"/>
                <a:cs typeface="Nunito Bold"/>
                <a:sym typeface="Nunito Bold"/>
              </a:rPr>
              <a:t>But now I tell you: do not use any vow when you make a promise. Do not swear by heaven, for it is God's throne;</a:t>
            </a:r>
          </a:p>
        </p:txBody>
      </p:sp>
      <p:sp>
        <p:nvSpPr>
          <p:cNvPr id="8" name="TextBox 8">
            <a:extLst>
              <a:ext uri="{FF2B5EF4-FFF2-40B4-BE49-F238E27FC236}">
                <a16:creationId xmlns:a16="http://schemas.microsoft.com/office/drawing/2014/main" id="{235E1AA2-F10A-726F-E941-BD95B6357D28}"/>
              </a:ext>
            </a:extLst>
          </p:cNvPr>
          <p:cNvSpPr txBox="1"/>
          <p:nvPr/>
        </p:nvSpPr>
        <p:spPr>
          <a:xfrm>
            <a:off x="13270842" y="14097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34</a:t>
            </a:r>
          </a:p>
        </p:txBody>
      </p:sp>
      <p:pic>
        <p:nvPicPr>
          <p:cNvPr id="6" name="Picture 5">
            <a:extLst>
              <a:ext uri="{FF2B5EF4-FFF2-40B4-BE49-F238E27FC236}">
                <a16:creationId xmlns:a16="http://schemas.microsoft.com/office/drawing/2014/main" id="{C60A510A-F7DB-F18B-D153-B5F73B44C3CB}"/>
              </a:ext>
            </a:extLst>
          </p:cNvPr>
          <p:cNvPicPr>
            <a:picLocks noChangeAspect="1"/>
          </p:cNvPicPr>
          <p:nvPr/>
        </p:nvPicPr>
        <p:blipFill>
          <a:blip r:embed="rId3"/>
          <a:stretch>
            <a:fillRect/>
          </a:stretch>
        </p:blipFill>
        <p:spPr>
          <a:xfrm>
            <a:off x="3481914" y="1866900"/>
            <a:ext cx="4960137" cy="49601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71644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44064613-9683-BA27-43D4-6CFBB1A94AE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80CF12-7AB7-0D70-8BD8-9251E5025620}"/>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FB8B2FD-99E8-798E-DCBA-F43A8BAEDC92}"/>
              </a:ext>
            </a:extLst>
          </p:cNvPr>
          <p:cNvGrpSpPr/>
          <p:nvPr/>
        </p:nvGrpSpPr>
        <p:grpSpPr>
          <a:xfrm>
            <a:off x="3760951" y="163844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A93FD2BC-50A3-FBBC-517C-3CF3E4BEEE8A}"/>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CA63959-696B-B6E2-00B0-3FE829824BDF}"/>
              </a:ext>
            </a:extLst>
          </p:cNvPr>
          <p:cNvSpPr txBox="1"/>
          <p:nvPr/>
        </p:nvSpPr>
        <p:spPr>
          <a:xfrm>
            <a:off x="3237697" y="3186268"/>
            <a:ext cx="5886808" cy="4247317"/>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nor by earth, for it is the resting place for his feet; nor by Jerusalem, for it is the city of the great King. </a:t>
            </a:r>
          </a:p>
        </p:txBody>
      </p:sp>
      <p:sp>
        <p:nvSpPr>
          <p:cNvPr id="8" name="TextBox 8">
            <a:extLst>
              <a:ext uri="{FF2B5EF4-FFF2-40B4-BE49-F238E27FC236}">
                <a16:creationId xmlns:a16="http://schemas.microsoft.com/office/drawing/2014/main" id="{7834C56E-5BCD-15CA-F6C6-277EBF50EECD}"/>
              </a:ext>
            </a:extLst>
          </p:cNvPr>
          <p:cNvSpPr txBox="1"/>
          <p:nvPr/>
        </p:nvSpPr>
        <p:spPr>
          <a:xfrm>
            <a:off x="4050977" y="143764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35</a:t>
            </a:r>
          </a:p>
        </p:txBody>
      </p:sp>
      <p:pic>
        <p:nvPicPr>
          <p:cNvPr id="9" name="Picture 8">
            <a:extLst>
              <a:ext uri="{FF2B5EF4-FFF2-40B4-BE49-F238E27FC236}">
                <a16:creationId xmlns:a16="http://schemas.microsoft.com/office/drawing/2014/main" id="{27CC6C34-ACCF-B3CE-B7DE-8E059A69DF23}"/>
              </a:ext>
            </a:extLst>
          </p:cNvPr>
          <p:cNvPicPr>
            <a:picLocks noChangeAspect="1"/>
          </p:cNvPicPr>
          <p:nvPr/>
        </p:nvPicPr>
        <p:blipFill>
          <a:blip r:embed="rId3"/>
          <a:stretch>
            <a:fillRect/>
          </a:stretch>
        </p:blipFill>
        <p:spPr>
          <a:xfrm>
            <a:off x="9782141" y="2100824"/>
            <a:ext cx="5249112" cy="36907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94672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90536EB1-4AE5-59FE-E286-E7343CDAE23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D1BB8FF-19B3-2590-4905-2EB7F327E440}"/>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1004695-4148-A0AE-A741-4EE36FEA9D16}"/>
              </a:ext>
            </a:extLst>
          </p:cNvPr>
          <p:cNvGrpSpPr/>
          <p:nvPr/>
        </p:nvGrpSpPr>
        <p:grpSpPr>
          <a:xfrm>
            <a:off x="12980806" y="1610476"/>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53A5FAE8-9F9B-5709-28F4-0096F22D5868}"/>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BFBFB0D-E2E5-C2F9-1352-4D6FBAA95A7D}"/>
              </a:ext>
            </a:extLst>
          </p:cNvPr>
          <p:cNvSpPr txBox="1"/>
          <p:nvPr/>
        </p:nvSpPr>
        <p:spPr>
          <a:xfrm>
            <a:off x="9525000" y="3204507"/>
            <a:ext cx="5886808" cy="3231654"/>
          </a:xfrm>
          <a:prstGeom prst="rect">
            <a:avLst/>
          </a:prstGeom>
        </p:spPr>
        <p:txBody>
          <a:bodyPr lIns="0" tIns="0" rIns="0" bIns="0" rtlCol="0" anchor="t">
            <a:spAutoFit/>
          </a:bodyPr>
          <a:lstStyle/>
          <a:p>
            <a:pPr algn="ctr">
              <a:spcBef>
                <a:spcPct val="0"/>
              </a:spcBef>
            </a:pPr>
            <a:r>
              <a:rPr lang="en-US" sz="4200" b="1" spc="138" dirty="0">
                <a:solidFill>
                  <a:srgbClr val="000000"/>
                </a:solidFill>
                <a:latin typeface="Nunito Bold"/>
                <a:ea typeface="Nunito Bold"/>
                <a:cs typeface="Nunito Bold"/>
                <a:sym typeface="Nunito Bold"/>
              </a:rPr>
              <a:t>Do not even swear by your head, because you cannot make a single hair white or black.</a:t>
            </a:r>
          </a:p>
        </p:txBody>
      </p:sp>
      <p:sp>
        <p:nvSpPr>
          <p:cNvPr id="8" name="TextBox 8">
            <a:extLst>
              <a:ext uri="{FF2B5EF4-FFF2-40B4-BE49-F238E27FC236}">
                <a16:creationId xmlns:a16="http://schemas.microsoft.com/office/drawing/2014/main" id="{C9284BEB-A837-B75C-FC4B-B4E57A1B60D4}"/>
              </a:ext>
            </a:extLst>
          </p:cNvPr>
          <p:cNvSpPr txBox="1"/>
          <p:nvPr/>
        </p:nvSpPr>
        <p:spPr>
          <a:xfrm>
            <a:off x="13270842" y="14097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36</a:t>
            </a:r>
          </a:p>
        </p:txBody>
      </p:sp>
      <p:pic>
        <p:nvPicPr>
          <p:cNvPr id="5" name="Picture 4">
            <a:extLst>
              <a:ext uri="{FF2B5EF4-FFF2-40B4-BE49-F238E27FC236}">
                <a16:creationId xmlns:a16="http://schemas.microsoft.com/office/drawing/2014/main" id="{CE8D4B28-1881-F1F6-20CE-377CC0446419}"/>
              </a:ext>
            </a:extLst>
          </p:cNvPr>
          <p:cNvPicPr>
            <a:picLocks noChangeAspect="1"/>
          </p:cNvPicPr>
          <p:nvPr/>
        </p:nvPicPr>
        <p:blipFill>
          <a:blip r:embed="rId3"/>
          <a:stretch>
            <a:fillRect/>
          </a:stretch>
        </p:blipFill>
        <p:spPr>
          <a:xfrm>
            <a:off x="4491475" y="1952274"/>
            <a:ext cx="3942355" cy="5401026"/>
          </a:xfrm>
          <a:prstGeom prst="rect">
            <a:avLst/>
          </a:prstGeom>
        </p:spPr>
      </p:pic>
    </p:spTree>
    <p:extLst>
      <p:ext uri="{BB962C8B-B14F-4D97-AF65-F5344CB8AC3E}">
        <p14:creationId xmlns:p14="http://schemas.microsoft.com/office/powerpoint/2010/main" val="3265362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29726AE0-442E-2C21-B356-BD4846641AA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9382490-60E2-8B07-4D9E-37061CE9F383}"/>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CE79A091-7F61-39E2-2490-A3BCE0D9E8FB}"/>
              </a:ext>
            </a:extLst>
          </p:cNvPr>
          <p:cNvGrpSpPr/>
          <p:nvPr/>
        </p:nvGrpSpPr>
        <p:grpSpPr>
          <a:xfrm>
            <a:off x="3760951" y="1638443"/>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50D371E4-E939-A44F-742E-7D2C4E27B033}"/>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F78E4D45-8B26-0AF5-6C72-AF0058217211}"/>
              </a:ext>
            </a:extLst>
          </p:cNvPr>
          <p:cNvSpPr txBox="1"/>
          <p:nvPr/>
        </p:nvSpPr>
        <p:spPr>
          <a:xfrm>
            <a:off x="3257192" y="3693959"/>
            <a:ext cx="5886808" cy="2831544"/>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Just say ‘Yes’ or ‘No’—anything else you say comes from the Evil One.</a:t>
            </a:r>
          </a:p>
        </p:txBody>
      </p:sp>
      <p:sp>
        <p:nvSpPr>
          <p:cNvPr id="8" name="TextBox 8">
            <a:extLst>
              <a:ext uri="{FF2B5EF4-FFF2-40B4-BE49-F238E27FC236}">
                <a16:creationId xmlns:a16="http://schemas.microsoft.com/office/drawing/2014/main" id="{6827E71F-45D3-F966-C0C2-63FF4CD9DB21}"/>
              </a:ext>
            </a:extLst>
          </p:cNvPr>
          <p:cNvSpPr txBox="1"/>
          <p:nvPr/>
        </p:nvSpPr>
        <p:spPr>
          <a:xfrm>
            <a:off x="4050977" y="143764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37</a:t>
            </a:r>
          </a:p>
        </p:txBody>
      </p:sp>
      <p:pic>
        <p:nvPicPr>
          <p:cNvPr id="5" name="Picture 4">
            <a:extLst>
              <a:ext uri="{FF2B5EF4-FFF2-40B4-BE49-F238E27FC236}">
                <a16:creationId xmlns:a16="http://schemas.microsoft.com/office/drawing/2014/main" id="{F23412C0-E9CD-1764-F0E5-3D95A1F79B1D}"/>
              </a:ext>
            </a:extLst>
          </p:cNvPr>
          <p:cNvPicPr>
            <a:picLocks noChangeAspect="1"/>
          </p:cNvPicPr>
          <p:nvPr/>
        </p:nvPicPr>
        <p:blipFill>
          <a:blip r:embed="rId3"/>
          <a:stretch>
            <a:fillRect/>
          </a:stretch>
        </p:blipFill>
        <p:spPr>
          <a:xfrm>
            <a:off x="9560413" y="2187287"/>
            <a:ext cx="5470395" cy="43763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21379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“Jesus’ Teachings Scroll” Craft</a:t>
            </a:r>
          </a:p>
        </p:txBody>
      </p:sp>
      <p:sp>
        <p:nvSpPr>
          <p:cNvPr id="7" name="TextBox 7"/>
          <p:cNvSpPr txBox="1"/>
          <p:nvPr/>
        </p:nvSpPr>
        <p:spPr>
          <a:xfrm>
            <a:off x="3699704" y="4533900"/>
            <a:ext cx="5596695" cy="3054682"/>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r>
              <a:rPr lang="en-US" sz="3000" spc="98" dirty="0">
                <a:solidFill>
                  <a:srgbClr val="5A3114"/>
                </a:solidFill>
                <a:latin typeface="Nunito"/>
                <a:ea typeface="Nunito"/>
                <a:cs typeface="Nunito"/>
                <a:sym typeface="Nunito"/>
              </a:rPr>
              <a:t>Paper </a:t>
            </a:r>
          </a:p>
          <a:p>
            <a:pPr marL="734061" lvl="1" indent="-367031" algn="l">
              <a:buFont typeface="Arial"/>
              <a:buChar char="•"/>
            </a:pPr>
            <a:r>
              <a:rPr lang="en-US" sz="3000" spc="98" dirty="0">
                <a:solidFill>
                  <a:srgbClr val="5A3114"/>
                </a:solidFill>
                <a:latin typeface="Nunito"/>
                <a:ea typeface="Nunito"/>
                <a:cs typeface="Nunito"/>
                <a:sym typeface="Nunito"/>
              </a:rPr>
              <a:t>Popsicle sticks</a:t>
            </a:r>
          </a:p>
          <a:p>
            <a:pPr marL="734061" lvl="1" indent="-367031" algn="l">
              <a:buFont typeface="Arial"/>
              <a:buChar char="•"/>
            </a:pPr>
            <a:r>
              <a:rPr lang="en-US" sz="3000" spc="98" dirty="0">
                <a:solidFill>
                  <a:srgbClr val="5A3114"/>
                </a:solidFill>
                <a:latin typeface="Nunito"/>
                <a:ea typeface="Nunito"/>
                <a:cs typeface="Nunito"/>
                <a:sym typeface="Nunito"/>
              </a:rPr>
              <a:t>Glue</a:t>
            </a:r>
          </a:p>
          <a:p>
            <a:pPr marL="734061" lvl="1" indent="-367031" algn="l">
              <a:buFont typeface="Arial"/>
              <a:buChar char="•"/>
            </a:pPr>
            <a:r>
              <a:rPr lang="en-US" sz="3000" spc="98" dirty="0">
                <a:solidFill>
                  <a:srgbClr val="5A3114"/>
                </a:solidFill>
                <a:latin typeface="Nunito"/>
                <a:ea typeface="Nunito"/>
                <a:cs typeface="Nunito"/>
                <a:sym typeface="Nunito"/>
              </a:rPr>
              <a:t>Markers or Crayons</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3" name="Picture 2">
            <a:extLst>
              <a:ext uri="{FF2B5EF4-FFF2-40B4-BE49-F238E27FC236}">
                <a16:creationId xmlns:a16="http://schemas.microsoft.com/office/drawing/2014/main" id="{BDCB43F1-5990-4992-2CE4-9F900CCFC2C4}"/>
              </a:ext>
            </a:extLst>
          </p:cNvPr>
          <p:cNvPicPr>
            <a:picLocks noChangeAspect="1"/>
          </p:cNvPicPr>
          <p:nvPr/>
        </p:nvPicPr>
        <p:blipFill>
          <a:blip r:embed="rId3"/>
          <a:stretch>
            <a:fillRect/>
          </a:stretch>
        </p:blipFill>
        <p:spPr>
          <a:xfrm>
            <a:off x="10419854" y="996562"/>
            <a:ext cx="4130341" cy="61955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396114" y="1849597"/>
            <a:ext cx="5747886" cy="7344639"/>
          </a:xfrm>
          <a:prstGeom prst="rect">
            <a:avLst/>
          </a:prstGeom>
        </p:spPr>
        <p:txBody>
          <a:bodyPr lIns="0" tIns="0" rIns="0" bIns="0" rtlCol="0" anchor="t">
            <a:spAutoFit/>
          </a:bodyPr>
          <a:lstStyle/>
          <a:p>
            <a:pPr marL="514350" indent="-514350">
              <a:lnSpc>
                <a:spcPts val="4063"/>
              </a:lnSpc>
              <a:buAutoNum type="arabicPeriod"/>
            </a:pPr>
            <a:r>
              <a:rPr lang="en-US" sz="3400" dirty="0">
                <a:solidFill>
                  <a:srgbClr val="000000"/>
                </a:solidFill>
                <a:latin typeface="Calibri (MS)"/>
                <a:ea typeface="Calibri (MS)"/>
                <a:cs typeface="Calibri (MS)"/>
                <a:sym typeface="Calibri (MS)"/>
              </a:rPr>
              <a:t>Make the scroll</a:t>
            </a:r>
          </a:p>
          <a:p>
            <a:pPr>
              <a:lnSpc>
                <a:spcPts val="4063"/>
              </a:lnSpc>
            </a:pPr>
            <a:r>
              <a:rPr lang="en-US" sz="3400" dirty="0">
                <a:solidFill>
                  <a:srgbClr val="000000"/>
                </a:solidFill>
                <a:latin typeface="Calibri (MS)"/>
                <a:ea typeface="Calibri (MS)"/>
                <a:cs typeface="Calibri (MS)"/>
                <a:sym typeface="Calibri (MS)"/>
              </a:rPr>
              <a:t>	Roll the top and bottom of the paper on popsicle sticks. Tape or glue.</a:t>
            </a:r>
          </a:p>
          <a:p>
            <a:pPr>
              <a:lnSpc>
                <a:spcPts val="4063"/>
              </a:lnSpc>
            </a:pPr>
            <a:r>
              <a:rPr lang="en-US" sz="3400" dirty="0">
                <a:solidFill>
                  <a:srgbClr val="000000"/>
                </a:solidFill>
                <a:latin typeface="Calibri (MS)"/>
                <a:ea typeface="Calibri (MS)"/>
                <a:cs typeface="Calibri (MS)"/>
                <a:sym typeface="Calibri (MS)"/>
              </a:rPr>
              <a:t>2. Write the title</a:t>
            </a:r>
          </a:p>
          <a:p>
            <a:pPr>
              <a:lnSpc>
                <a:spcPts val="4063"/>
              </a:lnSpc>
            </a:pPr>
            <a:r>
              <a:rPr lang="en-US" sz="3400" dirty="0">
                <a:solidFill>
                  <a:srgbClr val="000000"/>
                </a:solidFill>
                <a:latin typeface="Calibri (MS)"/>
                <a:ea typeface="Calibri (MS)"/>
                <a:cs typeface="Calibri (MS)"/>
                <a:sym typeface="Calibri (MS)"/>
              </a:rPr>
              <a:t>	At the top: </a:t>
            </a:r>
          </a:p>
          <a:p>
            <a:pPr>
              <a:lnSpc>
                <a:spcPts val="4063"/>
              </a:lnSpc>
            </a:pPr>
            <a:r>
              <a:rPr lang="en-US" sz="3400" dirty="0">
                <a:solidFill>
                  <a:srgbClr val="000000"/>
                </a:solidFill>
                <a:latin typeface="Calibri (MS)"/>
                <a:ea typeface="Calibri (MS)"/>
                <a:cs typeface="Calibri (MS)"/>
                <a:sym typeface="Calibri (MS)"/>
              </a:rPr>
              <a:t>	“Jesus teaches us to love and do what is right.”</a:t>
            </a:r>
          </a:p>
          <a:p>
            <a:pPr>
              <a:lnSpc>
                <a:spcPts val="4063"/>
              </a:lnSpc>
            </a:pPr>
            <a:r>
              <a:rPr lang="en-US" sz="3400" dirty="0">
                <a:solidFill>
                  <a:srgbClr val="000000"/>
                </a:solidFill>
                <a:latin typeface="Calibri (MS)"/>
                <a:ea typeface="Calibri (MS)"/>
                <a:cs typeface="Calibri (MS)"/>
                <a:sym typeface="Calibri (MS)"/>
              </a:rPr>
              <a:t>3. Draw 3 good actions</a:t>
            </a:r>
          </a:p>
          <a:p>
            <a:pPr>
              <a:lnSpc>
                <a:spcPts val="4063"/>
              </a:lnSpc>
            </a:pPr>
            <a:r>
              <a:rPr lang="en-US" sz="3400" dirty="0">
                <a:solidFill>
                  <a:srgbClr val="000000"/>
                </a:solidFill>
                <a:latin typeface="Calibri (MS)"/>
                <a:ea typeface="Calibri (MS)"/>
                <a:cs typeface="Calibri (MS)"/>
                <a:sym typeface="Calibri (MS)"/>
              </a:rPr>
              <a:t>	Example: </a:t>
            </a:r>
          </a:p>
          <a:p>
            <a:pPr>
              <a:lnSpc>
                <a:spcPts val="4063"/>
              </a:lnSpc>
            </a:pPr>
            <a:r>
              <a:rPr lang="en-US" sz="3400" dirty="0">
                <a:solidFill>
                  <a:srgbClr val="000000"/>
                </a:solidFill>
                <a:latin typeface="Calibri (MS)"/>
                <a:ea typeface="Calibri (MS)"/>
                <a:cs typeface="Calibri (MS)"/>
                <a:sym typeface="Calibri (MS)"/>
              </a:rPr>
              <a:t>	Share • Say Sorry • Tell the Truth</a:t>
            </a:r>
          </a:p>
          <a:p>
            <a:pPr>
              <a:lnSpc>
                <a:spcPts val="4063"/>
              </a:lnSpc>
            </a:pPr>
            <a:r>
              <a:rPr lang="en-US" sz="3400" dirty="0">
                <a:solidFill>
                  <a:srgbClr val="000000"/>
                </a:solidFill>
                <a:latin typeface="Calibri (MS)"/>
                <a:ea typeface="Calibri (MS)"/>
                <a:cs typeface="Calibri (MS)"/>
                <a:sym typeface="Calibri (MS)"/>
              </a:rPr>
              <a:t>4. Color and decorate</a:t>
            </a:r>
          </a:p>
          <a:p>
            <a:pPr>
              <a:lnSpc>
                <a:spcPts val="4063"/>
              </a:lnSpc>
            </a:pPr>
            <a:r>
              <a:rPr lang="en-US" sz="3400" dirty="0">
                <a:solidFill>
                  <a:srgbClr val="000000"/>
                </a:solidFill>
                <a:latin typeface="Calibri (MS)"/>
                <a:ea typeface="Calibri (MS)"/>
                <a:cs typeface="Calibri (MS)"/>
                <a:sym typeface="Calibri (MS)"/>
              </a:rPr>
              <a:t>	Add hearts or smiley faces.</a:t>
            </a:r>
          </a:p>
        </p:txBody>
      </p:sp>
      <p:pic>
        <p:nvPicPr>
          <p:cNvPr id="6" name="Picture 5">
            <a:extLst>
              <a:ext uri="{FF2B5EF4-FFF2-40B4-BE49-F238E27FC236}">
                <a16:creationId xmlns:a16="http://schemas.microsoft.com/office/drawing/2014/main" id="{0929C844-87CA-6AA9-0D71-BEEAC4D98C6E}"/>
              </a:ext>
            </a:extLst>
          </p:cNvPr>
          <p:cNvPicPr>
            <a:picLocks noChangeAspect="1"/>
          </p:cNvPicPr>
          <p:nvPr/>
        </p:nvPicPr>
        <p:blipFill>
          <a:blip r:embed="rId3"/>
          <a:stretch>
            <a:fillRect/>
          </a:stretch>
        </p:blipFill>
        <p:spPr>
          <a:xfrm>
            <a:off x="10419854" y="996562"/>
            <a:ext cx="4130341" cy="61955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47919" y="826943"/>
            <a:ext cx="5576545" cy="8309967"/>
          </a:xfrm>
          <a:prstGeom prst="rect">
            <a:avLst/>
          </a:prstGeom>
        </p:spPr>
        <p:txBody>
          <a:bodyPr lIns="0" tIns="0" rIns="0" bIns="0" rtlCol="0" anchor="t">
            <a:spAutoFit/>
          </a:bodyPr>
          <a:lstStyle/>
          <a:p>
            <a:pPr algn="just"/>
            <a:r>
              <a:rPr lang="en-US" sz="3000" dirty="0">
                <a:solidFill>
                  <a:srgbClr val="000000"/>
                </a:solidFill>
                <a:latin typeface="Calibri (MS)"/>
                <a:ea typeface="Calibri (MS)"/>
                <a:cs typeface="Calibri (MS)"/>
                <a:sym typeface="Calibri (MS)"/>
              </a:rPr>
              <a:t>Dear God,</a:t>
            </a:r>
          </a:p>
          <a:p>
            <a:pPr algn="just"/>
            <a:endParaRPr lang="en-US" sz="3000" dirty="0">
              <a:solidFill>
                <a:srgbClr val="000000"/>
              </a:solidFill>
              <a:latin typeface="Calibri (MS)"/>
              <a:ea typeface="Calibri (MS)"/>
              <a:cs typeface="Calibri (MS)"/>
              <a:sym typeface="Calibri (MS)"/>
            </a:endParaRPr>
          </a:p>
          <a:p>
            <a:pPr algn="just"/>
            <a:r>
              <a:rPr lang="en-US" sz="3000" dirty="0">
                <a:solidFill>
                  <a:srgbClr val="000000"/>
                </a:solidFill>
                <a:latin typeface="Calibri (MS)"/>
                <a:ea typeface="Calibri (MS)"/>
                <a:cs typeface="Calibri (MS)"/>
                <a:sym typeface="Calibri (MS)"/>
              </a:rPr>
              <a:t>Thank You for teaching us how to live with love in our hearts. Help us not only follow rules, but choose what is good and kind inside. Teach us to forgive when we are hurt, to say sorry when we make mistakes, and to always tell the truth. When we feel angry, help us choose peace. When it is hard to do what is right, give us courage and strength. May our words be kind and our promises be true. Help us follow You every day with happy and loving hearts.</a:t>
            </a:r>
          </a:p>
          <a:p>
            <a:pPr algn="just"/>
            <a:r>
              <a:rPr lang="en-US" sz="3000" dirty="0">
                <a:solidFill>
                  <a:srgbClr val="000000"/>
                </a:solidFill>
                <a:latin typeface="Calibri (MS)"/>
                <a:ea typeface="Calibri (MS)"/>
                <a:cs typeface="Calibri (MS)"/>
                <a:sym typeface="Calibri (MS)"/>
              </a:rPr>
              <a:t>In Jesus’s name, </a:t>
            </a:r>
          </a:p>
          <a:p>
            <a:pPr algn="just"/>
            <a:r>
              <a:rPr lang="en-US" sz="3000" dirty="0">
                <a:solidFill>
                  <a:srgbClr val="000000"/>
                </a:solidFill>
                <a:latin typeface="Calibri (MS)"/>
                <a:ea typeface="Calibri (MS)"/>
                <a:cs typeface="Calibri (MS)"/>
                <a:sym typeface="Calibri (MS)"/>
              </a:rPr>
              <a:t>Amen!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TotalTime>
  <Words>986</Words>
  <Application>Microsoft Office PowerPoint</Application>
  <PresentationFormat>Custom</PresentationFormat>
  <Paragraphs>77</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Calibri (MS)</vt:lpstr>
      <vt:lpstr>Calibri</vt:lpstr>
      <vt:lpstr>Arial</vt:lpstr>
      <vt:lpstr>Porcelain</vt:lpstr>
      <vt:lpstr>Nunito Bold</vt:lpstr>
      <vt:lpstr>Canva Sans Bold</vt:lpstr>
      <vt:lpstr>Nunito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12</cp:revision>
  <dcterms:created xsi:type="dcterms:W3CDTF">2006-08-16T00:00:00Z</dcterms:created>
  <dcterms:modified xsi:type="dcterms:W3CDTF">2026-02-11T15:03:56Z</dcterms:modified>
  <dc:identifier>DAG9kIgkx1c</dc:identifier>
</cp:coreProperties>
</file>