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70" r:id="rId11"/>
    <p:sldId id="271" r:id="rId12"/>
    <p:sldId id="272" r:id="rId13"/>
    <p:sldId id="273" r:id="rId14"/>
    <p:sldId id="274" r:id="rId15"/>
    <p:sldId id="275" r:id="rId16"/>
    <p:sldId id="276" r:id="rId17"/>
    <p:sldId id="265" r:id="rId18"/>
    <p:sldId id="266" r:id="rId19"/>
    <p:sldId id="267" r:id="rId20"/>
    <p:sldId id="268" r:id="rId21"/>
    <p:sldId id="269" r:id="rId22"/>
  </p:sldIdLst>
  <p:sldSz cx="18288000" cy="10287000"/>
  <p:notesSz cx="6858000" cy="9144000"/>
  <p:embeddedFontLst>
    <p:embeddedFont>
      <p:font typeface="Calibri (MS)" panose="020B0604020202020204" charset="0"/>
      <p:regular r:id="rId23"/>
    </p:embeddedFont>
    <p:embeddedFont>
      <p:font typeface="Canva Sans Bold" panose="020B0604020202020204" charset="0"/>
      <p:regular r:id="rId24"/>
    </p:embeddedFont>
    <p:embeddedFont>
      <p:font typeface="Nunito" pitchFamily="2" charset="0"/>
      <p:regular r:id="rId25"/>
      <p:bold r:id="rId26"/>
      <p:italic r:id="rId27"/>
      <p:boldItalic r:id="rId28"/>
    </p:embeddedFont>
    <p:embeddedFont>
      <p:font typeface="Nunito Bold" charset="0"/>
      <p:regular r:id="rId29"/>
    </p:embeddedFont>
    <p:embeddedFont>
      <p:font typeface="Porcelain" panose="020B0604020202020204" charset="0"/>
      <p:regular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E1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5" d="100"/>
          <a:sy n="45" d="100"/>
        </p:scale>
        <p:origin x="816"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5.fntdata"/><Relationship Id="rId30" Type="http://schemas.openxmlformats.org/officeDocument/2006/relationships/font" Target="fonts/font8.fntdata"/><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sv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svg"/></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svg"/><Relationship Id="rId7" Type="http://schemas.openxmlformats.org/officeDocument/2006/relationships/image" Target="../media/image19.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8.png"/><Relationship Id="rId11" Type="http://schemas.microsoft.com/office/2007/relationships/hdphoto" Target="../media/hdphoto1.wdp"/><Relationship Id="rId5" Type="http://schemas.openxmlformats.org/officeDocument/2006/relationships/image" Target="../media/image12.svg"/><Relationship Id="rId10" Type="http://schemas.openxmlformats.org/officeDocument/2006/relationships/image" Target="../media/image20.png"/><Relationship Id="rId4" Type="http://schemas.openxmlformats.org/officeDocument/2006/relationships/image" Target="../media/image11.png"/><Relationship Id="rId9" Type="http://schemas.openxmlformats.org/officeDocument/2006/relationships/image" Target="../media/image16.svg"/></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1.png"/><Relationship Id="rId1" Type="http://schemas.openxmlformats.org/officeDocument/2006/relationships/slideLayout" Target="../slideLayouts/slideLayout7.xml"/><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image" Target="../media/image37.svg"/></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svg"/></Relationships>
</file>

<file path=ppt/slides/_rels/slide2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p:cNvGrpSpPr/>
        <p:nvPr/>
      </p:nvGrpSpPr>
      <p:grpSpPr>
        <a:xfrm>
          <a:off x="0" y="0"/>
          <a:ext cx="0" cy="0"/>
          <a:chOff x="0" y="0"/>
          <a:chExt cx="0" cy="0"/>
        </a:xfrm>
      </p:grpSpPr>
      <p:sp>
        <p:nvSpPr>
          <p:cNvPr id="2" name="Freeform 2"/>
          <p:cNvSpPr/>
          <p:nvPr/>
        </p:nvSpPr>
        <p:spPr>
          <a:xfrm>
            <a:off x="-1087544" y="454101"/>
            <a:ext cx="11952449" cy="7320875"/>
          </a:xfrm>
          <a:custGeom>
            <a:avLst/>
            <a:gdLst/>
            <a:ahLst/>
            <a:cxnLst/>
            <a:rect l="l" t="t" r="r" b="b"/>
            <a:pathLst>
              <a:path w="11952449" h="7320875">
                <a:moveTo>
                  <a:pt x="0" y="0"/>
                </a:moveTo>
                <a:lnTo>
                  <a:pt x="11952449" y="0"/>
                </a:lnTo>
                <a:lnTo>
                  <a:pt x="11952449" y="7320875"/>
                </a:lnTo>
                <a:lnTo>
                  <a:pt x="0" y="7320875"/>
                </a:lnTo>
                <a:lnTo>
                  <a:pt x="0" y="0"/>
                </a:lnTo>
                <a:close/>
              </a:path>
            </a:pathLst>
          </a:custGeom>
          <a:blipFill>
            <a:blip r:embed="rId2">
              <a:extLst>
                <a:ext uri="{96DAC541-7B7A-43D3-8B79-37D633B846F1}">
                  <asvg:svgBlip xmlns:asvg="http://schemas.microsoft.com/office/drawing/2016/SVG/main" r:embed="rId3"/>
                </a:ext>
              </a:extLst>
            </a:blip>
            <a:stretch>
              <a:fillRect t="-150" b="-150"/>
            </a:stretch>
          </a:blipFill>
        </p:spPr>
      </p:sp>
      <p:sp>
        <p:nvSpPr>
          <p:cNvPr id="3" name="Freeform 3"/>
          <p:cNvSpPr/>
          <p:nvPr/>
        </p:nvSpPr>
        <p:spPr>
          <a:xfrm rot="-1360721">
            <a:off x="11867876" y="-1064824"/>
            <a:ext cx="4043743" cy="2603160"/>
          </a:xfrm>
          <a:custGeom>
            <a:avLst/>
            <a:gdLst/>
            <a:ahLst/>
            <a:cxnLst/>
            <a:rect l="l" t="t" r="r" b="b"/>
            <a:pathLst>
              <a:path w="4043743" h="2603160">
                <a:moveTo>
                  <a:pt x="0" y="0"/>
                </a:moveTo>
                <a:lnTo>
                  <a:pt x="4043743" y="0"/>
                </a:lnTo>
                <a:lnTo>
                  <a:pt x="4043743" y="2603160"/>
                </a:lnTo>
                <a:lnTo>
                  <a:pt x="0" y="2603160"/>
                </a:lnTo>
                <a:lnTo>
                  <a:pt x="0" y="0"/>
                </a:lnTo>
                <a:close/>
              </a:path>
            </a:pathLst>
          </a:custGeom>
          <a:blipFill>
            <a:blip r:embed="rId4">
              <a:extLst>
                <a:ext uri="{96DAC541-7B7A-43D3-8B79-37D633B846F1}">
                  <asvg:svgBlip xmlns:asvg="http://schemas.microsoft.com/office/drawing/2016/SVG/main" r:embed="rId5"/>
                </a:ext>
              </a:extLst>
            </a:blip>
            <a:stretch>
              <a:fillRect l="-160" r="-160"/>
            </a:stretch>
          </a:blipFill>
        </p:spPr>
      </p:sp>
      <p:grpSp>
        <p:nvGrpSpPr>
          <p:cNvPr id="4" name="Group 4"/>
          <p:cNvGrpSpPr/>
          <p:nvPr/>
        </p:nvGrpSpPr>
        <p:grpSpPr>
          <a:xfrm>
            <a:off x="7854276" y="1438460"/>
            <a:ext cx="10433724" cy="8229600"/>
            <a:chOff x="0" y="0"/>
            <a:chExt cx="13911632" cy="10972800"/>
          </a:xfrm>
        </p:grpSpPr>
        <p:sp>
          <p:nvSpPr>
            <p:cNvPr id="5" name="Freeform 5"/>
            <p:cNvSpPr/>
            <p:nvPr/>
          </p:nvSpPr>
          <p:spPr>
            <a:xfrm>
              <a:off x="0" y="0"/>
              <a:ext cx="13911580" cy="10972800"/>
            </a:xfrm>
            <a:custGeom>
              <a:avLst/>
              <a:gdLst/>
              <a:ahLst/>
              <a:cxnLst/>
              <a:rect l="l" t="t" r="r" b="b"/>
              <a:pathLst>
                <a:path w="13911580" h="10972800">
                  <a:moveTo>
                    <a:pt x="0" y="0"/>
                  </a:moveTo>
                  <a:lnTo>
                    <a:pt x="13911580" y="0"/>
                  </a:lnTo>
                  <a:lnTo>
                    <a:pt x="13911580" y="10972800"/>
                  </a:lnTo>
                  <a:lnTo>
                    <a:pt x="0" y="10972800"/>
                  </a:lnTo>
                  <a:lnTo>
                    <a:pt x="0" y="0"/>
                  </a:lnTo>
                  <a:close/>
                </a:path>
              </a:pathLst>
            </a:custGeom>
            <a:blipFill>
              <a:blip r:embed="rId6"/>
              <a:stretch>
                <a:fillRect t="-20" b="-20"/>
              </a:stretch>
            </a:blipFill>
          </p:spPr>
        </p:sp>
      </p:grpSp>
      <p:grpSp>
        <p:nvGrpSpPr>
          <p:cNvPr id="6" name="Group 6"/>
          <p:cNvGrpSpPr/>
          <p:nvPr/>
        </p:nvGrpSpPr>
        <p:grpSpPr>
          <a:xfrm>
            <a:off x="357696" y="247287"/>
            <a:ext cx="1642686" cy="912603"/>
            <a:chOff x="0" y="0"/>
            <a:chExt cx="2190248" cy="1216804"/>
          </a:xfrm>
        </p:grpSpPr>
        <p:sp>
          <p:nvSpPr>
            <p:cNvPr id="7" name="Freeform 7"/>
            <p:cNvSpPr/>
            <p:nvPr/>
          </p:nvSpPr>
          <p:spPr>
            <a:xfrm>
              <a:off x="0" y="0"/>
              <a:ext cx="2190242" cy="1216787"/>
            </a:xfrm>
            <a:custGeom>
              <a:avLst/>
              <a:gdLst/>
              <a:ahLst/>
              <a:cxnLst/>
              <a:rect l="l" t="t" r="r" b="b"/>
              <a:pathLst>
                <a:path w="2190242" h="1216787">
                  <a:moveTo>
                    <a:pt x="0" y="0"/>
                  </a:moveTo>
                  <a:lnTo>
                    <a:pt x="2190242" y="0"/>
                  </a:lnTo>
                  <a:lnTo>
                    <a:pt x="2190242" y="1216787"/>
                  </a:lnTo>
                  <a:lnTo>
                    <a:pt x="0" y="1216787"/>
                  </a:lnTo>
                  <a:lnTo>
                    <a:pt x="0" y="0"/>
                  </a:lnTo>
                  <a:close/>
                </a:path>
              </a:pathLst>
            </a:custGeom>
            <a:blipFill>
              <a:blip r:embed="rId7"/>
              <a:stretch>
                <a:fillRect l="-94" r="-95" b="-1"/>
              </a:stretch>
            </a:blipFill>
          </p:spPr>
        </p:sp>
      </p:grpSp>
      <p:grpSp>
        <p:nvGrpSpPr>
          <p:cNvPr id="8" name="Group 8"/>
          <p:cNvGrpSpPr/>
          <p:nvPr/>
        </p:nvGrpSpPr>
        <p:grpSpPr>
          <a:xfrm>
            <a:off x="878586" y="6575448"/>
            <a:ext cx="2243592" cy="3348645"/>
            <a:chOff x="0" y="0"/>
            <a:chExt cx="2991456" cy="4464860"/>
          </a:xfrm>
        </p:grpSpPr>
        <p:sp>
          <p:nvSpPr>
            <p:cNvPr id="9" name="Freeform 9"/>
            <p:cNvSpPr/>
            <p:nvPr/>
          </p:nvSpPr>
          <p:spPr>
            <a:xfrm>
              <a:off x="0" y="0"/>
              <a:ext cx="2991485" cy="4464812"/>
            </a:xfrm>
            <a:custGeom>
              <a:avLst/>
              <a:gdLst/>
              <a:ahLst/>
              <a:cxnLst/>
              <a:rect l="l" t="t" r="r" b="b"/>
              <a:pathLst>
                <a:path w="2991485" h="4464812">
                  <a:moveTo>
                    <a:pt x="0" y="0"/>
                  </a:moveTo>
                  <a:lnTo>
                    <a:pt x="2991485" y="0"/>
                  </a:lnTo>
                  <a:lnTo>
                    <a:pt x="2991485" y="4464812"/>
                  </a:lnTo>
                  <a:lnTo>
                    <a:pt x="0" y="4464812"/>
                  </a:lnTo>
                  <a:lnTo>
                    <a:pt x="0" y="0"/>
                  </a:lnTo>
                  <a:close/>
                </a:path>
              </a:pathLst>
            </a:custGeom>
            <a:blipFill>
              <a:blip r:embed="rId8"/>
              <a:stretch>
                <a:fillRect l="-5" r="-4" b="-1"/>
              </a:stretch>
            </a:blipFill>
          </p:spPr>
        </p:sp>
      </p:grpSp>
      <p:grpSp>
        <p:nvGrpSpPr>
          <p:cNvPr id="10" name="Group 10"/>
          <p:cNvGrpSpPr/>
          <p:nvPr/>
        </p:nvGrpSpPr>
        <p:grpSpPr>
          <a:xfrm>
            <a:off x="3662239" y="6575448"/>
            <a:ext cx="2452882" cy="3348645"/>
            <a:chOff x="0" y="0"/>
            <a:chExt cx="3270509" cy="4464860"/>
          </a:xfrm>
        </p:grpSpPr>
        <p:sp>
          <p:nvSpPr>
            <p:cNvPr id="11" name="Freeform 11"/>
            <p:cNvSpPr/>
            <p:nvPr/>
          </p:nvSpPr>
          <p:spPr>
            <a:xfrm>
              <a:off x="0" y="0"/>
              <a:ext cx="3270504" cy="4464812"/>
            </a:xfrm>
            <a:custGeom>
              <a:avLst/>
              <a:gdLst/>
              <a:ahLst/>
              <a:cxnLst/>
              <a:rect l="l" t="t" r="r" b="b"/>
              <a:pathLst>
                <a:path w="3270504" h="4464812">
                  <a:moveTo>
                    <a:pt x="0" y="0"/>
                  </a:moveTo>
                  <a:lnTo>
                    <a:pt x="3270504" y="0"/>
                  </a:lnTo>
                  <a:lnTo>
                    <a:pt x="3270504" y="4464812"/>
                  </a:lnTo>
                  <a:lnTo>
                    <a:pt x="0" y="4464812"/>
                  </a:lnTo>
                  <a:lnTo>
                    <a:pt x="0" y="0"/>
                  </a:lnTo>
                  <a:close/>
                </a:path>
              </a:pathLst>
            </a:custGeom>
            <a:blipFill>
              <a:blip r:embed="rId9"/>
              <a:stretch>
                <a:fillRect l="-14" r="-15" b="-1"/>
              </a:stretch>
            </a:blipFill>
          </p:spPr>
        </p:sp>
      </p:grpSp>
      <p:sp>
        <p:nvSpPr>
          <p:cNvPr id="12" name="TextBox 12"/>
          <p:cNvSpPr txBox="1"/>
          <p:nvPr/>
        </p:nvSpPr>
        <p:spPr>
          <a:xfrm rot="-181529">
            <a:off x="57995" y="3270028"/>
            <a:ext cx="9703600" cy="3290824"/>
          </a:xfrm>
          <a:prstGeom prst="rect">
            <a:avLst/>
          </a:prstGeom>
        </p:spPr>
        <p:txBody>
          <a:bodyPr lIns="0" tIns="0" rIns="0" bIns="0" rtlCol="0" anchor="t">
            <a:spAutoFit/>
          </a:bodyPr>
          <a:lstStyle/>
          <a:p>
            <a:pPr algn="ctr">
              <a:lnSpc>
                <a:spcPts val="11918"/>
              </a:lnSpc>
            </a:pPr>
            <a:r>
              <a:rPr lang="en-US" sz="17025">
                <a:solidFill>
                  <a:srgbClr val="5D2719"/>
                </a:solidFill>
                <a:latin typeface="Porcelain"/>
                <a:ea typeface="Porcelain"/>
                <a:cs typeface="Porcelain"/>
                <a:sym typeface="Porcelain"/>
              </a:rPr>
              <a:t>Live the Word Kids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p:cNvGrpSpPr/>
        <p:nvPr/>
      </p:nvGrpSpPr>
      <p:grpSpPr>
        <a:xfrm>
          <a:off x="0" y="0"/>
          <a:ext cx="0" cy="0"/>
          <a:chOff x="0" y="0"/>
          <a:chExt cx="0" cy="0"/>
        </a:xfrm>
      </p:grpSpPr>
      <p:sp>
        <p:nvSpPr>
          <p:cNvPr id="2" name="Freeform 2"/>
          <p:cNvSpPr/>
          <p:nvPr/>
        </p:nvSpPr>
        <p:spPr>
          <a:xfrm>
            <a:off x="15124472" y="1028700"/>
            <a:ext cx="3813702" cy="3279784"/>
          </a:xfrm>
          <a:custGeom>
            <a:avLst/>
            <a:gdLst/>
            <a:ahLst/>
            <a:cxnLst/>
            <a:rect l="l" t="t" r="r" b="b"/>
            <a:pathLst>
              <a:path w="3813702" h="3279784">
                <a:moveTo>
                  <a:pt x="0" y="0"/>
                </a:moveTo>
                <a:lnTo>
                  <a:pt x="3813702" y="0"/>
                </a:lnTo>
                <a:lnTo>
                  <a:pt x="3813702" y="3279784"/>
                </a:lnTo>
                <a:lnTo>
                  <a:pt x="0" y="3279784"/>
                </a:lnTo>
                <a:lnTo>
                  <a:pt x="0" y="0"/>
                </a:lnTo>
                <a:close/>
              </a:path>
            </a:pathLst>
          </a:custGeom>
          <a:blipFill>
            <a:blip r:embed="rId2">
              <a:extLst>
                <a:ext uri="{96DAC541-7B7A-43D3-8B79-37D633B846F1}">
                  <asvg:svgBlip xmlns:asvg="http://schemas.microsoft.com/office/drawing/2016/SVG/main" r:embed="rId3"/>
                </a:ext>
              </a:extLst>
            </a:blip>
            <a:stretch>
              <a:fillRect t="-20" b="-20"/>
            </a:stretch>
          </a:blipFill>
        </p:spPr>
      </p:sp>
      <p:sp>
        <p:nvSpPr>
          <p:cNvPr id="3" name="Freeform 3"/>
          <p:cNvSpPr/>
          <p:nvPr/>
        </p:nvSpPr>
        <p:spPr>
          <a:xfrm rot="-5400000">
            <a:off x="-281496" y="6661614"/>
            <a:ext cx="3958991" cy="3944595"/>
          </a:xfrm>
          <a:custGeom>
            <a:avLst/>
            <a:gdLst/>
            <a:ahLst/>
            <a:cxnLst/>
            <a:rect l="l" t="t" r="r" b="b"/>
            <a:pathLst>
              <a:path w="3958991" h="3944595">
                <a:moveTo>
                  <a:pt x="0" y="0"/>
                </a:moveTo>
                <a:lnTo>
                  <a:pt x="3958991" y="0"/>
                </a:lnTo>
                <a:lnTo>
                  <a:pt x="3958991" y="3944595"/>
                </a:lnTo>
                <a:lnTo>
                  <a:pt x="0" y="3944595"/>
                </a:lnTo>
                <a:lnTo>
                  <a:pt x="0" y="0"/>
                </a:lnTo>
                <a:close/>
              </a:path>
            </a:pathLst>
          </a:custGeom>
          <a:blipFill>
            <a:blip r:embed="rId4">
              <a:extLst>
                <a:ext uri="{96DAC541-7B7A-43D3-8B79-37D633B846F1}">
                  <asvg:svgBlip xmlns:asvg="http://schemas.microsoft.com/office/drawing/2016/SVG/main" r:embed="rId5"/>
                </a:ext>
              </a:extLst>
            </a:blip>
            <a:stretch>
              <a:fillRect t="-61" b="-61"/>
            </a:stretch>
          </a:blipFill>
        </p:spPr>
      </p:sp>
      <p:sp>
        <p:nvSpPr>
          <p:cNvPr id="4" name="Freeform 4"/>
          <p:cNvSpPr/>
          <p:nvPr/>
        </p:nvSpPr>
        <p:spPr>
          <a:xfrm rot="105299">
            <a:off x="1018213" y="5390055"/>
            <a:ext cx="16173060" cy="4690187"/>
          </a:xfrm>
          <a:custGeom>
            <a:avLst/>
            <a:gdLst/>
            <a:ahLst/>
            <a:cxnLst/>
            <a:rect l="l" t="t" r="r" b="b"/>
            <a:pathLst>
              <a:path w="16173060" h="4690187">
                <a:moveTo>
                  <a:pt x="0" y="0"/>
                </a:moveTo>
                <a:lnTo>
                  <a:pt x="16173060" y="0"/>
                </a:lnTo>
                <a:lnTo>
                  <a:pt x="16173060" y="4690187"/>
                </a:lnTo>
                <a:lnTo>
                  <a:pt x="0" y="4690187"/>
                </a:lnTo>
                <a:lnTo>
                  <a:pt x="0" y="0"/>
                </a:lnTo>
                <a:close/>
              </a:path>
            </a:pathLst>
          </a:custGeom>
          <a:blipFill>
            <a:blip r:embed="rId6">
              <a:extLst>
                <a:ext uri="{96DAC541-7B7A-43D3-8B79-37D633B846F1}">
                  <asvg:svgBlip xmlns:asvg="http://schemas.microsoft.com/office/drawing/2016/SVG/main" r:embed="rId7"/>
                </a:ext>
              </a:extLst>
            </a:blip>
            <a:stretch>
              <a:fillRect t="-58" b="-58"/>
            </a:stretch>
          </a:blipFill>
        </p:spPr>
      </p:sp>
      <p:sp>
        <p:nvSpPr>
          <p:cNvPr id="5" name="Freeform 5"/>
          <p:cNvSpPr/>
          <p:nvPr/>
        </p:nvSpPr>
        <p:spPr>
          <a:xfrm rot="-564357">
            <a:off x="2958465" y="760611"/>
            <a:ext cx="1764075" cy="2419554"/>
          </a:xfrm>
          <a:custGeom>
            <a:avLst/>
            <a:gdLst/>
            <a:ahLst/>
            <a:cxnLst/>
            <a:rect l="l" t="t" r="r" b="b"/>
            <a:pathLst>
              <a:path w="1764075" h="2419554">
                <a:moveTo>
                  <a:pt x="0" y="0"/>
                </a:moveTo>
                <a:lnTo>
                  <a:pt x="1764075" y="0"/>
                </a:lnTo>
                <a:lnTo>
                  <a:pt x="1764075" y="2419554"/>
                </a:lnTo>
                <a:lnTo>
                  <a:pt x="0" y="2419554"/>
                </a:lnTo>
                <a:lnTo>
                  <a:pt x="0" y="0"/>
                </a:lnTo>
                <a:close/>
              </a:path>
            </a:pathLst>
          </a:custGeom>
          <a:blipFill>
            <a:blip r:embed="rId8">
              <a:extLst>
                <a:ext uri="{96DAC541-7B7A-43D3-8B79-37D633B846F1}">
                  <asvg:svgBlip xmlns:asvg="http://schemas.microsoft.com/office/drawing/2016/SVG/main" r:embed="rId9"/>
                </a:ext>
              </a:extLst>
            </a:blip>
            <a:stretch>
              <a:fillRect l="-21" r="-21"/>
            </a:stretch>
          </a:blipFill>
        </p:spPr>
      </p:sp>
      <p:grpSp>
        <p:nvGrpSpPr>
          <p:cNvPr id="6" name="Group 6"/>
          <p:cNvGrpSpPr/>
          <p:nvPr/>
        </p:nvGrpSpPr>
        <p:grpSpPr>
          <a:xfrm>
            <a:off x="5589684" y="890044"/>
            <a:ext cx="7108633" cy="5764372"/>
            <a:chOff x="0" y="0"/>
            <a:chExt cx="9478177" cy="7685829"/>
          </a:xfrm>
        </p:grpSpPr>
        <p:sp>
          <p:nvSpPr>
            <p:cNvPr id="7" name="Freeform 7"/>
            <p:cNvSpPr/>
            <p:nvPr/>
          </p:nvSpPr>
          <p:spPr>
            <a:xfrm>
              <a:off x="0" y="0"/>
              <a:ext cx="9478137" cy="7685786"/>
            </a:xfrm>
            <a:custGeom>
              <a:avLst/>
              <a:gdLst/>
              <a:ahLst/>
              <a:cxnLst/>
              <a:rect l="l" t="t" r="r" b="b"/>
              <a:pathLst>
                <a:path w="9478137" h="7685786">
                  <a:moveTo>
                    <a:pt x="0" y="0"/>
                  </a:moveTo>
                  <a:lnTo>
                    <a:pt x="9478137" y="0"/>
                  </a:lnTo>
                  <a:lnTo>
                    <a:pt x="9478137" y="7685786"/>
                  </a:lnTo>
                  <a:lnTo>
                    <a:pt x="0" y="7685786"/>
                  </a:lnTo>
                  <a:lnTo>
                    <a:pt x="0" y="0"/>
                  </a:lnTo>
                  <a:close/>
                </a:path>
              </a:pathLst>
            </a:custGeom>
            <a:blipFill>
              <a:blip r:embed="rId10"/>
              <a:stretch>
                <a:fillRect/>
              </a:stretch>
            </a:blipFill>
          </p:spPr>
        </p:sp>
      </p:grpSp>
      <p:sp>
        <p:nvSpPr>
          <p:cNvPr id="8" name="TextBox 8"/>
          <p:cNvSpPr txBox="1"/>
          <p:nvPr/>
        </p:nvSpPr>
        <p:spPr>
          <a:xfrm>
            <a:off x="3504678" y="8293241"/>
            <a:ext cx="11278614" cy="681340"/>
          </a:xfrm>
          <a:prstGeom prst="rect">
            <a:avLst/>
          </a:prstGeom>
        </p:spPr>
        <p:txBody>
          <a:bodyPr lIns="0" tIns="0" rIns="0" bIns="0" rtlCol="0" anchor="t">
            <a:spAutoFit/>
          </a:bodyPr>
          <a:lstStyle/>
          <a:p>
            <a:pPr algn="ctr">
              <a:lnSpc>
                <a:spcPts val="5543"/>
              </a:lnSpc>
            </a:pPr>
            <a:r>
              <a:rPr lang="en-US" sz="3959" spc="117" dirty="0">
                <a:solidFill>
                  <a:srgbClr val="5A3114"/>
                </a:solidFill>
                <a:latin typeface="Nunito"/>
                <a:ea typeface="Nunito"/>
                <a:cs typeface="Nunito"/>
                <a:sym typeface="Nunito"/>
              </a:rPr>
              <a:t>February 1, 2026 | Cycle A Year 2</a:t>
            </a:r>
          </a:p>
        </p:txBody>
      </p:sp>
      <p:sp>
        <p:nvSpPr>
          <p:cNvPr id="9" name="TextBox 9"/>
          <p:cNvSpPr txBox="1"/>
          <p:nvPr/>
        </p:nvSpPr>
        <p:spPr>
          <a:xfrm>
            <a:off x="3182990" y="7206739"/>
            <a:ext cx="11843505" cy="1056818"/>
          </a:xfrm>
          <a:prstGeom prst="rect">
            <a:avLst/>
          </a:prstGeom>
        </p:spPr>
        <p:txBody>
          <a:bodyPr lIns="0" tIns="0" rIns="0" bIns="0" rtlCol="0" anchor="t">
            <a:spAutoFit/>
          </a:bodyPr>
          <a:lstStyle/>
          <a:p>
            <a:pPr algn="ctr">
              <a:lnSpc>
                <a:spcPts val="7029"/>
              </a:lnSpc>
            </a:pPr>
            <a:r>
              <a:rPr lang="en-US" sz="10041" dirty="0">
                <a:solidFill>
                  <a:srgbClr val="5A3114"/>
                </a:solidFill>
                <a:latin typeface="Porcelain"/>
                <a:ea typeface="Porcelain"/>
                <a:cs typeface="Porcelain"/>
                <a:sym typeface="Porcelain"/>
              </a:rPr>
              <a:t>4th Sunday in Ordinary Time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p:cNvGrpSpPr/>
        <p:nvPr/>
      </p:nvGrpSpPr>
      <p:grpSpPr>
        <a:xfrm>
          <a:off x="0" y="0"/>
          <a:ext cx="0" cy="0"/>
          <a:chOff x="0" y="0"/>
          <a:chExt cx="0" cy="0"/>
        </a:xfrm>
      </p:grpSpPr>
      <p:sp>
        <p:nvSpPr>
          <p:cNvPr id="2" name="Freeform 2"/>
          <p:cNvSpPr/>
          <p:nvPr/>
        </p:nvSpPr>
        <p:spPr>
          <a:xfrm>
            <a:off x="15124472" y="1028700"/>
            <a:ext cx="3813702" cy="3279784"/>
          </a:xfrm>
          <a:custGeom>
            <a:avLst/>
            <a:gdLst/>
            <a:ahLst/>
            <a:cxnLst/>
            <a:rect l="l" t="t" r="r" b="b"/>
            <a:pathLst>
              <a:path w="3813702" h="3279784">
                <a:moveTo>
                  <a:pt x="0" y="0"/>
                </a:moveTo>
                <a:lnTo>
                  <a:pt x="3813702" y="0"/>
                </a:lnTo>
                <a:lnTo>
                  <a:pt x="3813702" y="3279784"/>
                </a:lnTo>
                <a:lnTo>
                  <a:pt x="0" y="3279784"/>
                </a:lnTo>
                <a:lnTo>
                  <a:pt x="0" y="0"/>
                </a:lnTo>
                <a:close/>
              </a:path>
            </a:pathLst>
          </a:custGeom>
          <a:blipFill>
            <a:blip r:embed="rId2">
              <a:extLst>
                <a:ext uri="{96DAC541-7B7A-43D3-8B79-37D633B846F1}">
                  <asvg:svgBlip xmlns:asvg="http://schemas.microsoft.com/office/drawing/2016/SVG/main" r:embed="rId3"/>
                </a:ext>
              </a:extLst>
            </a:blip>
            <a:stretch>
              <a:fillRect t="-20" b="-20"/>
            </a:stretch>
          </a:blipFill>
        </p:spPr>
      </p:sp>
      <p:sp>
        <p:nvSpPr>
          <p:cNvPr id="3" name="Freeform 3"/>
          <p:cNvSpPr/>
          <p:nvPr/>
        </p:nvSpPr>
        <p:spPr>
          <a:xfrm rot="-5400000">
            <a:off x="-281496" y="6661614"/>
            <a:ext cx="3958991" cy="3944595"/>
          </a:xfrm>
          <a:custGeom>
            <a:avLst/>
            <a:gdLst/>
            <a:ahLst/>
            <a:cxnLst/>
            <a:rect l="l" t="t" r="r" b="b"/>
            <a:pathLst>
              <a:path w="3958991" h="3944595">
                <a:moveTo>
                  <a:pt x="0" y="0"/>
                </a:moveTo>
                <a:lnTo>
                  <a:pt x="3958991" y="0"/>
                </a:lnTo>
                <a:lnTo>
                  <a:pt x="3958991" y="3944595"/>
                </a:lnTo>
                <a:lnTo>
                  <a:pt x="0" y="3944595"/>
                </a:lnTo>
                <a:lnTo>
                  <a:pt x="0" y="0"/>
                </a:lnTo>
                <a:close/>
              </a:path>
            </a:pathLst>
          </a:custGeom>
          <a:blipFill>
            <a:blip r:embed="rId4">
              <a:extLst>
                <a:ext uri="{96DAC541-7B7A-43D3-8B79-37D633B846F1}">
                  <asvg:svgBlip xmlns:asvg="http://schemas.microsoft.com/office/drawing/2016/SVG/main" r:embed="rId5"/>
                </a:ext>
              </a:extLst>
            </a:blip>
            <a:stretch>
              <a:fillRect t="-61" b="-61"/>
            </a:stretch>
          </a:blipFill>
        </p:spPr>
      </p:sp>
      <p:sp>
        <p:nvSpPr>
          <p:cNvPr id="4" name="Freeform 4"/>
          <p:cNvSpPr/>
          <p:nvPr/>
        </p:nvSpPr>
        <p:spPr>
          <a:xfrm rot="105299">
            <a:off x="1057470" y="6183560"/>
            <a:ext cx="16173060" cy="4690187"/>
          </a:xfrm>
          <a:custGeom>
            <a:avLst/>
            <a:gdLst/>
            <a:ahLst/>
            <a:cxnLst/>
            <a:rect l="l" t="t" r="r" b="b"/>
            <a:pathLst>
              <a:path w="16173060" h="4690187">
                <a:moveTo>
                  <a:pt x="0" y="0"/>
                </a:moveTo>
                <a:lnTo>
                  <a:pt x="16173060" y="0"/>
                </a:lnTo>
                <a:lnTo>
                  <a:pt x="16173060" y="4690187"/>
                </a:lnTo>
                <a:lnTo>
                  <a:pt x="0" y="4690187"/>
                </a:lnTo>
                <a:lnTo>
                  <a:pt x="0" y="0"/>
                </a:lnTo>
                <a:close/>
              </a:path>
            </a:pathLst>
          </a:custGeom>
          <a:blipFill>
            <a:blip r:embed="rId6">
              <a:extLst>
                <a:ext uri="{96DAC541-7B7A-43D3-8B79-37D633B846F1}">
                  <asvg:svgBlip xmlns:asvg="http://schemas.microsoft.com/office/drawing/2016/SVG/main" r:embed="rId7"/>
                </a:ext>
              </a:extLst>
            </a:blip>
            <a:stretch>
              <a:fillRect t="-58" b="-58"/>
            </a:stretch>
          </a:blipFill>
        </p:spPr>
      </p:sp>
      <p:sp>
        <p:nvSpPr>
          <p:cNvPr id="5" name="Freeform 5"/>
          <p:cNvSpPr/>
          <p:nvPr/>
        </p:nvSpPr>
        <p:spPr>
          <a:xfrm rot="-564357">
            <a:off x="2958465" y="760611"/>
            <a:ext cx="1764075" cy="2419554"/>
          </a:xfrm>
          <a:custGeom>
            <a:avLst/>
            <a:gdLst/>
            <a:ahLst/>
            <a:cxnLst/>
            <a:rect l="l" t="t" r="r" b="b"/>
            <a:pathLst>
              <a:path w="1764075" h="2419554">
                <a:moveTo>
                  <a:pt x="0" y="0"/>
                </a:moveTo>
                <a:lnTo>
                  <a:pt x="1764075" y="0"/>
                </a:lnTo>
                <a:lnTo>
                  <a:pt x="1764075" y="2419554"/>
                </a:lnTo>
                <a:lnTo>
                  <a:pt x="0" y="2419554"/>
                </a:lnTo>
                <a:lnTo>
                  <a:pt x="0" y="0"/>
                </a:lnTo>
                <a:close/>
              </a:path>
            </a:pathLst>
          </a:custGeom>
          <a:blipFill>
            <a:blip r:embed="rId8">
              <a:extLst>
                <a:ext uri="{96DAC541-7B7A-43D3-8B79-37D633B846F1}">
                  <asvg:svgBlip xmlns:asvg="http://schemas.microsoft.com/office/drawing/2016/SVG/main" r:embed="rId9"/>
                </a:ext>
              </a:extLst>
            </a:blip>
            <a:stretch>
              <a:fillRect l="-21" r="-21"/>
            </a:stretch>
          </a:blipFill>
        </p:spPr>
      </p:sp>
      <p:sp>
        <p:nvSpPr>
          <p:cNvPr id="7" name="TextBox 7"/>
          <p:cNvSpPr txBox="1"/>
          <p:nvPr/>
        </p:nvSpPr>
        <p:spPr>
          <a:xfrm>
            <a:off x="3504692" y="9130736"/>
            <a:ext cx="11278614" cy="681340"/>
          </a:xfrm>
          <a:prstGeom prst="rect">
            <a:avLst/>
          </a:prstGeom>
        </p:spPr>
        <p:txBody>
          <a:bodyPr lIns="0" tIns="0" rIns="0" bIns="0" rtlCol="0" anchor="t">
            <a:spAutoFit/>
          </a:bodyPr>
          <a:lstStyle/>
          <a:p>
            <a:pPr algn="ctr">
              <a:lnSpc>
                <a:spcPts val="5543"/>
              </a:lnSpc>
            </a:pPr>
            <a:r>
              <a:rPr lang="en-US" sz="3959" spc="117" dirty="0">
                <a:solidFill>
                  <a:srgbClr val="5A3114"/>
                </a:solidFill>
                <a:latin typeface="Nunito"/>
                <a:ea typeface="Nunito"/>
                <a:cs typeface="Nunito"/>
                <a:sym typeface="Nunito"/>
              </a:rPr>
              <a:t>Matthew 5:1-12a</a:t>
            </a:r>
          </a:p>
        </p:txBody>
      </p:sp>
      <p:sp>
        <p:nvSpPr>
          <p:cNvPr id="8" name="TextBox 8"/>
          <p:cNvSpPr txBox="1"/>
          <p:nvPr/>
        </p:nvSpPr>
        <p:spPr>
          <a:xfrm>
            <a:off x="1085849" y="7786543"/>
            <a:ext cx="16116299" cy="1154098"/>
          </a:xfrm>
          <a:prstGeom prst="rect">
            <a:avLst/>
          </a:prstGeom>
        </p:spPr>
        <p:txBody>
          <a:bodyPr lIns="0" tIns="0" rIns="0" bIns="0" rtlCol="0" anchor="t">
            <a:spAutoFit/>
          </a:bodyPr>
          <a:lstStyle/>
          <a:p>
            <a:pPr algn="ctr">
              <a:lnSpc>
                <a:spcPts val="7979"/>
              </a:lnSpc>
            </a:pPr>
            <a:r>
              <a:rPr lang="en-US" sz="9999" dirty="0">
                <a:solidFill>
                  <a:srgbClr val="5A3114"/>
                </a:solidFill>
                <a:latin typeface="Porcelain"/>
                <a:ea typeface="Porcelain"/>
                <a:cs typeface="Porcelain"/>
                <a:sym typeface="Porcelain"/>
              </a:rPr>
              <a:t>The Sermon on the Mount</a:t>
            </a:r>
          </a:p>
        </p:txBody>
      </p:sp>
      <p:pic>
        <p:nvPicPr>
          <p:cNvPr id="9" name="Picture 8">
            <a:extLst>
              <a:ext uri="{FF2B5EF4-FFF2-40B4-BE49-F238E27FC236}">
                <a16:creationId xmlns:a16="http://schemas.microsoft.com/office/drawing/2014/main" id="{98DC3EB4-F5E6-0F72-A60B-053231FDBEFB}"/>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8848" b="89918" l="500" r="97167">
                        <a14:foregroundMark x1="65227" y1="7407" x2="63490" y2="5592"/>
                        <a14:foregroundMark x1="62667" y1="4733" x2="58108" y2="7859"/>
                        <a14:foregroundMark x1="88667" y1="40947" x2="95333" y2="43827"/>
                        <a14:foregroundMark x1="95333" y1="43827" x2="96242" y2="65346"/>
                        <a14:foregroundMark x1="93760" y1="69462" x2="91500" y2="71193"/>
                        <a14:foregroundMark x1="91500" y1="71193" x2="91333" y2="71193"/>
                        <a14:foregroundMark x1="95333" y1="43210" x2="97167" y2="66255"/>
                        <a14:foregroundMark x1="20751" y1="24971" x2="16148" y2="28071"/>
                        <a14:foregroundMark x1="3500" y1="61523" x2="3167" y2="68930"/>
                        <a14:foregroundMark x1="3167" y1="68930" x2="3167" y2="68930"/>
                        <a14:backgroundMark x1="66000" y1="7202" x2="66500" y2="6790"/>
                        <a14:backgroundMark x1="66000" y1="7407" x2="66000" y2="7407"/>
                        <a14:backgroundMark x1="66167" y1="7407" x2="66500" y2="7613"/>
                        <a14:backgroundMark x1="66500" y1="8025" x2="66833" y2="8025"/>
                        <a14:backgroundMark x1="66000" y1="6790" x2="66500" y2="7407"/>
                        <a14:backgroundMark x1="66000" y1="7819" x2="66167" y2="7613"/>
                        <a14:backgroundMark x1="66500" y1="8025" x2="67333" y2="9465"/>
                        <a14:backgroundMark x1="66167" y1="8025" x2="66500" y2="9053"/>
                        <a14:backgroundMark x1="62667" y1="4733" x2="63667" y2="5350"/>
                        <a14:backgroundMark x1="57833" y1="7613" x2="56500" y2="9465"/>
                        <a14:backgroundMark x1="57167" y1="9053" x2="57000" y2="12140"/>
                        <a14:backgroundMark x1="56500" y1="11934" x2="56500" y2="12757"/>
                        <a14:backgroundMark x1="27833" y1="25309" x2="21667" y2="24486"/>
                        <a14:backgroundMark x1="21667" y1="24486" x2="26000" y2="24897"/>
                        <a14:backgroundMark x1="22000" y1="25103" x2="22000" y2="24897"/>
                        <a14:backgroundMark x1="22000" y1="25103" x2="20500" y2="23868"/>
                        <a14:backgroundMark x1="21333" y1="24486" x2="20500" y2="24486"/>
                        <a14:backgroundMark x1="15667" y1="27572" x2="10833" y2="32922"/>
                        <a14:backgroundMark x1="10833" y1="32922" x2="4333" y2="35597"/>
                        <a14:backgroundMark x1="4333" y1="35597" x2="8333" y2="27160"/>
                        <a14:backgroundMark x1="8333" y1="27160" x2="14333" y2="24280"/>
                        <a14:backgroundMark x1="14333" y1="24280" x2="15667" y2="27160"/>
                        <a14:backgroundMark x1="10500" y1="35185" x2="1167" y2="46502"/>
                        <a14:backgroundMark x1="1167" y1="46502" x2="2833" y2="38477"/>
                        <a14:backgroundMark x1="2833" y1="38477" x2="8833" y2="32510"/>
                        <a14:backgroundMark x1="8833" y1="32510" x2="10333" y2="35185"/>
                        <a14:backgroundMark x1="4500" y1="48560" x2="3664" y2="61534"/>
                        <a14:backgroundMark x1="1186" y1="61364" x2="500" y2="59671"/>
                        <a14:backgroundMark x1="500" y1="59671" x2="333" y2="48148"/>
                        <a14:backgroundMark x1="333" y1="48148" x2="4333" y2="48148"/>
                        <a14:backgroundMark x1="500" y1="61728" x2="167" y2="65638"/>
                        <a14:backgroundMark x1="97500" y1="66872" x2="94000" y2="69753"/>
                        <a14:backgroundMark x1="96833" y1="67078" x2="95833" y2="68107"/>
                      </a14:backgroundRemoval>
                    </a14:imgEffect>
                  </a14:imgLayer>
                </a14:imgProps>
              </a:ext>
            </a:extLst>
          </a:blip>
          <a:stretch>
            <a:fillRect/>
          </a:stretch>
        </p:blipFill>
        <p:spPr>
          <a:xfrm>
            <a:off x="4511595" y="-114300"/>
            <a:ext cx="9264806" cy="7504493"/>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3416570" y="1663590"/>
            <a:ext cx="5727430" cy="5677315"/>
            <a:chOff x="0" y="0"/>
            <a:chExt cx="10063548" cy="9975492"/>
          </a:xfrm>
        </p:grpSpPr>
        <p:sp>
          <p:nvSpPr>
            <p:cNvPr id="4" name="Freeform 4"/>
            <p:cNvSpPr/>
            <p:nvPr/>
          </p:nvSpPr>
          <p:spPr>
            <a:xfrm>
              <a:off x="0" y="0"/>
              <a:ext cx="10063607" cy="9975469"/>
            </a:xfrm>
            <a:custGeom>
              <a:avLst/>
              <a:gdLst/>
              <a:ahLst/>
              <a:cxnLst/>
              <a:rect l="l" t="t" r="r" b="b"/>
              <a:pathLst>
                <a:path w="10063607" h="9975469">
                  <a:moveTo>
                    <a:pt x="0" y="0"/>
                  </a:moveTo>
                  <a:lnTo>
                    <a:pt x="10063607" y="0"/>
                  </a:lnTo>
                  <a:lnTo>
                    <a:pt x="10063607" y="9975469"/>
                  </a:lnTo>
                  <a:lnTo>
                    <a:pt x="0" y="9975469"/>
                  </a:lnTo>
                  <a:lnTo>
                    <a:pt x="0" y="0"/>
                  </a:lnTo>
                  <a:close/>
                </a:path>
              </a:pathLst>
            </a:custGeom>
            <a:blipFill>
              <a:blip r:embed="rId3"/>
              <a:stretch>
                <a:fillRect l="-21" r="-20"/>
              </a:stretch>
            </a:blipFill>
          </p:spPr>
        </p:sp>
      </p:grpSp>
      <p:sp>
        <p:nvSpPr>
          <p:cNvPr id="5" name="TextBox 5"/>
          <p:cNvSpPr txBox="1"/>
          <p:nvPr/>
        </p:nvSpPr>
        <p:spPr>
          <a:xfrm>
            <a:off x="9577684" y="1144428"/>
            <a:ext cx="5886808" cy="4838569"/>
          </a:xfrm>
          <a:prstGeom prst="rect">
            <a:avLst/>
          </a:prstGeom>
        </p:spPr>
        <p:txBody>
          <a:bodyPr lIns="0" tIns="0" rIns="0" bIns="0" rtlCol="0" anchor="t">
            <a:spAutoFit/>
          </a:bodyPr>
          <a:lstStyle/>
          <a:p>
            <a:pPr algn="l">
              <a:lnSpc>
                <a:spcPts val="6322"/>
              </a:lnSpc>
            </a:pPr>
            <a:r>
              <a:rPr lang="en-US" sz="4518" b="1" spc="131" dirty="0">
                <a:solidFill>
                  <a:srgbClr val="004AAD"/>
                </a:solidFill>
                <a:latin typeface="Nunito Bold"/>
                <a:ea typeface="Nunito Bold"/>
                <a:cs typeface="Nunito Bold"/>
                <a:sym typeface="Nunito Bold"/>
              </a:rPr>
              <a:t>Leader:</a:t>
            </a:r>
          </a:p>
          <a:p>
            <a:pPr algn="l">
              <a:lnSpc>
                <a:spcPts val="6326"/>
              </a:lnSpc>
            </a:pPr>
            <a:r>
              <a:rPr lang="en-US" sz="4518" b="1" spc="135" dirty="0">
                <a:solidFill>
                  <a:srgbClr val="5A3114"/>
                </a:solidFill>
                <a:latin typeface="Nunito Bold"/>
                <a:ea typeface="Nunito Bold"/>
                <a:cs typeface="Nunito Bold"/>
                <a:sym typeface="Nunito Bold"/>
              </a:rPr>
              <a:t>A reading from the Holy Gospel according to Matthew.</a:t>
            </a:r>
          </a:p>
          <a:p>
            <a:pPr algn="l">
              <a:lnSpc>
                <a:spcPts val="6466"/>
              </a:lnSpc>
            </a:pPr>
            <a:endParaRPr lang="en-US" sz="4518" b="1" spc="135" dirty="0">
              <a:solidFill>
                <a:srgbClr val="5A3114"/>
              </a:solidFill>
              <a:latin typeface="Nunito Bold"/>
              <a:ea typeface="Nunito Bold"/>
              <a:cs typeface="Nunito Bold"/>
              <a:sym typeface="Nunito Bold"/>
            </a:endParaRPr>
          </a:p>
        </p:txBody>
      </p:sp>
      <p:sp>
        <p:nvSpPr>
          <p:cNvPr id="6" name="TextBox 6"/>
          <p:cNvSpPr txBox="1"/>
          <p:nvPr/>
        </p:nvSpPr>
        <p:spPr>
          <a:xfrm>
            <a:off x="9577684" y="5675376"/>
            <a:ext cx="5886808" cy="3245334"/>
          </a:xfrm>
          <a:prstGeom prst="rect">
            <a:avLst/>
          </a:prstGeom>
        </p:spPr>
        <p:txBody>
          <a:bodyPr lIns="0" tIns="0" rIns="0" bIns="0" rtlCol="0" anchor="t">
            <a:spAutoFit/>
          </a:bodyPr>
          <a:lstStyle/>
          <a:p>
            <a:pPr algn="l">
              <a:lnSpc>
                <a:spcPts val="6461"/>
              </a:lnSpc>
            </a:pPr>
            <a:r>
              <a:rPr lang="en-US" sz="4619" b="1" spc="133">
                <a:solidFill>
                  <a:srgbClr val="004AAD"/>
                </a:solidFill>
                <a:latin typeface="Nunito Bold"/>
                <a:ea typeface="Nunito Bold"/>
                <a:cs typeface="Nunito Bold"/>
                <a:sym typeface="Nunito Bold"/>
              </a:rPr>
              <a:t>All: </a:t>
            </a:r>
          </a:p>
          <a:p>
            <a:pPr algn="l">
              <a:lnSpc>
                <a:spcPts val="6466"/>
              </a:lnSpc>
            </a:pPr>
            <a:r>
              <a:rPr lang="en-US" sz="4619" b="1" spc="138">
                <a:solidFill>
                  <a:srgbClr val="5B1018"/>
                </a:solidFill>
                <a:latin typeface="Nunito Bold"/>
                <a:ea typeface="Nunito Bold"/>
                <a:cs typeface="Nunito Bold"/>
                <a:sym typeface="Nunito Bold"/>
              </a:rPr>
              <a:t>Glory to You, Oh Lord.</a:t>
            </a:r>
          </a:p>
          <a:p>
            <a:pPr algn="l">
              <a:lnSpc>
                <a:spcPts val="6466"/>
              </a:lnSpc>
            </a:pPr>
            <a:endParaRPr lang="en-US" sz="4619" b="1" spc="138">
              <a:solidFill>
                <a:srgbClr val="5B1018"/>
              </a:solidFill>
              <a:latin typeface="Nunito Bold"/>
              <a:ea typeface="Nunito Bold"/>
              <a:cs typeface="Nunito Bold"/>
              <a:sym typeface="Nunito Bo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3761021" y="1590903"/>
            <a:ext cx="1863399" cy="924809"/>
            <a:chOff x="0" y="0"/>
            <a:chExt cx="4021496" cy="1995877"/>
          </a:xfrm>
          <a:solidFill>
            <a:srgbClr val="92D050"/>
          </a:solidFill>
        </p:grpSpPr>
        <p:sp>
          <p:nvSpPr>
            <p:cNvPr id="4" name="Freeform 4"/>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p:cNvSpPr txBox="1"/>
          <p:nvPr/>
        </p:nvSpPr>
        <p:spPr>
          <a:xfrm>
            <a:off x="3257192" y="2969419"/>
            <a:ext cx="5886808" cy="4970720"/>
          </a:xfrm>
          <a:prstGeom prst="rect">
            <a:avLst/>
          </a:prstGeom>
        </p:spPr>
        <p:txBody>
          <a:bodyPr lIns="0" tIns="0" rIns="0" bIns="0" rtlCol="0" anchor="t">
            <a:spAutoFit/>
          </a:bodyPr>
          <a:lstStyle/>
          <a:p>
            <a:pPr algn="ctr">
              <a:lnSpc>
                <a:spcPts val="6466"/>
              </a:lnSpc>
              <a:spcBef>
                <a:spcPct val="0"/>
              </a:spcBef>
            </a:pPr>
            <a:r>
              <a:rPr lang="en-US" sz="4619" b="1" spc="138" dirty="0">
                <a:solidFill>
                  <a:srgbClr val="000000"/>
                </a:solidFill>
                <a:latin typeface="Nunito Bold"/>
                <a:ea typeface="Nunito Bold"/>
                <a:cs typeface="Nunito Bold"/>
                <a:sym typeface="Nunito Bold"/>
              </a:rPr>
              <a:t>Jesus saw the crowds and went up a hill, where he sat down. His disciples gathered around him,</a:t>
            </a:r>
          </a:p>
        </p:txBody>
      </p:sp>
      <p:sp>
        <p:nvSpPr>
          <p:cNvPr id="8" name="TextBox 8"/>
          <p:cNvSpPr txBox="1"/>
          <p:nvPr/>
        </p:nvSpPr>
        <p:spPr>
          <a:xfrm>
            <a:off x="4051047" y="1390103"/>
            <a:ext cx="1283328" cy="1326363"/>
          </a:xfrm>
          <a:prstGeom prst="rect">
            <a:avLst/>
          </a:prstGeom>
        </p:spPr>
        <p:txBody>
          <a:bodyPr lIns="0" tIns="0" rIns="0" bIns="0" rtlCol="0" anchor="t">
            <a:spAutoFit/>
          </a:bodyPr>
          <a:lstStyle/>
          <a:p>
            <a:pPr algn="ctr">
              <a:lnSpc>
                <a:spcPts val="10890"/>
              </a:lnSpc>
            </a:pPr>
            <a:r>
              <a:rPr lang="en-US" sz="7778" b="1" dirty="0">
                <a:solidFill>
                  <a:srgbClr val="5A3114"/>
                </a:solidFill>
                <a:latin typeface="Canva Sans Bold"/>
                <a:ea typeface="Canva Sans Bold"/>
                <a:cs typeface="Canva Sans Bold"/>
                <a:sym typeface="Canva Sans Bold"/>
              </a:rPr>
              <a:t>1</a:t>
            </a:r>
          </a:p>
        </p:txBody>
      </p:sp>
      <p:pic>
        <p:nvPicPr>
          <p:cNvPr id="5" name="Picture 4">
            <a:extLst>
              <a:ext uri="{FF2B5EF4-FFF2-40B4-BE49-F238E27FC236}">
                <a16:creationId xmlns:a16="http://schemas.microsoft.com/office/drawing/2014/main" id="{DE2E6AE2-5E6F-CD12-3019-6352BB9CB4AF}"/>
              </a:ext>
            </a:extLst>
          </p:cNvPr>
          <p:cNvPicPr>
            <a:picLocks noChangeAspect="1"/>
          </p:cNvPicPr>
          <p:nvPr/>
        </p:nvPicPr>
        <p:blipFill>
          <a:blip r:embed="rId3"/>
          <a:stretch>
            <a:fillRect/>
          </a:stretch>
        </p:blipFill>
        <p:spPr>
          <a:xfrm>
            <a:off x="9402128" y="2534718"/>
            <a:ext cx="5955371" cy="3403069"/>
          </a:xfrm>
          <a:prstGeom prst="ellipse">
            <a:avLst/>
          </a:prstGeom>
          <a:ln>
            <a:noFill/>
          </a:ln>
          <a:effectLst>
            <a:softEdge rad="112500"/>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12862529" y="1928274"/>
            <a:ext cx="1863399" cy="924809"/>
            <a:chOff x="0" y="0"/>
            <a:chExt cx="4021496" cy="1995877"/>
          </a:xfrm>
          <a:solidFill>
            <a:srgbClr val="92D050"/>
          </a:solidFill>
        </p:grpSpPr>
        <p:sp>
          <p:nvSpPr>
            <p:cNvPr id="4" name="Freeform 4"/>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p:cNvSpPr txBox="1"/>
          <p:nvPr/>
        </p:nvSpPr>
        <p:spPr>
          <a:xfrm>
            <a:off x="9525000" y="3507026"/>
            <a:ext cx="5886808" cy="1636474"/>
          </a:xfrm>
          <a:prstGeom prst="rect">
            <a:avLst/>
          </a:prstGeom>
        </p:spPr>
        <p:txBody>
          <a:bodyPr lIns="0" tIns="0" rIns="0" bIns="0" rtlCol="0" anchor="t">
            <a:spAutoFit/>
          </a:bodyPr>
          <a:lstStyle/>
          <a:p>
            <a:pPr algn="ctr">
              <a:lnSpc>
                <a:spcPts val="6466"/>
              </a:lnSpc>
              <a:spcBef>
                <a:spcPct val="0"/>
              </a:spcBef>
            </a:pPr>
            <a:r>
              <a:rPr lang="en-US" sz="4619" b="1" spc="138" dirty="0">
                <a:solidFill>
                  <a:srgbClr val="000000"/>
                </a:solidFill>
                <a:latin typeface="Nunito Bold"/>
                <a:ea typeface="Nunito Bold"/>
                <a:cs typeface="Nunito Bold"/>
                <a:sym typeface="Nunito Bold"/>
              </a:rPr>
              <a:t>and he began to teach them:</a:t>
            </a:r>
          </a:p>
        </p:txBody>
      </p:sp>
      <p:sp>
        <p:nvSpPr>
          <p:cNvPr id="8" name="TextBox 8"/>
          <p:cNvSpPr txBox="1"/>
          <p:nvPr/>
        </p:nvSpPr>
        <p:spPr>
          <a:xfrm>
            <a:off x="13152555" y="1727474"/>
            <a:ext cx="1283328" cy="1326363"/>
          </a:xfrm>
          <a:prstGeom prst="rect">
            <a:avLst/>
          </a:prstGeom>
        </p:spPr>
        <p:txBody>
          <a:bodyPr lIns="0" tIns="0" rIns="0" bIns="0" rtlCol="0" anchor="t">
            <a:spAutoFit/>
          </a:bodyPr>
          <a:lstStyle/>
          <a:p>
            <a:pPr algn="ctr">
              <a:lnSpc>
                <a:spcPts val="10890"/>
              </a:lnSpc>
            </a:pPr>
            <a:r>
              <a:rPr lang="en-US" sz="7778" b="1" dirty="0">
                <a:solidFill>
                  <a:srgbClr val="5A3114"/>
                </a:solidFill>
                <a:latin typeface="Canva Sans Bold"/>
                <a:ea typeface="Canva Sans Bold"/>
                <a:cs typeface="Canva Sans Bold"/>
                <a:sym typeface="Canva Sans Bold"/>
              </a:rPr>
              <a:t>2</a:t>
            </a:r>
          </a:p>
        </p:txBody>
      </p:sp>
      <p:pic>
        <p:nvPicPr>
          <p:cNvPr id="6" name="Picture 5">
            <a:extLst>
              <a:ext uri="{FF2B5EF4-FFF2-40B4-BE49-F238E27FC236}">
                <a16:creationId xmlns:a16="http://schemas.microsoft.com/office/drawing/2014/main" id="{07D3E9B1-01E7-284E-370E-6FC532C82FCE}"/>
              </a:ext>
            </a:extLst>
          </p:cNvPr>
          <p:cNvPicPr>
            <a:picLocks noChangeAspect="1"/>
          </p:cNvPicPr>
          <p:nvPr/>
        </p:nvPicPr>
        <p:blipFill>
          <a:blip r:embed="rId3"/>
          <a:stretch>
            <a:fillRect/>
          </a:stretch>
        </p:blipFill>
        <p:spPr>
          <a:xfrm>
            <a:off x="3309382" y="2967339"/>
            <a:ext cx="5944642" cy="3048000"/>
          </a:xfrm>
          <a:prstGeom prst="ellipse">
            <a:avLst/>
          </a:prstGeom>
          <a:ln>
            <a:noFill/>
          </a:ln>
          <a:effectLst>
            <a:softEdge rad="112500"/>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p:cNvGrpSpPr/>
        <p:nvPr/>
      </p:nvGrpSpPr>
      <p:grpSpPr>
        <a:xfrm>
          <a:off x="0" y="0"/>
          <a:ext cx="0" cy="0"/>
          <a:chOff x="0" y="0"/>
          <a:chExt cx="0" cy="0"/>
        </a:xfrm>
      </p:grpSpPr>
      <p:sp>
        <p:nvSpPr>
          <p:cNvPr id="2" name="Freeform 2"/>
          <p:cNvSpPr/>
          <p:nvPr/>
        </p:nvSpPr>
        <p:spPr>
          <a:xfrm>
            <a:off x="486745"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3761021" y="1590903"/>
            <a:ext cx="1863399" cy="924809"/>
            <a:chOff x="0" y="0"/>
            <a:chExt cx="4021496" cy="1995877"/>
          </a:xfrm>
          <a:solidFill>
            <a:srgbClr val="92D050"/>
          </a:solidFill>
        </p:grpSpPr>
        <p:sp>
          <p:nvSpPr>
            <p:cNvPr id="4" name="Freeform 4"/>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p:cNvSpPr txBox="1"/>
          <p:nvPr/>
        </p:nvSpPr>
        <p:spPr>
          <a:xfrm>
            <a:off x="3257191" y="2950369"/>
            <a:ext cx="5886808" cy="4970720"/>
          </a:xfrm>
          <a:prstGeom prst="rect">
            <a:avLst/>
          </a:prstGeom>
        </p:spPr>
        <p:txBody>
          <a:bodyPr lIns="0" tIns="0" rIns="0" bIns="0" rtlCol="0" anchor="t">
            <a:spAutoFit/>
          </a:bodyPr>
          <a:lstStyle/>
          <a:p>
            <a:pPr algn="ctr">
              <a:lnSpc>
                <a:spcPts val="6466"/>
              </a:lnSpc>
              <a:spcBef>
                <a:spcPct val="0"/>
              </a:spcBef>
            </a:pPr>
            <a:r>
              <a:rPr lang="en-US" sz="4619" b="1" spc="138" dirty="0">
                <a:solidFill>
                  <a:srgbClr val="000000"/>
                </a:solidFill>
                <a:latin typeface="Nunito Bold"/>
                <a:ea typeface="Nunito Bold"/>
                <a:cs typeface="Nunito Bold"/>
                <a:sym typeface="Nunito Bold"/>
              </a:rPr>
              <a:t>“Happy are those who know they are spiritually poor;</a:t>
            </a:r>
          </a:p>
          <a:p>
            <a:pPr algn="ctr">
              <a:lnSpc>
                <a:spcPts val="6466"/>
              </a:lnSpc>
              <a:spcBef>
                <a:spcPct val="0"/>
              </a:spcBef>
            </a:pPr>
            <a:r>
              <a:rPr lang="en-US" sz="4619" b="1" spc="138" dirty="0">
                <a:solidFill>
                  <a:srgbClr val="000000"/>
                </a:solidFill>
                <a:latin typeface="Nunito Bold"/>
                <a:ea typeface="Nunito Bold"/>
                <a:cs typeface="Nunito Bold"/>
                <a:sym typeface="Nunito Bold"/>
              </a:rPr>
              <a:t>    the Kingdom of heaven belongs to them!</a:t>
            </a:r>
          </a:p>
        </p:txBody>
      </p:sp>
      <p:sp>
        <p:nvSpPr>
          <p:cNvPr id="8" name="TextBox 8"/>
          <p:cNvSpPr txBox="1"/>
          <p:nvPr/>
        </p:nvSpPr>
        <p:spPr>
          <a:xfrm>
            <a:off x="4051047" y="1390103"/>
            <a:ext cx="1283328" cy="1326363"/>
          </a:xfrm>
          <a:prstGeom prst="rect">
            <a:avLst/>
          </a:prstGeom>
        </p:spPr>
        <p:txBody>
          <a:bodyPr lIns="0" tIns="0" rIns="0" bIns="0" rtlCol="0" anchor="t">
            <a:spAutoFit/>
          </a:bodyPr>
          <a:lstStyle/>
          <a:p>
            <a:pPr algn="ctr">
              <a:lnSpc>
                <a:spcPts val="10890"/>
              </a:lnSpc>
            </a:pPr>
            <a:r>
              <a:rPr lang="en-US" sz="7778" b="1" dirty="0">
                <a:solidFill>
                  <a:srgbClr val="5A3114"/>
                </a:solidFill>
                <a:latin typeface="Canva Sans Bold"/>
                <a:ea typeface="Canva Sans Bold"/>
                <a:cs typeface="Canva Sans Bold"/>
                <a:sym typeface="Canva Sans Bold"/>
              </a:rPr>
              <a:t>3</a:t>
            </a:r>
          </a:p>
        </p:txBody>
      </p:sp>
      <p:pic>
        <p:nvPicPr>
          <p:cNvPr id="6" name="Picture 5">
            <a:extLst>
              <a:ext uri="{FF2B5EF4-FFF2-40B4-BE49-F238E27FC236}">
                <a16:creationId xmlns:a16="http://schemas.microsoft.com/office/drawing/2014/main" id="{0E6B0239-47C0-E6FB-BE6A-CD746AD2D738}"/>
              </a:ext>
            </a:extLst>
          </p:cNvPr>
          <p:cNvPicPr>
            <a:picLocks noChangeAspect="1"/>
          </p:cNvPicPr>
          <p:nvPr/>
        </p:nvPicPr>
        <p:blipFill>
          <a:blip r:embed="rId3"/>
          <a:stretch>
            <a:fillRect/>
          </a:stretch>
        </p:blipFill>
        <p:spPr>
          <a:xfrm>
            <a:off x="9956739" y="2053284"/>
            <a:ext cx="4923071" cy="369230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p:cNvGrpSpPr/>
        <p:nvPr/>
      </p:nvGrpSpPr>
      <p:grpSpPr>
        <a:xfrm>
          <a:off x="0" y="0"/>
          <a:ext cx="0" cy="0"/>
          <a:chOff x="0" y="0"/>
          <a:chExt cx="0" cy="0"/>
        </a:xfrm>
      </p:grpSpPr>
      <p:sp>
        <p:nvSpPr>
          <p:cNvPr id="2" name="Freeform 2"/>
          <p:cNvSpPr/>
          <p:nvPr/>
        </p:nvSpPr>
        <p:spPr>
          <a:xfrm>
            <a:off x="486744"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12862549" y="1461564"/>
            <a:ext cx="1863399" cy="924809"/>
            <a:chOff x="0" y="0"/>
            <a:chExt cx="4021496" cy="1995877"/>
          </a:xfrm>
          <a:solidFill>
            <a:srgbClr val="92D050"/>
          </a:solidFill>
        </p:grpSpPr>
        <p:sp>
          <p:nvSpPr>
            <p:cNvPr id="4" name="Freeform 4"/>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p:cNvSpPr txBox="1"/>
          <p:nvPr/>
        </p:nvSpPr>
        <p:spPr>
          <a:xfrm>
            <a:off x="9601200" y="3388934"/>
            <a:ext cx="5886808" cy="2947730"/>
          </a:xfrm>
          <a:prstGeom prst="rect">
            <a:avLst/>
          </a:prstGeom>
        </p:spPr>
        <p:txBody>
          <a:bodyPr lIns="0" tIns="0" rIns="0" bIns="0" rtlCol="0" anchor="t">
            <a:spAutoFit/>
          </a:bodyPr>
          <a:lstStyle/>
          <a:p>
            <a:pPr algn="ctr">
              <a:lnSpc>
                <a:spcPts val="5766"/>
              </a:lnSpc>
              <a:spcBef>
                <a:spcPct val="0"/>
              </a:spcBef>
            </a:pPr>
            <a:r>
              <a:rPr lang="en-US" sz="4119" b="1" spc="123" dirty="0">
                <a:solidFill>
                  <a:srgbClr val="000000"/>
                </a:solidFill>
                <a:latin typeface="Nunito Bold"/>
                <a:ea typeface="Nunito Bold"/>
                <a:cs typeface="Nunito Bold"/>
                <a:sym typeface="Nunito Bold"/>
              </a:rPr>
              <a:t>Happy are those who mourn;</a:t>
            </a:r>
          </a:p>
          <a:p>
            <a:pPr algn="ctr">
              <a:lnSpc>
                <a:spcPts val="5766"/>
              </a:lnSpc>
              <a:spcBef>
                <a:spcPct val="0"/>
              </a:spcBef>
            </a:pPr>
            <a:r>
              <a:rPr lang="en-US" sz="4119" b="1" spc="123" dirty="0">
                <a:solidFill>
                  <a:srgbClr val="000000"/>
                </a:solidFill>
                <a:latin typeface="Nunito Bold"/>
                <a:ea typeface="Nunito Bold"/>
                <a:cs typeface="Nunito Bold"/>
                <a:sym typeface="Nunito Bold"/>
              </a:rPr>
              <a:t>    God will comfort them!</a:t>
            </a:r>
          </a:p>
        </p:txBody>
      </p:sp>
      <p:sp>
        <p:nvSpPr>
          <p:cNvPr id="8" name="TextBox 8"/>
          <p:cNvSpPr txBox="1"/>
          <p:nvPr/>
        </p:nvSpPr>
        <p:spPr>
          <a:xfrm>
            <a:off x="13152575" y="1260764"/>
            <a:ext cx="1283328" cy="1326363"/>
          </a:xfrm>
          <a:prstGeom prst="rect">
            <a:avLst/>
          </a:prstGeom>
        </p:spPr>
        <p:txBody>
          <a:bodyPr lIns="0" tIns="0" rIns="0" bIns="0" rtlCol="0" anchor="t">
            <a:spAutoFit/>
          </a:bodyPr>
          <a:lstStyle/>
          <a:p>
            <a:pPr algn="ctr">
              <a:lnSpc>
                <a:spcPts val="10890"/>
              </a:lnSpc>
            </a:pPr>
            <a:r>
              <a:rPr lang="en-US" sz="7778" b="1" dirty="0">
                <a:solidFill>
                  <a:srgbClr val="5A3114"/>
                </a:solidFill>
                <a:latin typeface="Canva Sans Bold"/>
                <a:ea typeface="Canva Sans Bold"/>
                <a:cs typeface="Canva Sans Bold"/>
                <a:sym typeface="Canva Sans Bold"/>
              </a:rPr>
              <a:t>4</a:t>
            </a:r>
          </a:p>
        </p:txBody>
      </p:sp>
      <p:pic>
        <p:nvPicPr>
          <p:cNvPr id="9" name="Picture 8">
            <a:extLst>
              <a:ext uri="{FF2B5EF4-FFF2-40B4-BE49-F238E27FC236}">
                <a16:creationId xmlns:a16="http://schemas.microsoft.com/office/drawing/2014/main" id="{474B8B74-CB39-7DB4-3EBE-5F92D1A945EA}"/>
              </a:ext>
            </a:extLst>
          </p:cNvPr>
          <p:cNvPicPr>
            <a:picLocks noChangeAspect="1"/>
          </p:cNvPicPr>
          <p:nvPr/>
        </p:nvPicPr>
        <p:blipFill>
          <a:blip r:embed="rId3"/>
          <a:stretch>
            <a:fillRect/>
          </a:stretch>
        </p:blipFill>
        <p:spPr>
          <a:xfrm>
            <a:off x="3533718" y="2185530"/>
            <a:ext cx="5364962" cy="5364962"/>
          </a:xfrm>
          <a:prstGeom prst="ellipse">
            <a:avLst/>
          </a:prstGeom>
          <a:ln>
            <a:noFill/>
          </a:ln>
          <a:effectLst>
            <a:softEdge rad="112500"/>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p:cNvGrpSpPr/>
        <p:nvPr/>
      </p:nvGrpSpPr>
      <p:grpSpPr>
        <a:xfrm>
          <a:off x="0" y="0"/>
          <a:ext cx="0" cy="0"/>
          <a:chOff x="0" y="0"/>
          <a:chExt cx="0" cy="0"/>
        </a:xfrm>
      </p:grpSpPr>
      <p:sp>
        <p:nvSpPr>
          <p:cNvPr id="2" name="Freeform 2"/>
          <p:cNvSpPr/>
          <p:nvPr/>
        </p:nvSpPr>
        <p:spPr>
          <a:xfrm>
            <a:off x="486745"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3761001" y="1638274"/>
            <a:ext cx="1863399" cy="924809"/>
            <a:chOff x="0" y="0"/>
            <a:chExt cx="4021496" cy="1995877"/>
          </a:xfrm>
          <a:solidFill>
            <a:srgbClr val="92D050"/>
          </a:solidFill>
        </p:grpSpPr>
        <p:sp>
          <p:nvSpPr>
            <p:cNvPr id="4" name="Freeform 4"/>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p:cNvSpPr txBox="1"/>
          <p:nvPr/>
        </p:nvSpPr>
        <p:spPr>
          <a:xfrm>
            <a:off x="3185632" y="3373785"/>
            <a:ext cx="5886808" cy="3539430"/>
          </a:xfrm>
          <a:prstGeom prst="rect">
            <a:avLst/>
          </a:prstGeom>
        </p:spPr>
        <p:txBody>
          <a:bodyPr lIns="0" tIns="0" rIns="0" bIns="0" rtlCol="0" anchor="t">
            <a:spAutoFit/>
          </a:bodyPr>
          <a:lstStyle/>
          <a:p>
            <a:pPr algn="ctr">
              <a:spcBef>
                <a:spcPct val="0"/>
              </a:spcBef>
            </a:pPr>
            <a:r>
              <a:rPr lang="en-US" sz="4600" b="1" spc="138" dirty="0">
                <a:solidFill>
                  <a:srgbClr val="000000"/>
                </a:solidFill>
                <a:latin typeface="Nunito Bold"/>
                <a:ea typeface="Nunito Bold"/>
                <a:cs typeface="Nunito Bold"/>
                <a:sym typeface="Nunito Bold"/>
              </a:rPr>
              <a:t>“Happy are those who are humble;</a:t>
            </a:r>
          </a:p>
          <a:p>
            <a:pPr algn="ctr">
              <a:spcBef>
                <a:spcPct val="0"/>
              </a:spcBef>
            </a:pPr>
            <a:r>
              <a:rPr lang="en-US" sz="4600" b="1" spc="138" dirty="0">
                <a:solidFill>
                  <a:srgbClr val="000000"/>
                </a:solidFill>
                <a:latin typeface="Nunito Bold"/>
                <a:ea typeface="Nunito Bold"/>
                <a:cs typeface="Nunito Bold"/>
                <a:sym typeface="Nunito Bold"/>
              </a:rPr>
              <a:t>    they will receive what God has promised!</a:t>
            </a:r>
          </a:p>
        </p:txBody>
      </p:sp>
      <p:sp>
        <p:nvSpPr>
          <p:cNvPr id="8" name="TextBox 8"/>
          <p:cNvSpPr txBox="1"/>
          <p:nvPr/>
        </p:nvSpPr>
        <p:spPr>
          <a:xfrm>
            <a:off x="4051027" y="1437474"/>
            <a:ext cx="1283328" cy="1326363"/>
          </a:xfrm>
          <a:prstGeom prst="rect">
            <a:avLst/>
          </a:prstGeom>
        </p:spPr>
        <p:txBody>
          <a:bodyPr lIns="0" tIns="0" rIns="0" bIns="0" rtlCol="0" anchor="t">
            <a:spAutoFit/>
          </a:bodyPr>
          <a:lstStyle/>
          <a:p>
            <a:pPr algn="ctr">
              <a:lnSpc>
                <a:spcPts val="10890"/>
              </a:lnSpc>
            </a:pPr>
            <a:r>
              <a:rPr lang="en-US" sz="7778" b="1" dirty="0">
                <a:solidFill>
                  <a:srgbClr val="5A3114"/>
                </a:solidFill>
                <a:latin typeface="Canva Sans Bold"/>
                <a:ea typeface="Canva Sans Bold"/>
                <a:cs typeface="Canva Sans Bold"/>
                <a:sym typeface="Canva Sans Bold"/>
              </a:rPr>
              <a:t>5</a:t>
            </a:r>
          </a:p>
        </p:txBody>
      </p:sp>
      <p:pic>
        <p:nvPicPr>
          <p:cNvPr id="6" name="Picture 5">
            <a:extLst>
              <a:ext uri="{FF2B5EF4-FFF2-40B4-BE49-F238E27FC236}">
                <a16:creationId xmlns:a16="http://schemas.microsoft.com/office/drawing/2014/main" id="{7C39DC26-9610-0C2C-CA16-632BBBDB284A}"/>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8588822" y="1921767"/>
            <a:ext cx="7515748" cy="5010498"/>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a:extLst>
            <a:ext uri="{FF2B5EF4-FFF2-40B4-BE49-F238E27FC236}">
              <a16:creationId xmlns:a16="http://schemas.microsoft.com/office/drawing/2014/main" id="{66EDC883-932E-E465-FD36-7DF885D04AE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06A9F75-302F-3BB9-B760-66980FBE900B}"/>
              </a:ext>
            </a:extLst>
          </p:cNvPr>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78AF7135-566D-1E50-8F53-F050BE33FFBA}"/>
              </a:ext>
            </a:extLst>
          </p:cNvPr>
          <p:cNvGrpSpPr/>
          <p:nvPr/>
        </p:nvGrpSpPr>
        <p:grpSpPr>
          <a:xfrm>
            <a:off x="12862549" y="1461564"/>
            <a:ext cx="1863399" cy="924809"/>
            <a:chOff x="0" y="0"/>
            <a:chExt cx="4021496" cy="1995877"/>
          </a:xfrm>
          <a:solidFill>
            <a:srgbClr val="92D050"/>
          </a:solidFill>
        </p:grpSpPr>
        <p:sp>
          <p:nvSpPr>
            <p:cNvPr id="4" name="Freeform 4">
              <a:extLst>
                <a:ext uri="{FF2B5EF4-FFF2-40B4-BE49-F238E27FC236}">
                  <a16:creationId xmlns:a16="http://schemas.microsoft.com/office/drawing/2014/main" id="{855FF592-2403-1B22-70A5-17FB89E15E3C}"/>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94EEA1BF-5235-E281-EF13-0945E283C227}"/>
              </a:ext>
            </a:extLst>
          </p:cNvPr>
          <p:cNvSpPr txBox="1"/>
          <p:nvPr/>
        </p:nvSpPr>
        <p:spPr>
          <a:xfrm>
            <a:off x="9546266" y="2916606"/>
            <a:ext cx="5886808" cy="4453783"/>
          </a:xfrm>
          <a:prstGeom prst="rect">
            <a:avLst/>
          </a:prstGeom>
        </p:spPr>
        <p:txBody>
          <a:bodyPr lIns="0" tIns="0" rIns="0" bIns="0" rtlCol="0" anchor="t">
            <a:spAutoFit/>
          </a:bodyPr>
          <a:lstStyle/>
          <a:p>
            <a:pPr algn="ctr">
              <a:lnSpc>
                <a:spcPts val="5766"/>
              </a:lnSpc>
              <a:spcBef>
                <a:spcPct val="0"/>
              </a:spcBef>
            </a:pPr>
            <a:r>
              <a:rPr lang="en-US" sz="4600" b="1" spc="123" dirty="0">
                <a:solidFill>
                  <a:srgbClr val="000000"/>
                </a:solidFill>
                <a:latin typeface="Nunito Bold"/>
                <a:ea typeface="Nunito Bold"/>
                <a:cs typeface="Nunito Bold"/>
                <a:sym typeface="Nunito Bold"/>
              </a:rPr>
              <a:t>“Happy are those whose greatest desire is to do what God requires</a:t>
            </a:r>
          </a:p>
          <a:p>
            <a:pPr algn="ctr">
              <a:lnSpc>
                <a:spcPts val="5766"/>
              </a:lnSpc>
              <a:spcBef>
                <a:spcPct val="0"/>
              </a:spcBef>
            </a:pPr>
            <a:r>
              <a:rPr lang="en-US" sz="4600" b="1" spc="123" dirty="0">
                <a:solidFill>
                  <a:srgbClr val="000000"/>
                </a:solidFill>
                <a:latin typeface="Nunito Bold"/>
                <a:ea typeface="Nunito Bold"/>
                <a:cs typeface="Nunito Bold"/>
                <a:sym typeface="Nunito Bold"/>
              </a:rPr>
              <a:t>God will satisfy them fully!</a:t>
            </a:r>
          </a:p>
        </p:txBody>
      </p:sp>
      <p:sp>
        <p:nvSpPr>
          <p:cNvPr id="8" name="TextBox 8">
            <a:extLst>
              <a:ext uri="{FF2B5EF4-FFF2-40B4-BE49-F238E27FC236}">
                <a16:creationId xmlns:a16="http://schemas.microsoft.com/office/drawing/2014/main" id="{028A92DE-71D0-547A-501C-7C39D8E59280}"/>
              </a:ext>
            </a:extLst>
          </p:cNvPr>
          <p:cNvSpPr txBox="1"/>
          <p:nvPr/>
        </p:nvSpPr>
        <p:spPr>
          <a:xfrm>
            <a:off x="13152575" y="1260764"/>
            <a:ext cx="1283328" cy="1326363"/>
          </a:xfrm>
          <a:prstGeom prst="rect">
            <a:avLst/>
          </a:prstGeom>
        </p:spPr>
        <p:txBody>
          <a:bodyPr lIns="0" tIns="0" rIns="0" bIns="0" rtlCol="0" anchor="t">
            <a:spAutoFit/>
          </a:bodyPr>
          <a:lstStyle/>
          <a:p>
            <a:pPr algn="ctr">
              <a:lnSpc>
                <a:spcPts val="10890"/>
              </a:lnSpc>
            </a:pPr>
            <a:r>
              <a:rPr lang="en-US" sz="7778" b="1" dirty="0">
                <a:solidFill>
                  <a:srgbClr val="5A3114"/>
                </a:solidFill>
                <a:latin typeface="Canva Sans Bold"/>
                <a:ea typeface="Canva Sans Bold"/>
                <a:cs typeface="Canva Sans Bold"/>
                <a:sym typeface="Canva Sans Bold"/>
              </a:rPr>
              <a:t>6</a:t>
            </a:r>
          </a:p>
        </p:txBody>
      </p:sp>
      <p:pic>
        <p:nvPicPr>
          <p:cNvPr id="9" name="Picture 8">
            <a:extLst>
              <a:ext uri="{FF2B5EF4-FFF2-40B4-BE49-F238E27FC236}">
                <a16:creationId xmlns:a16="http://schemas.microsoft.com/office/drawing/2014/main" id="{DCD7467F-29F7-8032-2D5A-3BB1535292DB}"/>
              </a:ext>
            </a:extLst>
          </p:cNvPr>
          <p:cNvPicPr>
            <a:picLocks noChangeAspect="1"/>
          </p:cNvPicPr>
          <p:nvPr/>
        </p:nvPicPr>
        <p:blipFill>
          <a:blip r:embed="rId3"/>
          <a:srcRect b="7037"/>
          <a:stretch>
            <a:fillRect/>
          </a:stretch>
        </p:blipFill>
        <p:spPr>
          <a:xfrm>
            <a:off x="3450252" y="2476499"/>
            <a:ext cx="5312749" cy="5333999"/>
          </a:xfrm>
          <a:prstGeom prst="ellipse">
            <a:avLst/>
          </a:prstGeom>
          <a:ln>
            <a:noFill/>
          </a:ln>
          <a:effectLst>
            <a:softEdge rad="112500"/>
          </a:effectLst>
        </p:spPr>
      </p:pic>
    </p:spTree>
    <p:extLst>
      <p:ext uri="{BB962C8B-B14F-4D97-AF65-F5344CB8AC3E}">
        <p14:creationId xmlns:p14="http://schemas.microsoft.com/office/powerpoint/2010/main" val="31065639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a:extLst>
            <a:ext uri="{FF2B5EF4-FFF2-40B4-BE49-F238E27FC236}">
              <a16:creationId xmlns:a16="http://schemas.microsoft.com/office/drawing/2014/main" id="{015165B4-1D52-820C-6D8E-FA3ACDA9075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70D10E2-8159-45FB-9C79-7A4E1748FB10}"/>
              </a:ext>
            </a:extLst>
          </p:cNvPr>
          <p:cNvSpPr/>
          <p:nvPr/>
        </p:nvSpPr>
        <p:spPr>
          <a:xfrm>
            <a:off x="486744"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F4F52790-7B65-9EE9-F4E0-77F32D6B5BBE}"/>
              </a:ext>
            </a:extLst>
          </p:cNvPr>
          <p:cNvGrpSpPr/>
          <p:nvPr/>
        </p:nvGrpSpPr>
        <p:grpSpPr>
          <a:xfrm>
            <a:off x="3761001" y="1964581"/>
            <a:ext cx="1863399" cy="924809"/>
            <a:chOff x="0" y="0"/>
            <a:chExt cx="4021496" cy="1995877"/>
          </a:xfrm>
          <a:solidFill>
            <a:srgbClr val="92D050"/>
          </a:solidFill>
        </p:grpSpPr>
        <p:sp>
          <p:nvSpPr>
            <p:cNvPr id="4" name="Freeform 4">
              <a:extLst>
                <a:ext uri="{FF2B5EF4-FFF2-40B4-BE49-F238E27FC236}">
                  <a16:creationId xmlns:a16="http://schemas.microsoft.com/office/drawing/2014/main" id="{F35705DF-54BB-7A95-7117-CCACB3E3B891}"/>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D2A189B5-5D7F-0D2C-524B-8799092B9116}"/>
              </a:ext>
            </a:extLst>
          </p:cNvPr>
          <p:cNvSpPr txBox="1"/>
          <p:nvPr/>
        </p:nvSpPr>
        <p:spPr>
          <a:xfrm>
            <a:off x="3257190" y="3477326"/>
            <a:ext cx="5886808" cy="3539430"/>
          </a:xfrm>
          <a:prstGeom prst="rect">
            <a:avLst/>
          </a:prstGeom>
        </p:spPr>
        <p:txBody>
          <a:bodyPr lIns="0" tIns="0" rIns="0" bIns="0" rtlCol="0" anchor="t">
            <a:spAutoFit/>
          </a:bodyPr>
          <a:lstStyle/>
          <a:p>
            <a:pPr algn="ctr">
              <a:spcBef>
                <a:spcPct val="0"/>
              </a:spcBef>
            </a:pPr>
            <a:r>
              <a:rPr lang="en-US" sz="4600" b="1" spc="138" dirty="0">
                <a:solidFill>
                  <a:srgbClr val="000000"/>
                </a:solidFill>
                <a:latin typeface="Nunito Bold"/>
                <a:ea typeface="Nunito Bold"/>
                <a:cs typeface="Nunito Bold"/>
                <a:sym typeface="Nunito Bold"/>
              </a:rPr>
              <a:t>“Happy are those who are merciful to others;</a:t>
            </a:r>
          </a:p>
          <a:p>
            <a:pPr algn="ctr">
              <a:spcBef>
                <a:spcPct val="0"/>
              </a:spcBef>
            </a:pPr>
            <a:r>
              <a:rPr lang="en-US" sz="4600" b="1" spc="138" dirty="0">
                <a:solidFill>
                  <a:srgbClr val="000000"/>
                </a:solidFill>
                <a:latin typeface="Nunito Bold"/>
                <a:ea typeface="Nunito Bold"/>
                <a:cs typeface="Nunito Bold"/>
                <a:sym typeface="Nunito Bold"/>
              </a:rPr>
              <a:t>    God will be merciful to them!</a:t>
            </a:r>
          </a:p>
        </p:txBody>
      </p:sp>
      <p:sp>
        <p:nvSpPr>
          <p:cNvPr id="8" name="TextBox 8">
            <a:extLst>
              <a:ext uri="{FF2B5EF4-FFF2-40B4-BE49-F238E27FC236}">
                <a16:creationId xmlns:a16="http://schemas.microsoft.com/office/drawing/2014/main" id="{2324495E-1A54-86A9-EB35-13C50235EF7C}"/>
              </a:ext>
            </a:extLst>
          </p:cNvPr>
          <p:cNvSpPr txBox="1"/>
          <p:nvPr/>
        </p:nvSpPr>
        <p:spPr>
          <a:xfrm>
            <a:off x="4051027" y="1763781"/>
            <a:ext cx="1283328" cy="1326363"/>
          </a:xfrm>
          <a:prstGeom prst="rect">
            <a:avLst/>
          </a:prstGeom>
        </p:spPr>
        <p:txBody>
          <a:bodyPr lIns="0" tIns="0" rIns="0" bIns="0" rtlCol="0" anchor="t">
            <a:spAutoFit/>
          </a:bodyPr>
          <a:lstStyle/>
          <a:p>
            <a:pPr algn="ctr">
              <a:lnSpc>
                <a:spcPts val="10890"/>
              </a:lnSpc>
            </a:pPr>
            <a:r>
              <a:rPr lang="en-US" sz="7778" b="1" dirty="0">
                <a:solidFill>
                  <a:srgbClr val="5A3114"/>
                </a:solidFill>
                <a:latin typeface="Canva Sans Bold"/>
                <a:ea typeface="Canva Sans Bold"/>
                <a:cs typeface="Canva Sans Bold"/>
                <a:sym typeface="Canva Sans Bold"/>
              </a:rPr>
              <a:t>7</a:t>
            </a:r>
          </a:p>
        </p:txBody>
      </p:sp>
      <p:pic>
        <p:nvPicPr>
          <p:cNvPr id="5" name="Picture 4">
            <a:extLst>
              <a:ext uri="{FF2B5EF4-FFF2-40B4-BE49-F238E27FC236}">
                <a16:creationId xmlns:a16="http://schemas.microsoft.com/office/drawing/2014/main" id="{A1480A28-9EEE-2D4E-52BC-ED3858555F1D}"/>
              </a:ext>
            </a:extLst>
          </p:cNvPr>
          <p:cNvPicPr>
            <a:picLocks noChangeAspect="1"/>
          </p:cNvPicPr>
          <p:nvPr/>
        </p:nvPicPr>
        <p:blipFill>
          <a:blip r:embed="rId3"/>
          <a:stretch>
            <a:fillRect/>
          </a:stretch>
        </p:blipFill>
        <p:spPr>
          <a:xfrm>
            <a:off x="9465922" y="1766439"/>
            <a:ext cx="5845919" cy="5845919"/>
          </a:xfrm>
          <a:prstGeom prst="ellipse">
            <a:avLst/>
          </a:prstGeom>
          <a:ln>
            <a:noFill/>
          </a:ln>
          <a:effectLst>
            <a:softEdge rad="112500"/>
          </a:effectLst>
        </p:spPr>
      </p:pic>
    </p:spTree>
    <p:extLst>
      <p:ext uri="{BB962C8B-B14F-4D97-AF65-F5344CB8AC3E}">
        <p14:creationId xmlns:p14="http://schemas.microsoft.com/office/powerpoint/2010/main" val="37013870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a:extLst>
            <a:ext uri="{FF2B5EF4-FFF2-40B4-BE49-F238E27FC236}">
              <a16:creationId xmlns:a16="http://schemas.microsoft.com/office/drawing/2014/main" id="{E8813392-F93F-8BAA-2A3A-B27ADF05508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5EA83FE-44DF-BE34-1FC5-4EF48B01405A}"/>
              </a:ext>
            </a:extLst>
          </p:cNvPr>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B658E71A-C6FE-55DD-4EF4-AF78C85194E3}"/>
              </a:ext>
            </a:extLst>
          </p:cNvPr>
          <p:cNvGrpSpPr/>
          <p:nvPr/>
        </p:nvGrpSpPr>
        <p:grpSpPr>
          <a:xfrm>
            <a:off x="12862549" y="1461564"/>
            <a:ext cx="1863399" cy="924809"/>
            <a:chOff x="0" y="0"/>
            <a:chExt cx="4021496" cy="1995877"/>
          </a:xfrm>
          <a:solidFill>
            <a:srgbClr val="92D050"/>
          </a:solidFill>
        </p:grpSpPr>
        <p:sp>
          <p:nvSpPr>
            <p:cNvPr id="4" name="Freeform 4">
              <a:extLst>
                <a:ext uri="{FF2B5EF4-FFF2-40B4-BE49-F238E27FC236}">
                  <a16:creationId xmlns:a16="http://schemas.microsoft.com/office/drawing/2014/main" id="{F277E789-169C-F59E-D3ED-7C3B5D56F45C}"/>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8CBDF490-DBF8-4DA4-77D3-1D83A87E33B8}"/>
              </a:ext>
            </a:extLst>
          </p:cNvPr>
          <p:cNvSpPr txBox="1"/>
          <p:nvPr/>
        </p:nvSpPr>
        <p:spPr>
          <a:xfrm>
            <a:off x="9448800" y="3543300"/>
            <a:ext cx="5886808" cy="2222403"/>
          </a:xfrm>
          <a:prstGeom prst="rect">
            <a:avLst/>
          </a:prstGeom>
        </p:spPr>
        <p:txBody>
          <a:bodyPr lIns="0" tIns="0" rIns="0" bIns="0" rtlCol="0" anchor="t">
            <a:spAutoFit/>
          </a:bodyPr>
          <a:lstStyle/>
          <a:p>
            <a:pPr algn="ctr">
              <a:lnSpc>
                <a:spcPts val="5766"/>
              </a:lnSpc>
              <a:spcBef>
                <a:spcPct val="0"/>
              </a:spcBef>
            </a:pPr>
            <a:r>
              <a:rPr lang="en-US" sz="4600" b="1" spc="123" dirty="0">
                <a:solidFill>
                  <a:srgbClr val="000000"/>
                </a:solidFill>
                <a:latin typeface="Nunito Bold"/>
                <a:ea typeface="Nunito Bold"/>
                <a:cs typeface="Nunito Bold"/>
                <a:sym typeface="Nunito Bold"/>
              </a:rPr>
              <a:t>“Happy are the pure in heart;</a:t>
            </a:r>
          </a:p>
          <a:p>
            <a:pPr algn="ctr">
              <a:lnSpc>
                <a:spcPts val="5766"/>
              </a:lnSpc>
              <a:spcBef>
                <a:spcPct val="0"/>
              </a:spcBef>
            </a:pPr>
            <a:r>
              <a:rPr lang="en-US" sz="4600" b="1" spc="123" dirty="0">
                <a:solidFill>
                  <a:srgbClr val="000000"/>
                </a:solidFill>
                <a:latin typeface="Nunito Bold"/>
                <a:ea typeface="Nunito Bold"/>
                <a:cs typeface="Nunito Bold"/>
                <a:sym typeface="Nunito Bold"/>
              </a:rPr>
              <a:t>    they will see God!</a:t>
            </a:r>
          </a:p>
        </p:txBody>
      </p:sp>
      <p:sp>
        <p:nvSpPr>
          <p:cNvPr id="8" name="TextBox 8">
            <a:extLst>
              <a:ext uri="{FF2B5EF4-FFF2-40B4-BE49-F238E27FC236}">
                <a16:creationId xmlns:a16="http://schemas.microsoft.com/office/drawing/2014/main" id="{0192FA33-DF29-B000-6401-EB2292016F83}"/>
              </a:ext>
            </a:extLst>
          </p:cNvPr>
          <p:cNvSpPr txBox="1"/>
          <p:nvPr/>
        </p:nvSpPr>
        <p:spPr>
          <a:xfrm>
            <a:off x="13152575" y="1260764"/>
            <a:ext cx="1283328" cy="1326363"/>
          </a:xfrm>
          <a:prstGeom prst="rect">
            <a:avLst/>
          </a:prstGeom>
        </p:spPr>
        <p:txBody>
          <a:bodyPr lIns="0" tIns="0" rIns="0" bIns="0" rtlCol="0" anchor="t">
            <a:spAutoFit/>
          </a:bodyPr>
          <a:lstStyle/>
          <a:p>
            <a:pPr algn="ctr">
              <a:lnSpc>
                <a:spcPts val="10890"/>
              </a:lnSpc>
            </a:pPr>
            <a:r>
              <a:rPr lang="en-US" sz="7778" b="1" dirty="0">
                <a:solidFill>
                  <a:srgbClr val="5A3114"/>
                </a:solidFill>
                <a:latin typeface="Canva Sans Bold"/>
                <a:ea typeface="Canva Sans Bold"/>
                <a:cs typeface="Canva Sans Bold"/>
                <a:sym typeface="Canva Sans Bold"/>
              </a:rPr>
              <a:t>8</a:t>
            </a:r>
          </a:p>
        </p:txBody>
      </p:sp>
      <p:pic>
        <p:nvPicPr>
          <p:cNvPr id="5" name="Picture 4">
            <a:extLst>
              <a:ext uri="{FF2B5EF4-FFF2-40B4-BE49-F238E27FC236}">
                <a16:creationId xmlns:a16="http://schemas.microsoft.com/office/drawing/2014/main" id="{BCFA3820-8CF9-F42F-0FAA-0745792784F2}"/>
              </a:ext>
            </a:extLst>
          </p:cNvPr>
          <p:cNvPicPr>
            <a:picLocks noChangeAspect="1"/>
          </p:cNvPicPr>
          <p:nvPr/>
        </p:nvPicPr>
        <p:blipFill>
          <a:blip r:embed="rId3"/>
          <a:stretch>
            <a:fillRect/>
          </a:stretch>
        </p:blipFill>
        <p:spPr>
          <a:xfrm>
            <a:off x="3238034" y="2019300"/>
            <a:ext cx="5920740" cy="5638800"/>
          </a:xfrm>
          <a:prstGeom prst="ellipse">
            <a:avLst/>
          </a:prstGeom>
          <a:ln>
            <a:noFill/>
          </a:ln>
          <a:effectLst>
            <a:softEdge rad="112500"/>
          </a:effectLst>
        </p:spPr>
      </p:pic>
    </p:spTree>
    <p:extLst>
      <p:ext uri="{BB962C8B-B14F-4D97-AF65-F5344CB8AC3E}">
        <p14:creationId xmlns:p14="http://schemas.microsoft.com/office/powerpoint/2010/main" val="34478050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a:extLst>
            <a:ext uri="{FF2B5EF4-FFF2-40B4-BE49-F238E27FC236}">
              <a16:creationId xmlns:a16="http://schemas.microsoft.com/office/drawing/2014/main" id="{100F5804-824A-2E85-B013-48DDFABD02B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DED6626-38F9-AC10-2BF8-FA95E04E7731}"/>
              </a:ext>
            </a:extLst>
          </p:cNvPr>
          <p:cNvSpPr/>
          <p:nvPr/>
        </p:nvSpPr>
        <p:spPr>
          <a:xfrm>
            <a:off x="486744"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DF1C9C4F-89C2-1E8A-CAFF-0E65201D5E32}"/>
              </a:ext>
            </a:extLst>
          </p:cNvPr>
          <p:cNvGrpSpPr/>
          <p:nvPr/>
        </p:nvGrpSpPr>
        <p:grpSpPr>
          <a:xfrm>
            <a:off x="3761001" y="2351740"/>
            <a:ext cx="1863399" cy="924809"/>
            <a:chOff x="0" y="0"/>
            <a:chExt cx="4021496" cy="1995877"/>
          </a:xfrm>
          <a:solidFill>
            <a:srgbClr val="92D050"/>
          </a:solidFill>
        </p:grpSpPr>
        <p:sp>
          <p:nvSpPr>
            <p:cNvPr id="4" name="Freeform 4">
              <a:extLst>
                <a:ext uri="{FF2B5EF4-FFF2-40B4-BE49-F238E27FC236}">
                  <a16:creationId xmlns:a16="http://schemas.microsoft.com/office/drawing/2014/main" id="{67325F22-4F53-6479-A3DC-5F8E77C074F6}"/>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379932B5-981C-3585-A9A8-F44220E25C11}"/>
              </a:ext>
            </a:extLst>
          </p:cNvPr>
          <p:cNvSpPr txBox="1"/>
          <p:nvPr/>
        </p:nvSpPr>
        <p:spPr>
          <a:xfrm>
            <a:off x="3280227" y="4081671"/>
            <a:ext cx="5886808" cy="2831544"/>
          </a:xfrm>
          <a:prstGeom prst="rect">
            <a:avLst/>
          </a:prstGeom>
        </p:spPr>
        <p:txBody>
          <a:bodyPr lIns="0" tIns="0" rIns="0" bIns="0" rtlCol="0" anchor="t">
            <a:spAutoFit/>
          </a:bodyPr>
          <a:lstStyle/>
          <a:p>
            <a:pPr algn="ctr">
              <a:spcBef>
                <a:spcPct val="0"/>
              </a:spcBef>
            </a:pPr>
            <a:r>
              <a:rPr lang="en-US" sz="4600" b="1" spc="138" dirty="0">
                <a:solidFill>
                  <a:srgbClr val="000000"/>
                </a:solidFill>
                <a:latin typeface="Nunito Bold"/>
                <a:ea typeface="Nunito Bold"/>
                <a:cs typeface="Nunito Bold"/>
                <a:sym typeface="Nunito Bold"/>
              </a:rPr>
              <a:t>“Happy are those who work for peace;</a:t>
            </a:r>
          </a:p>
          <a:p>
            <a:pPr algn="ctr">
              <a:spcBef>
                <a:spcPct val="0"/>
              </a:spcBef>
            </a:pPr>
            <a:r>
              <a:rPr lang="en-US" sz="4600" b="1" spc="138" dirty="0">
                <a:solidFill>
                  <a:srgbClr val="000000"/>
                </a:solidFill>
                <a:latin typeface="Nunito Bold"/>
                <a:ea typeface="Nunito Bold"/>
                <a:cs typeface="Nunito Bold"/>
                <a:sym typeface="Nunito Bold"/>
              </a:rPr>
              <a:t>    God will call them his children!</a:t>
            </a:r>
          </a:p>
        </p:txBody>
      </p:sp>
      <p:sp>
        <p:nvSpPr>
          <p:cNvPr id="8" name="TextBox 8">
            <a:extLst>
              <a:ext uri="{FF2B5EF4-FFF2-40B4-BE49-F238E27FC236}">
                <a16:creationId xmlns:a16="http://schemas.microsoft.com/office/drawing/2014/main" id="{BFF3BF39-08D8-5128-F7EE-19412E20FCFB}"/>
              </a:ext>
            </a:extLst>
          </p:cNvPr>
          <p:cNvSpPr txBox="1"/>
          <p:nvPr/>
        </p:nvSpPr>
        <p:spPr>
          <a:xfrm>
            <a:off x="4051027" y="2150940"/>
            <a:ext cx="1283328" cy="1326363"/>
          </a:xfrm>
          <a:prstGeom prst="rect">
            <a:avLst/>
          </a:prstGeom>
        </p:spPr>
        <p:txBody>
          <a:bodyPr lIns="0" tIns="0" rIns="0" bIns="0" rtlCol="0" anchor="t">
            <a:spAutoFit/>
          </a:bodyPr>
          <a:lstStyle/>
          <a:p>
            <a:pPr algn="ctr">
              <a:lnSpc>
                <a:spcPts val="10890"/>
              </a:lnSpc>
            </a:pPr>
            <a:r>
              <a:rPr lang="en-US" sz="7778" b="1" dirty="0">
                <a:solidFill>
                  <a:srgbClr val="5A3114"/>
                </a:solidFill>
                <a:latin typeface="Canva Sans Bold"/>
                <a:ea typeface="Canva Sans Bold"/>
                <a:cs typeface="Canva Sans Bold"/>
                <a:sym typeface="Canva Sans Bold"/>
              </a:rPr>
              <a:t>9</a:t>
            </a:r>
          </a:p>
        </p:txBody>
      </p:sp>
      <p:pic>
        <p:nvPicPr>
          <p:cNvPr id="6" name="Picture 5">
            <a:extLst>
              <a:ext uri="{FF2B5EF4-FFF2-40B4-BE49-F238E27FC236}">
                <a16:creationId xmlns:a16="http://schemas.microsoft.com/office/drawing/2014/main" id="{58D836A6-1A06-BF52-A6C4-4E559B124416}"/>
              </a:ext>
            </a:extLst>
          </p:cNvPr>
          <p:cNvPicPr>
            <a:picLocks noChangeAspect="1"/>
          </p:cNvPicPr>
          <p:nvPr/>
        </p:nvPicPr>
        <p:blipFill>
          <a:blip r:embed="rId3"/>
          <a:stretch>
            <a:fillRect/>
          </a:stretch>
        </p:blipFill>
        <p:spPr>
          <a:xfrm>
            <a:off x="9677400" y="3084936"/>
            <a:ext cx="5629256" cy="30491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1547509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a:extLst>
            <a:ext uri="{FF2B5EF4-FFF2-40B4-BE49-F238E27FC236}">
              <a16:creationId xmlns:a16="http://schemas.microsoft.com/office/drawing/2014/main" id="{9E9420D1-E46C-C65A-38E1-AA2E07B0EFC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ADFE155-7BCE-99E3-0CBA-38878C7CD733}"/>
              </a:ext>
            </a:extLst>
          </p:cNvPr>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1E92D3D9-5D56-6917-9280-2B56F318AC62}"/>
              </a:ext>
            </a:extLst>
          </p:cNvPr>
          <p:cNvGrpSpPr/>
          <p:nvPr/>
        </p:nvGrpSpPr>
        <p:grpSpPr>
          <a:xfrm>
            <a:off x="12828879" y="694352"/>
            <a:ext cx="1863399" cy="924809"/>
            <a:chOff x="0" y="0"/>
            <a:chExt cx="4021496" cy="1995877"/>
          </a:xfrm>
          <a:solidFill>
            <a:srgbClr val="92D050"/>
          </a:solidFill>
        </p:grpSpPr>
        <p:sp>
          <p:nvSpPr>
            <p:cNvPr id="4" name="Freeform 4">
              <a:extLst>
                <a:ext uri="{FF2B5EF4-FFF2-40B4-BE49-F238E27FC236}">
                  <a16:creationId xmlns:a16="http://schemas.microsoft.com/office/drawing/2014/main" id="{3925FD8E-FE0D-CDA4-43AC-207EE25D86A7}"/>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FF790232-9E48-07F0-DF9D-2E0F026384AF}"/>
              </a:ext>
            </a:extLst>
          </p:cNvPr>
          <p:cNvSpPr txBox="1"/>
          <p:nvPr/>
        </p:nvSpPr>
        <p:spPr>
          <a:xfrm>
            <a:off x="9601200" y="2591034"/>
            <a:ext cx="5886808" cy="5197577"/>
          </a:xfrm>
          <a:prstGeom prst="rect">
            <a:avLst/>
          </a:prstGeom>
        </p:spPr>
        <p:txBody>
          <a:bodyPr lIns="0" tIns="0" rIns="0" bIns="0" rtlCol="0" anchor="t">
            <a:spAutoFit/>
          </a:bodyPr>
          <a:lstStyle/>
          <a:p>
            <a:pPr algn="ctr">
              <a:lnSpc>
                <a:spcPts val="5766"/>
              </a:lnSpc>
              <a:spcBef>
                <a:spcPct val="0"/>
              </a:spcBef>
            </a:pPr>
            <a:r>
              <a:rPr lang="en-US" sz="4600" b="1" spc="123" dirty="0">
                <a:solidFill>
                  <a:srgbClr val="000000"/>
                </a:solidFill>
                <a:latin typeface="Nunito Bold"/>
                <a:ea typeface="Nunito Bold"/>
                <a:cs typeface="Nunito Bold"/>
                <a:sym typeface="Nunito Bold"/>
              </a:rPr>
              <a:t>“Happy are those who are persecuted because they do what God requires;</a:t>
            </a:r>
          </a:p>
          <a:p>
            <a:pPr algn="ctr">
              <a:lnSpc>
                <a:spcPts val="5766"/>
              </a:lnSpc>
              <a:spcBef>
                <a:spcPct val="0"/>
              </a:spcBef>
            </a:pPr>
            <a:r>
              <a:rPr lang="en-US" sz="4600" b="1" spc="123" dirty="0">
                <a:solidFill>
                  <a:srgbClr val="000000"/>
                </a:solidFill>
                <a:latin typeface="Nunito Bold"/>
                <a:ea typeface="Nunito Bold"/>
                <a:cs typeface="Nunito Bold"/>
                <a:sym typeface="Nunito Bold"/>
              </a:rPr>
              <a:t>    the Kingdom of heaven belongs to them!</a:t>
            </a:r>
          </a:p>
        </p:txBody>
      </p:sp>
      <p:sp>
        <p:nvSpPr>
          <p:cNvPr id="8" name="TextBox 8">
            <a:extLst>
              <a:ext uri="{FF2B5EF4-FFF2-40B4-BE49-F238E27FC236}">
                <a16:creationId xmlns:a16="http://schemas.microsoft.com/office/drawing/2014/main" id="{B69A2AA8-4798-A54A-A3C6-314D4EC56AED}"/>
              </a:ext>
            </a:extLst>
          </p:cNvPr>
          <p:cNvSpPr txBox="1"/>
          <p:nvPr/>
        </p:nvSpPr>
        <p:spPr>
          <a:xfrm>
            <a:off x="13118905" y="493552"/>
            <a:ext cx="1283328" cy="1326363"/>
          </a:xfrm>
          <a:prstGeom prst="rect">
            <a:avLst/>
          </a:prstGeom>
        </p:spPr>
        <p:txBody>
          <a:bodyPr lIns="0" tIns="0" rIns="0" bIns="0" rtlCol="0" anchor="t">
            <a:spAutoFit/>
          </a:bodyPr>
          <a:lstStyle/>
          <a:p>
            <a:pPr algn="ctr">
              <a:lnSpc>
                <a:spcPts val="10890"/>
              </a:lnSpc>
            </a:pPr>
            <a:r>
              <a:rPr lang="en-US" sz="7778" b="1" dirty="0">
                <a:solidFill>
                  <a:srgbClr val="5A3114"/>
                </a:solidFill>
                <a:latin typeface="Canva Sans Bold"/>
                <a:ea typeface="Canva Sans Bold"/>
                <a:cs typeface="Canva Sans Bold"/>
                <a:sym typeface="Canva Sans Bold"/>
              </a:rPr>
              <a:t>10</a:t>
            </a:r>
          </a:p>
        </p:txBody>
      </p:sp>
      <p:pic>
        <p:nvPicPr>
          <p:cNvPr id="9" name="Picture 8">
            <a:extLst>
              <a:ext uri="{FF2B5EF4-FFF2-40B4-BE49-F238E27FC236}">
                <a16:creationId xmlns:a16="http://schemas.microsoft.com/office/drawing/2014/main" id="{E00C8A19-3B1F-C423-ECA8-41882D2607E1}"/>
              </a:ext>
            </a:extLst>
          </p:cNvPr>
          <p:cNvPicPr>
            <a:picLocks noChangeAspect="1"/>
          </p:cNvPicPr>
          <p:nvPr/>
        </p:nvPicPr>
        <p:blipFill>
          <a:blip r:embed="rId3"/>
          <a:stretch>
            <a:fillRect/>
          </a:stretch>
        </p:blipFill>
        <p:spPr>
          <a:xfrm>
            <a:off x="3287318" y="2171700"/>
            <a:ext cx="5895711" cy="4972050"/>
          </a:xfrm>
          <a:prstGeom prst="ellipse">
            <a:avLst/>
          </a:prstGeom>
          <a:ln>
            <a:noFill/>
          </a:ln>
          <a:effectLst>
            <a:softEdge rad="112500"/>
          </a:effectLst>
        </p:spPr>
      </p:pic>
    </p:spTree>
    <p:extLst>
      <p:ext uri="{BB962C8B-B14F-4D97-AF65-F5344CB8AC3E}">
        <p14:creationId xmlns:p14="http://schemas.microsoft.com/office/powerpoint/2010/main" val="7629068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a:extLst>
            <a:ext uri="{FF2B5EF4-FFF2-40B4-BE49-F238E27FC236}">
              <a16:creationId xmlns:a16="http://schemas.microsoft.com/office/drawing/2014/main" id="{0C5B0DB7-620C-3BB8-47B3-31728C6769F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42A5208-2810-319C-BE8D-C2446CC6862F}"/>
              </a:ext>
            </a:extLst>
          </p:cNvPr>
          <p:cNvSpPr/>
          <p:nvPr/>
        </p:nvSpPr>
        <p:spPr>
          <a:xfrm>
            <a:off x="486744"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0D0F4C5F-8D44-DC02-58DE-1158477E937E}"/>
              </a:ext>
            </a:extLst>
          </p:cNvPr>
          <p:cNvGrpSpPr/>
          <p:nvPr/>
        </p:nvGrpSpPr>
        <p:grpSpPr>
          <a:xfrm>
            <a:off x="3760991" y="1578431"/>
            <a:ext cx="1863399" cy="924809"/>
            <a:chOff x="0" y="0"/>
            <a:chExt cx="4021496" cy="1995877"/>
          </a:xfrm>
          <a:solidFill>
            <a:srgbClr val="92D050"/>
          </a:solidFill>
        </p:grpSpPr>
        <p:sp>
          <p:nvSpPr>
            <p:cNvPr id="4" name="Freeform 4">
              <a:extLst>
                <a:ext uri="{FF2B5EF4-FFF2-40B4-BE49-F238E27FC236}">
                  <a16:creationId xmlns:a16="http://schemas.microsoft.com/office/drawing/2014/main" id="{FAF8B0CE-4DA7-9EE8-9351-D90516B67FAF}"/>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A5448416-F9B5-A426-E437-24F082F04054}"/>
              </a:ext>
            </a:extLst>
          </p:cNvPr>
          <p:cNvSpPr txBox="1"/>
          <p:nvPr/>
        </p:nvSpPr>
        <p:spPr>
          <a:xfrm>
            <a:off x="3239469" y="3039278"/>
            <a:ext cx="5886808" cy="5663089"/>
          </a:xfrm>
          <a:prstGeom prst="rect">
            <a:avLst/>
          </a:prstGeom>
        </p:spPr>
        <p:txBody>
          <a:bodyPr lIns="0" tIns="0" rIns="0" bIns="0" rtlCol="0" anchor="t">
            <a:spAutoFit/>
          </a:bodyPr>
          <a:lstStyle/>
          <a:p>
            <a:pPr algn="ctr">
              <a:spcBef>
                <a:spcPct val="0"/>
              </a:spcBef>
            </a:pPr>
            <a:r>
              <a:rPr lang="en-US" sz="4600" b="1" spc="138" dirty="0">
                <a:solidFill>
                  <a:srgbClr val="000000"/>
                </a:solidFill>
                <a:latin typeface="Nunito Bold"/>
                <a:ea typeface="Nunito Bold"/>
                <a:cs typeface="Nunito Bold"/>
                <a:sym typeface="Nunito Bold"/>
              </a:rPr>
              <a:t>“Happy are you when people insult you and persecute you and tell all kinds of evil lies against you because you are my followers.</a:t>
            </a:r>
          </a:p>
        </p:txBody>
      </p:sp>
      <p:sp>
        <p:nvSpPr>
          <p:cNvPr id="8" name="TextBox 8">
            <a:extLst>
              <a:ext uri="{FF2B5EF4-FFF2-40B4-BE49-F238E27FC236}">
                <a16:creationId xmlns:a16="http://schemas.microsoft.com/office/drawing/2014/main" id="{FB9B14C5-E62D-BACD-FE6E-A7EC8261D31D}"/>
              </a:ext>
            </a:extLst>
          </p:cNvPr>
          <p:cNvSpPr txBox="1"/>
          <p:nvPr/>
        </p:nvSpPr>
        <p:spPr>
          <a:xfrm>
            <a:off x="4051017" y="1377654"/>
            <a:ext cx="1283328" cy="1326363"/>
          </a:xfrm>
          <a:prstGeom prst="rect">
            <a:avLst/>
          </a:prstGeom>
        </p:spPr>
        <p:txBody>
          <a:bodyPr lIns="0" tIns="0" rIns="0" bIns="0" rtlCol="0" anchor="t">
            <a:spAutoFit/>
          </a:bodyPr>
          <a:lstStyle/>
          <a:p>
            <a:pPr algn="ctr">
              <a:lnSpc>
                <a:spcPts val="10890"/>
              </a:lnSpc>
            </a:pPr>
            <a:r>
              <a:rPr lang="en-US" sz="7778" b="1" dirty="0">
                <a:solidFill>
                  <a:srgbClr val="5A3114"/>
                </a:solidFill>
                <a:latin typeface="Canva Sans Bold"/>
                <a:ea typeface="Canva Sans Bold"/>
                <a:cs typeface="Canva Sans Bold"/>
                <a:sym typeface="Canva Sans Bold"/>
              </a:rPr>
              <a:t>11</a:t>
            </a:r>
          </a:p>
        </p:txBody>
      </p:sp>
      <p:pic>
        <p:nvPicPr>
          <p:cNvPr id="9" name="Picture 8">
            <a:extLst>
              <a:ext uri="{FF2B5EF4-FFF2-40B4-BE49-F238E27FC236}">
                <a16:creationId xmlns:a16="http://schemas.microsoft.com/office/drawing/2014/main" id="{F9A051D1-B513-C4D0-1B1D-49AC8302CCE2}"/>
              </a:ext>
            </a:extLst>
          </p:cNvPr>
          <p:cNvPicPr>
            <a:picLocks noChangeAspect="1"/>
          </p:cNvPicPr>
          <p:nvPr/>
        </p:nvPicPr>
        <p:blipFill>
          <a:blip r:embed="rId3"/>
          <a:srcRect b="7143"/>
          <a:stretch>
            <a:fillRect/>
          </a:stretch>
        </p:blipFill>
        <p:spPr>
          <a:xfrm>
            <a:off x="9673658" y="2054104"/>
            <a:ext cx="5453731" cy="40981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0882393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a:extLst>
            <a:ext uri="{FF2B5EF4-FFF2-40B4-BE49-F238E27FC236}">
              <a16:creationId xmlns:a16="http://schemas.microsoft.com/office/drawing/2014/main" id="{157201BF-63B4-844D-A73B-44457E4DE1B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A1B20A7-E760-A1D3-0409-5AD34ED52A88}"/>
              </a:ext>
            </a:extLst>
          </p:cNvPr>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94DC8F98-DFDA-286C-D363-3D4075C26230}"/>
              </a:ext>
            </a:extLst>
          </p:cNvPr>
          <p:cNvGrpSpPr/>
          <p:nvPr/>
        </p:nvGrpSpPr>
        <p:grpSpPr>
          <a:xfrm>
            <a:off x="12828869" y="1357510"/>
            <a:ext cx="1863399" cy="924809"/>
            <a:chOff x="0" y="0"/>
            <a:chExt cx="4021496" cy="1995877"/>
          </a:xfrm>
          <a:solidFill>
            <a:srgbClr val="92D050"/>
          </a:solidFill>
        </p:grpSpPr>
        <p:sp>
          <p:nvSpPr>
            <p:cNvPr id="4" name="Freeform 4">
              <a:extLst>
                <a:ext uri="{FF2B5EF4-FFF2-40B4-BE49-F238E27FC236}">
                  <a16:creationId xmlns:a16="http://schemas.microsoft.com/office/drawing/2014/main" id="{06A1608F-7CB2-6614-0AF6-E5CA504C5C71}"/>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5F538D14-0BC0-9E5D-C3FD-7C17403069BF}"/>
              </a:ext>
            </a:extLst>
          </p:cNvPr>
          <p:cNvSpPr txBox="1"/>
          <p:nvPr/>
        </p:nvSpPr>
        <p:spPr>
          <a:xfrm>
            <a:off x="9459483" y="2591034"/>
            <a:ext cx="5886808" cy="5197577"/>
          </a:xfrm>
          <a:prstGeom prst="rect">
            <a:avLst/>
          </a:prstGeom>
        </p:spPr>
        <p:txBody>
          <a:bodyPr lIns="0" tIns="0" rIns="0" bIns="0" rtlCol="0" anchor="t">
            <a:spAutoFit/>
          </a:bodyPr>
          <a:lstStyle/>
          <a:p>
            <a:pPr algn="ctr">
              <a:lnSpc>
                <a:spcPts val="5766"/>
              </a:lnSpc>
              <a:spcBef>
                <a:spcPct val="0"/>
              </a:spcBef>
            </a:pPr>
            <a:r>
              <a:rPr lang="en-US" sz="4600" b="1" spc="123" dirty="0">
                <a:solidFill>
                  <a:srgbClr val="000000"/>
                </a:solidFill>
                <a:latin typeface="Nunito Bold"/>
                <a:ea typeface="Nunito Bold"/>
                <a:cs typeface="Nunito Bold"/>
                <a:sym typeface="Nunito Bold"/>
              </a:rPr>
              <a:t>Be happy and glad, for a great reward is kept for you in heaven. This is how the prophets who lived before you were persecuted.</a:t>
            </a:r>
          </a:p>
        </p:txBody>
      </p:sp>
      <p:sp>
        <p:nvSpPr>
          <p:cNvPr id="8" name="TextBox 8">
            <a:extLst>
              <a:ext uri="{FF2B5EF4-FFF2-40B4-BE49-F238E27FC236}">
                <a16:creationId xmlns:a16="http://schemas.microsoft.com/office/drawing/2014/main" id="{20F5126C-3E1D-4F62-8E15-8785C411876E}"/>
              </a:ext>
            </a:extLst>
          </p:cNvPr>
          <p:cNvSpPr txBox="1"/>
          <p:nvPr/>
        </p:nvSpPr>
        <p:spPr>
          <a:xfrm>
            <a:off x="13118895" y="1156710"/>
            <a:ext cx="1283328" cy="1326363"/>
          </a:xfrm>
          <a:prstGeom prst="rect">
            <a:avLst/>
          </a:prstGeom>
        </p:spPr>
        <p:txBody>
          <a:bodyPr lIns="0" tIns="0" rIns="0" bIns="0" rtlCol="0" anchor="t">
            <a:spAutoFit/>
          </a:bodyPr>
          <a:lstStyle/>
          <a:p>
            <a:pPr algn="ctr">
              <a:lnSpc>
                <a:spcPts val="10890"/>
              </a:lnSpc>
            </a:pPr>
            <a:r>
              <a:rPr lang="en-US" sz="7778" b="1" dirty="0">
                <a:solidFill>
                  <a:srgbClr val="5A3114"/>
                </a:solidFill>
                <a:latin typeface="Canva Sans Bold"/>
                <a:ea typeface="Canva Sans Bold"/>
                <a:cs typeface="Canva Sans Bold"/>
                <a:sym typeface="Canva Sans Bold"/>
              </a:rPr>
              <a:t>12</a:t>
            </a:r>
          </a:p>
        </p:txBody>
      </p:sp>
      <p:pic>
        <p:nvPicPr>
          <p:cNvPr id="5" name="Picture 4">
            <a:extLst>
              <a:ext uri="{FF2B5EF4-FFF2-40B4-BE49-F238E27FC236}">
                <a16:creationId xmlns:a16="http://schemas.microsoft.com/office/drawing/2014/main" id="{EB8814CB-DCD2-7436-ADDA-509A31438D18}"/>
              </a:ext>
            </a:extLst>
          </p:cNvPr>
          <p:cNvPicPr>
            <a:picLocks noChangeAspect="1"/>
          </p:cNvPicPr>
          <p:nvPr/>
        </p:nvPicPr>
        <p:blipFill>
          <a:blip r:embed="rId3"/>
          <a:stretch>
            <a:fillRect/>
          </a:stretch>
        </p:blipFill>
        <p:spPr>
          <a:xfrm>
            <a:off x="3476641" y="2407208"/>
            <a:ext cx="5667359" cy="377823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6286068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3" name="TextBox 3"/>
          <p:cNvSpPr txBox="1"/>
          <p:nvPr/>
        </p:nvSpPr>
        <p:spPr>
          <a:xfrm>
            <a:off x="9626931" y="3840309"/>
            <a:ext cx="6679126" cy="1303191"/>
          </a:xfrm>
          <a:prstGeom prst="rect">
            <a:avLst/>
          </a:prstGeom>
        </p:spPr>
        <p:txBody>
          <a:bodyPr lIns="0" tIns="0" rIns="0" bIns="0" rtlCol="0" anchor="t">
            <a:spAutoFit/>
          </a:bodyPr>
          <a:lstStyle/>
          <a:p>
            <a:pPr algn="l">
              <a:lnSpc>
                <a:spcPts val="9411"/>
              </a:lnSpc>
            </a:pPr>
            <a:r>
              <a:rPr lang="en-US" sz="10456">
                <a:solidFill>
                  <a:srgbClr val="5A3114"/>
                </a:solidFill>
                <a:latin typeface="Porcelain"/>
                <a:ea typeface="Porcelain"/>
                <a:cs typeface="Porcelain"/>
                <a:sym typeface="Porcelain"/>
              </a:rPr>
              <a:t>Gospel Message</a:t>
            </a:r>
          </a:p>
        </p:txBody>
      </p:sp>
      <p:sp>
        <p:nvSpPr>
          <p:cNvPr id="4" name="Freeform 4"/>
          <p:cNvSpPr/>
          <p:nvPr/>
        </p:nvSpPr>
        <p:spPr>
          <a:xfrm rot="-320354">
            <a:off x="3784217" y="2374026"/>
            <a:ext cx="4835881" cy="4872424"/>
          </a:xfrm>
          <a:custGeom>
            <a:avLst/>
            <a:gdLst/>
            <a:ahLst/>
            <a:cxnLst/>
            <a:rect l="l" t="t" r="r" b="b"/>
            <a:pathLst>
              <a:path w="4835881" h="4872424">
                <a:moveTo>
                  <a:pt x="0" y="0"/>
                </a:moveTo>
                <a:lnTo>
                  <a:pt x="4835881" y="0"/>
                </a:lnTo>
                <a:lnTo>
                  <a:pt x="4835881" y="4872425"/>
                </a:lnTo>
                <a:lnTo>
                  <a:pt x="0" y="4872425"/>
                </a:lnTo>
                <a:lnTo>
                  <a:pt x="0" y="0"/>
                </a:lnTo>
                <a:close/>
              </a:path>
            </a:pathLst>
          </a:custGeom>
          <a:blipFill>
            <a:blip r:embed="rId3">
              <a:extLst>
                <a:ext uri="{96DAC541-7B7A-43D3-8B79-37D633B846F1}">
                  <asvg:svgBlip xmlns:asvg="http://schemas.microsoft.com/office/drawing/2016/SVG/main" r:embed="rId4"/>
                </a:ext>
              </a:extLst>
            </a:blip>
            <a:stretch>
              <a:fillRect l="-34" r="-34"/>
            </a:stretch>
          </a:blipFill>
        </p:spPr>
      </p:sp>
      <p:sp>
        <p:nvSpPr>
          <p:cNvPr id="5" name="Freeform 5"/>
          <p:cNvSpPr/>
          <p:nvPr/>
        </p:nvSpPr>
        <p:spPr>
          <a:xfrm rot="692353">
            <a:off x="11610534" y="1402087"/>
            <a:ext cx="1954876" cy="1515029"/>
          </a:xfrm>
          <a:custGeom>
            <a:avLst/>
            <a:gdLst/>
            <a:ahLst/>
            <a:cxnLst/>
            <a:rect l="l" t="t" r="r" b="b"/>
            <a:pathLst>
              <a:path w="1954876" h="1515029">
                <a:moveTo>
                  <a:pt x="0" y="0"/>
                </a:moveTo>
                <a:lnTo>
                  <a:pt x="1954876" y="0"/>
                </a:lnTo>
                <a:lnTo>
                  <a:pt x="1954876" y="1515029"/>
                </a:lnTo>
                <a:lnTo>
                  <a:pt x="0" y="1515029"/>
                </a:lnTo>
                <a:lnTo>
                  <a:pt x="0" y="0"/>
                </a:lnTo>
                <a:close/>
              </a:path>
            </a:pathLst>
          </a:custGeom>
          <a:blipFill>
            <a:blip r:embed="rId5">
              <a:extLst>
                <a:ext uri="{96DAC541-7B7A-43D3-8B79-37D633B846F1}">
                  <asvg:svgBlip xmlns:asvg="http://schemas.microsoft.com/office/drawing/2016/SVG/main" r:embed="rId6"/>
                </a:ext>
              </a:extLst>
            </a:blip>
            <a:stretch>
              <a:fillRect t="-109" b="-109"/>
            </a:stretch>
          </a:blipFill>
        </p:spPr>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6" name="TextBox 6"/>
          <p:cNvSpPr txBox="1"/>
          <p:nvPr/>
        </p:nvSpPr>
        <p:spPr>
          <a:xfrm>
            <a:off x="3699705" y="996562"/>
            <a:ext cx="5596695" cy="2846870"/>
          </a:xfrm>
          <a:prstGeom prst="rect">
            <a:avLst/>
          </a:prstGeom>
        </p:spPr>
        <p:txBody>
          <a:bodyPr wrap="square" lIns="0" tIns="0" rIns="0" bIns="0" rtlCol="0" anchor="t">
            <a:spAutoFit/>
          </a:bodyPr>
          <a:lstStyle/>
          <a:p>
            <a:pPr algn="l">
              <a:lnSpc>
                <a:spcPts val="7191"/>
              </a:lnSpc>
            </a:pPr>
            <a:r>
              <a:rPr lang="en-US" sz="7999" dirty="0">
                <a:solidFill>
                  <a:srgbClr val="5A3114"/>
                </a:solidFill>
                <a:latin typeface="Porcelain"/>
                <a:ea typeface="Porcelain"/>
                <a:cs typeface="Porcelain"/>
                <a:sym typeface="Porcelain"/>
              </a:rPr>
              <a:t>Activity: </a:t>
            </a:r>
          </a:p>
          <a:p>
            <a:pPr algn="l">
              <a:lnSpc>
                <a:spcPts val="7191"/>
              </a:lnSpc>
            </a:pPr>
            <a:r>
              <a:rPr lang="en-US" sz="7999" dirty="0">
                <a:solidFill>
                  <a:srgbClr val="5A3114"/>
                </a:solidFill>
                <a:latin typeface="Porcelain"/>
                <a:ea typeface="Porcelain"/>
                <a:cs typeface="Porcelain"/>
                <a:sym typeface="Porcelain"/>
              </a:rPr>
              <a:t>“Beatitude Garden”</a:t>
            </a:r>
          </a:p>
        </p:txBody>
      </p:sp>
      <p:sp>
        <p:nvSpPr>
          <p:cNvPr id="7" name="TextBox 7"/>
          <p:cNvSpPr txBox="1"/>
          <p:nvPr/>
        </p:nvSpPr>
        <p:spPr>
          <a:xfrm>
            <a:off x="3699705" y="4454563"/>
            <a:ext cx="5596695" cy="4439677"/>
          </a:xfrm>
          <a:prstGeom prst="rect">
            <a:avLst/>
          </a:prstGeom>
        </p:spPr>
        <p:txBody>
          <a:bodyPr lIns="0" tIns="0" rIns="0" bIns="0" rtlCol="0" anchor="t">
            <a:spAutoFit/>
          </a:bodyPr>
          <a:lstStyle/>
          <a:p>
            <a:pPr algn="l">
              <a:lnSpc>
                <a:spcPts val="4760"/>
              </a:lnSpc>
            </a:pPr>
            <a:r>
              <a:rPr lang="en-US" sz="3400" b="1" spc="101" dirty="0">
                <a:solidFill>
                  <a:srgbClr val="5A3114"/>
                </a:solidFill>
                <a:latin typeface="Nunito Bold"/>
                <a:ea typeface="Nunito Bold"/>
                <a:cs typeface="Nunito Bold"/>
                <a:sym typeface="Nunito Bold"/>
              </a:rPr>
              <a:t>Materials Needed:</a:t>
            </a:r>
          </a:p>
          <a:p>
            <a:pPr marL="734061" lvl="1" indent="-367031" algn="l">
              <a:buFont typeface="Arial"/>
              <a:buChar char="•"/>
            </a:pPr>
            <a:r>
              <a:rPr lang="en-US" sz="3000" spc="98" dirty="0">
                <a:solidFill>
                  <a:srgbClr val="5A3114"/>
                </a:solidFill>
                <a:latin typeface="Nunito"/>
                <a:ea typeface="Nunito"/>
                <a:cs typeface="Nunito"/>
                <a:sym typeface="Nunito"/>
              </a:rPr>
              <a:t>Paper or Notecards</a:t>
            </a:r>
          </a:p>
          <a:p>
            <a:pPr marL="734061" lvl="1" indent="-367031" algn="l">
              <a:buFont typeface="Arial"/>
              <a:buChar char="•"/>
            </a:pPr>
            <a:r>
              <a:rPr lang="en-US" sz="3000" spc="98" dirty="0">
                <a:solidFill>
                  <a:srgbClr val="5A3114"/>
                </a:solidFill>
                <a:latin typeface="Nunito"/>
                <a:ea typeface="Nunito"/>
                <a:cs typeface="Nunito"/>
                <a:sym typeface="Nunito"/>
              </a:rPr>
              <a:t>Scissors</a:t>
            </a:r>
          </a:p>
          <a:p>
            <a:pPr marL="734061" lvl="1" indent="-367031" algn="l">
              <a:buFont typeface="Arial"/>
              <a:buChar char="•"/>
            </a:pPr>
            <a:r>
              <a:rPr lang="en-US" sz="3000" spc="98" dirty="0">
                <a:solidFill>
                  <a:srgbClr val="5A3114"/>
                </a:solidFill>
                <a:latin typeface="Nunito"/>
                <a:ea typeface="Nunito"/>
                <a:cs typeface="Nunito"/>
                <a:sym typeface="Nunito"/>
              </a:rPr>
              <a:t>Paper bags or baskets</a:t>
            </a:r>
          </a:p>
          <a:p>
            <a:pPr marL="734061" lvl="1" indent="-367031" algn="l">
              <a:buFont typeface="Arial"/>
              <a:buChar char="•"/>
            </a:pPr>
            <a:r>
              <a:rPr lang="en-US" sz="3000" spc="98" dirty="0">
                <a:solidFill>
                  <a:srgbClr val="5A3114"/>
                </a:solidFill>
                <a:latin typeface="Nunito"/>
                <a:ea typeface="Nunito"/>
                <a:cs typeface="Nunito"/>
                <a:sym typeface="Nunito"/>
              </a:rPr>
              <a:t>Markers or decorating materials</a:t>
            </a:r>
          </a:p>
          <a:p>
            <a:pPr marL="734061" lvl="1" indent="-367031" algn="l">
              <a:buFont typeface="Arial"/>
              <a:buChar char="•"/>
            </a:pPr>
            <a:r>
              <a:rPr lang="en-US" sz="3000" spc="98" dirty="0">
                <a:solidFill>
                  <a:srgbClr val="5A3114"/>
                </a:solidFill>
                <a:latin typeface="Nunito"/>
                <a:ea typeface="Nunito"/>
                <a:cs typeface="Nunito"/>
                <a:sym typeface="Nunito"/>
              </a:rPr>
              <a:t>Glue or tape</a:t>
            </a:r>
          </a:p>
          <a:p>
            <a:pPr marL="734061" lvl="1" indent="-367031" algn="l">
              <a:buFont typeface="Arial"/>
              <a:buChar char="•"/>
            </a:pPr>
            <a:r>
              <a:rPr lang="en-US" sz="3000" spc="98" dirty="0">
                <a:solidFill>
                  <a:srgbClr val="5A3114"/>
                </a:solidFill>
                <a:latin typeface="Nunito"/>
                <a:ea typeface="Nunito"/>
                <a:cs typeface="Nunito"/>
                <a:sym typeface="Nunito"/>
              </a:rPr>
              <a:t>Popsicle sticks</a:t>
            </a:r>
          </a:p>
          <a:p>
            <a:pPr marL="734061" lvl="1" indent="-367031" algn="l">
              <a:lnSpc>
                <a:spcPts val="4760"/>
              </a:lnSpc>
              <a:buFont typeface="Arial"/>
              <a:buChar char="•"/>
            </a:pPr>
            <a:endParaRPr lang="en-US" sz="3400" spc="98" dirty="0">
              <a:solidFill>
                <a:srgbClr val="5A3114"/>
              </a:solidFill>
              <a:latin typeface="Nunito"/>
              <a:ea typeface="Nunito"/>
              <a:cs typeface="Nunito"/>
              <a:sym typeface="Nunito"/>
            </a:endParaRPr>
          </a:p>
        </p:txBody>
      </p:sp>
      <p:pic>
        <p:nvPicPr>
          <p:cNvPr id="3" name="Picture 2">
            <a:extLst>
              <a:ext uri="{FF2B5EF4-FFF2-40B4-BE49-F238E27FC236}">
                <a16:creationId xmlns:a16="http://schemas.microsoft.com/office/drawing/2014/main" id="{8DD34E88-D49E-EA9B-DA83-59B70A28445D}"/>
              </a:ext>
            </a:extLst>
          </p:cNvPr>
          <p:cNvPicPr>
            <a:picLocks noChangeAspect="1"/>
          </p:cNvPicPr>
          <p:nvPr/>
        </p:nvPicPr>
        <p:blipFill>
          <a:blip r:embed="rId3"/>
          <a:stretch>
            <a:fillRect/>
          </a:stretch>
        </p:blipFill>
        <p:spPr>
          <a:xfrm>
            <a:off x="10168695" y="1441199"/>
            <a:ext cx="4419600" cy="602672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4" name="TextBox 4"/>
          <p:cNvSpPr txBox="1"/>
          <p:nvPr/>
        </p:nvSpPr>
        <p:spPr>
          <a:xfrm>
            <a:off x="3722425" y="906371"/>
            <a:ext cx="5816220" cy="1886452"/>
          </a:xfrm>
          <a:prstGeom prst="rect">
            <a:avLst/>
          </a:prstGeom>
        </p:spPr>
        <p:txBody>
          <a:bodyPr lIns="0" tIns="0" rIns="0" bIns="0" rtlCol="0" anchor="t">
            <a:spAutoFit/>
          </a:bodyPr>
          <a:lstStyle/>
          <a:p>
            <a:pPr algn="l">
              <a:lnSpc>
                <a:spcPts val="7191"/>
              </a:lnSpc>
            </a:pPr>
            <a:r>
              <a:rPr lang="en-US" sz="7999" dirty="0">
                <a:solidFill>
                  <a:srgbClr val="5A3114"/>
                </a:solidFill>
                <a:latin typeface="Porcelain"/>
                <a:ea typeface="Porcelain"/>
                <a:cs typeface="Porcelain"/>
                <a:sym typeface="Porcelain"/>
              </a:rPr>
              <a:t>Instructions:</a:t>
            </a:r>
          </a:p>
          <a:p>
            <a:pPr algn="l">
              <a:lnSpc>
                <a:spcPts val="7199"/>
              </a:lnSpc>
            </a:pPr>
            <a:endParaRPr lang="en-US" sz="7999" dirty="0">
              <a:solidFill>
                <a:srgbClr val="5A3114"/>
              </a:solidFill>
              <a:latin typeface="Porcelain"/>
              <a:ea typeface="Porcelain"/>
              <a:cs typeface="Porcelain"/>
              <a:sym typeface="Porcelain"/>
            </a:endParaRPr>
          </a:p>
        </p:txBody>
      </p:sp>
      <p:sp>
        <p:nvSpPr>
          <p:cNvPr id="5" name="TextBox 5"/>
          <p:cNvSpPr txBox="1"/>
          <p:nvPr/>
        </p:nvSpPr>
        <p:spPr>
          <a:xfrm>
            <a:off x="3410291" y="2224704"/>
            <a:ext cx="5747886" cy="5783635"/>
          </a:xfrm>
          <a:prstGeom prst="rect">
            <a:avLst/>
          </a:prstGeom>
        </p:spPr>
        <p:txBody>
          <a:bodyPr lIns="0" tIns="0" rIns="0" bIns="0" rtlCol="0" anchor="t">
            <a:spAutoFit/>
          </a:bodyPr>
          <a:lstStyle/>
          <a:p>
            <a:pPr marL="514350" indent="-514350">
              <a:lnSpc>
                <a:spcPts val="4063"/>
              </a:lnSpc>
              <a:buAutoNum type="arabicPeriod"/>
            </a:pPr>
            <a:r>
              <a:rPr lang="en-US" sz="3500" dirty="0">
                <a:solidFill>
                  <a:srgbClr val="000000"/>
                </a:solidFill>
                <a:latin typeface="Calibri (MS)"/>
                <a:ea typeface="Calibri (MS)"/>
                <a:cs typeface="Calibri (MS)"/>
                <a:sym typeface="Calibri (MS)"/>
              </a:rPr>
              <a:t>Cut the paper into geometric shapes or flower shapes.</a:t>
            </a:r>
          </a:p>
          <a:p>
            <a:pPr>
              <a:lnSpc>
                <a:spcPts val="4063"/>
              </a:lnSpc>
            </a:pPr>
            <a:r>
              <a:rPr lang="en-US" sz="3500" dirty="0">
                <a:solidFill>
                  <a:srgbClr val="000000"/>
                </a:solidFill>
                <a:latin typeface="Calibri (MS)"/>
                <a:ea typeface="Calibri (MS)"/>
                <a:cs typeface="Calibri (MS)"/>
                <a:sym typeface="Calibri (MS)"/>
              </a:rPr>
              <a:t>2. Decorate the paper with the words of the beatitudes, adding a picture for reminder reference. If space allows, write the starting line on one side of the paper, and the conclusion on the other side.</a:t>
            </a:r>
          </a:p>
          <a:p>
            <a:pPr>
              <a:lnSpc>
                <a:spcPts val="4063"/>
              </a:lnSpc>
            </a:pPr>
            <a:r>
              <a:rPr lang="en-US" sz="3500" dirty="0">
                <a:solidFill>
                  <a:srgbClr val="000000"/>
                </a:solidFill>
                <a:latin typeface="Calibri (MS)"/>
                <a:ea typeface="Calibri (MS)"/>
                <a:cs typeface="Calibri (MS)"/>
                <a:sym typeface="Calibri (MS)"/>
              </a:rPr>
              <a:t>3. Glue or tape the papers onto popsicle sticks.</a:t>
            </a:r>
          </a:p>
        </p:txBody>
      </p:sp>
      <p:pic>
        <p:nvPicPr>
          <p:cNvPr id="7" name="Picture 6">
            <a:extLst>
              <a:ext uri="{FF2B5EF4-FFF2-40B4-BE49-F238E27FC236}">
                <a16:creationId xmlns:a16="http://schemas.microsoft.com/office/drawing/2014/main" id="{63597DF3-8B0E-21E4-3AE2-5372F1DB447E}"/>
              </a:ext>
            </a:extLst>
          </p:cNvPr>
          <p:cNvPicPr>
            <a:picLocks noChangeAspect="1"/>
          </p:cNvPicPr>
          <p:nvPr/>
        </p:nvPicPr>
        <p:blipFill>
          <a:blip r:embed="rId3"/>
          <a:stretch>
            <a:fillRect/>
          </a:stretch>
        </p:blipFill>
        <p:spPr>
          <a:xfrm>
            <a:off x="12053368" y="5116522"/>
            <a:ext cx="2840424" cy="3873306"/>
          </a:xfrm>
          <a:prstGeom prst="ellipse">
            <a:avLst/>
          </a:prstGeom>
          <a:ln>
            <a:noFill/>
          </a:ln>
          <a:effectLst>
            <a:softEdge rad="112500"/>
          </a:effectLst>
        </p:spPr>
      </p:pic>
      <p:sp>
        <p:nvSpPr>
          <p:cNvPr id="8" name="TextBox 5">
            <a:extLst>
              <a:ext uri="{FF2B5EF4-FFF2-40B4-BE49-F238E27FC236}">
                <a16:creationId xmlns:a16="http://schemas.microsoft.com/office/drawing/2014/main" id="{A1B1442C-4E40-1C96-50B9-B0C4C2F8144F}"/>
              </a:ext>
            </a:extLst>
          </p:cNvPr>
          <p:cNvSpPr txBox="1"/>
          <p:nvPr/>
        </p:nvSpPr>
        <p:spPr>
          <a:xfrm>
            <a:off x="9886221" y="921434"/>
            <a:ext cx="5259679" cy="4732065"/>
          </a:xfrm>
          <a:prstGeom prst="rect">
            <a:avLst/>
          </a:prstGeom>
        </p:spPr>
        <p:txBody>
          <a:bodyPr wrap="square" lIns="0" tIns="0" rIns="0" bIns="0" rtlCol="0" anchor="t">
            <a:spAutoFit/>
          </a:bodyPr>
          <a:lstStyle/>
          <a:p>
            <a:pPr>
              <a:lnSpc>
                <a:spcPts val="4063"/>
              </a:lnSpc>
            </a:pPr>
            <a:r>
              <a:rPr lang="en-US" sz="3500" dirty="0">
                <a:solidFill>
                  <a:srgbClr val="000000"/>
                </a:solidFill>
                <a:latin typeface="Calibri (MS)"/>
                <a:ea typeface="Calibri (MS)"/>
                <a:cs typeface="Calibri (MS)"/>
                <a:sym typeface="Calibri (MS)"/>
              </a:rPr>
              <a:t>4. Decorate a basket, bucket, or bag to hold the beatitudes; or merely cut slits into a large sheet of construction paper.</a:t>
            </a:r>
          </a:p>
          <a:p>
            <a:pPr>
              <a:lnSpc>
                <a:spcPts val="4063"/>
              </a:lnSpc>
            </a:pPr>
            <a:r>
              <a:rPr lang="en-US" sz="3500" dirty="0">
                <a:solidFill>
                  <a:srgbClr val="000000"/>
                </a:solidFill>
                <a:latin typeface="Calibri (MS)"/>
                <a:ea typeface="Calibri (MS)"/>
                <a:cs typeface="Calibri (MS)"/>
                <a:sym typeface="Calibri (MS)"/>
              </a:rPr>
              <a:t>5. Place the “flowers” into the container. Use as a reminder of the words of Jesus!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3" name="TextBox 3"/>
          <p:cNvSpPr txBox="1"/>
          <p:nvPr/>
        </p:nvSpPr>
        <p:spPr>
          <a:xfrm>
            <a:off x="3580484" y="1626879"/>
            <a:ext cx="5917666" cy="1238232"/>
          </a:xfrm>
          <a:prstGeom prst="rect">
            <a:avLst/>
          </a:prstGeom>
        </p:spPr>
        <p:txBody>
          <a:bodyPr lIns="0" tIns="0" rIns="0" bIns="0" rtlCol="0" anchor="t">
            <a:spAutoFit/>
          </a:bodyPr>
          <a:lstStyle/>
          <a:p>
            <a:pPr algn="l">
              <a:lnSpc>
                <a:spcPts val="8999"/>
              </a:lnSpc>
            </a:pPr>
            <a:r>
              <a:rPr lang="en-US" sz="9999">
                <a:solidFill>
                  <a:srgbClr val="5A3114"/>
                </a:solidFill>
                <a:latin typeface="Porcelain"/>
                <a:ea typeface="Porcelain"/>
                <a:cs typeface="Porcelain"/>
                <a:sym typeface="Porcelain"/>
              </a:rPr>
              <a:t>Closing Prayer</a:t>
            </a:r>
          </a:p>
        </p:txBody>
      </p:sp>
      <p:sp>
        <p:nvSpPr>
          <p:cNvPr id="4" name="Freeform 4"/>
          <p:cNvSpPr/>
          <p:nvPr/>
        </p:nvSpPr>
        <p:spPr>
          <a:xfrm>
            <a:off x="3321636" y="5143500"/>
            <a:ext cx="5822364" cy="3289636"/>
          </a:xfrm>
          <a:custGeom>
            <a:avLst/>
            <a:gdLst/>
            <a:ahLst/>
            <a:cxnLst/>
            <a:rect l="l" t="t" r="r" b="b"/>
            <a:pathLst>
              <a:path w="5822364" h="3289636">
                <a:moveTo>
                  <a:pt x="0" y="0"/>
                </a:moveTo>
                <a:lnTo>
                  <a:pt x="5822364" y="0"/>
                </a:lnTo>
                <a:lnTo>
                  <a:pt x="5822364" y="3289636"/>
                </a:lnTo>
                <a:lnTo>
                  <a:pt x="0" y="3289636"/>
                </a:lnTo>
                <a:lnTo>
                  <a:pt x="0" y="0"/>
                </a:lnTo>
                <a:close/>
              </a:path>
            </a:pathLst>
          </a:custGeom>
          <a:blipFill>
            <a:blip r:embed="rId3">
              <a:extLst>
                <a:ext uri="{96DAC541-7B7A-43D3-8B79-37D633B846F1}">
                  <asvg:svgBlip xmlns:asvg="http://schemas.microsoft.com/office/drawing/2016/SVG/main" r:embed="rId4"/>
                </a:ext>
              </a:extLst>
            </a:blip>
            <a:stretch>
              <a:fillRect t="-354" b="-354"/>
            </a:stretch>
          </a:blipFill>
        </p:spPr>
      </p:sp>
      <p:sp>
        <p:nvSpPr>
          <p:cNvPr id="5" name="Freeform 5"/>
          <p:cNvSpPr/>
          <p:nvPr/>
        </p:nvSpPr>
        <p:spPr>
          <a:xfrm>
            <a:off x="5394508" y="3026684"/>
            <a:ext cx="1676621" cy="1955243"/>
          </a:xfrm>
          <a:custGeom>
            <a:avLst/>
            <a:gdLst/>
            <a:ahLst/>
            <a:cxnLst/>
            <a:rect l="l" t="t" r="r" b="b"/>
            <a:pathLst>
              <a:path w="1676621" h="1955243">
                <a:moveTo>
                  <a:pt x="0" y="0"/>
                </a:moveTo>
                <a:lnTo>
                  <a:pt x="1676621" y="0"/>
                </a:lnTo>
                <a:lnTo>
                  <a:pt x="1676621" y="1955243"/>
                </a:lnTo>
                <a:lnTo>
                  <a:pt x="0" y="1955243"/>
                </a:lnTo>
                <a:lnTo>
                  <a:pt x="0" y="0"/>
                </a:lnTo>
                <a:close/>
              </a:path>
            </a:pathLst>
          </a:custGeom>
          <a:blipFill>
            <a:blip r:embed="rId5">
              <a:extLst>
                <a:ext uri="{96DAC541-7B7A-43D3-8B79-37D633B846F1}">
                  <asvg:svgBlip xmlns:asvg="http://schemas.microsoft.com/office/drawing/2016/SVG/main" r:embed="rId6"/>
                </a:ext>
              </a:extLst>
            </a:blip>
            <a:stretch>
              <a:fillRect l="-100" r="-100"/>
            </a:stretch>
          </a:blipFill>
        </p:spPr>
      </p:sp>
      <p:sp>
        <p:nvSpPr>
          <p:cNvPr id="6" name="TextBox 6"/>
          <p:cNvSpPr txBox="1"/>
          <p:nvPr/>
        </p:nvSpPr>
        <p:spPr>
          <a:xfrm>
            <a:off x="9647919" y="1373237"/>
            <a:ext cx="5576545" cy="7540526"/>
          </a:xfrm>
          <a:prstGeom prst="rect">
            <a:avLst/>
          </a:prstGeom>
        </p:spPr>
        <p:txBody>
          <a:bodyPr lIns="0" tIns="0" rIns="0" bIns="0" rtlCol="0" anchor="t">
            <a:spAutoFit/>
          </a:bodyPr>
          <a:lstStyle/>
          <a:p>
            <a:pPr algn="just">
              <a:lnSpc>
                <a:spcPts val="4228"/>
              </a:lnSpc>
            </a:pPr>
            <a:r>
              <a:rPr lang="en-US" sz="3523" dirty="0">
                <a:solidFill>
                  <a:srgbClr val="000000"/>
                </a:solidFill>
                <a:latin typeface="Calibri (MS)"/>
                <a:ea typeface="Calibri (MS)"/>
                <a:cs typeface="Calibri (MS)"/>
                <a:sym typeface="Calibri (MS)"/>
              </a:rPr>
              <a:t>Dear God,</a:t>
            </a:r>
          </a:p>
          <a:p>
            <a:pPr algn="just">
              <a:lnSpc>
                <a:spcPts val="4228"/>
              </a:lnSpc>
            </a:pPr>
            <a:endParaRPr lang="en-US" sz="3523" dirty="0">
              <a:solidFill>
                <a:srgbClr val="000000"/>
              </a:solidFill>
              <a:latin typeface="Calibri (MS)"/>
              <a:ea typeface="Calibri (MS)"/>
              <a:cs typeface="Calibri (MS)"/>
              <a:sym typeface="Calibri (MS)"/>
            </a:endParaRPr>
          </a:p>
          <a:p>
            <a:pPr algn="just">
              <a:lnSpc>
                <a:spcPts val="4228"/>
              </a:lnSpc>
            </a:pPr>
            <a:r>
              <a:rPr lang="en-US" sz="3523" dirty="0">
                <a:solidFill>
                  <a:srgbClr val="000000"/>
                </a:solidFill>
                <a:latin typeface="Calibri (MS)"/>
                <a:ea typeface="Calibri (MS)"/>
                <a:cs typeface="Calibri (MS)"/>
                <a:sym typeface="Calibri (MS)"/>
              </a:rPr>
              <a:t>Thank You for teaching us how to love and be kind. Help us to be gentle, to share with others, to forgive, and to do what is right. Help us to have a happy heart that follows You every day. We want to be a blessing to others, just like You.</a:t>
            </a:r>
          </a:p>
          <a:p>
            <a:pPr algn="just">
              <a:lnSpc>
                <a:spcPts val="4228"/>
              </a:lnSpc>
            </a:pPr>
            <a:endParaRPr lang="en-US" sz="3523" dirty="0">
              <a:solidFill>
                <a:srgbClr val="000000"/>
              </a:solidFill>
              <a:latin typeface="Calibri (MS)"/>
              <a:ea typeface="Calibri (MS)"/>
              <a:cs typeface="Calibri (MS)"/>
              <a:sym typeface="Calibri (MS)"/>
            </a:endParaRPr>
          </a:p>
          <a:p>
            <a:pPr algn="just">
              <a:lnSpc>
                <a:spcPts val="4228"/>
              </a:lnSpc>
            </a:pPr>
            <a:r>
              <a:rPr lang="en-US" sz="3523" dirty="0">
                <a:solidFill>
                  <a:srgbClr val="000000"/>
                </a:solidFill>
                <a:latin typeface="Calibri (MS)"/>
                <a:ea typeface="Calibri (MS)"/>
                <a:cs typeface="Calibri (MS)"/>
                <a:sym typeface="Calibri (MS)"/>
              </a:rPr>
              <a:t>In Jesus’s name, </a:t>
            </a:r>
          </a:p>
          <a:p>
            <a:pPr algn="just">
              <a:lnSpc>
                <a:spcPts val="4228"/>
              </a:lnSpc>
            </a:pPr>
            <a:r>
              <a:rPr lang="en-US" sz="3523" dirty="0">
                <a:solidFill>
                  <a:srgbClr val="000000"/>
                </a:solidFill>
                <a:latin typeface="Calibri (MS)"/>
                <a:ea typeface="Calibri (MS)"/>
                <a:cs typeface="Calibri (MS)"/>
                <a:sym typeface="Calibri (MS)"/>
              </a:rPr>
              <a:t>Amen!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p:cNvGrpSpPr/>
        <p:nvPr/>
      </p:nvGrpSpPr>
      <p:grpSpPr>
        <a:xfrm>
          <a:off x="0" y="0"/>
          <a:ext cx="0" cy="0"/>
          <a:chOff x="0" y="0"/>
          <a:chExt cx="0" cy="0"/>
        </a:xfrm>
      </p:grpSpPr>
      <p:sp>
        <p:nvSpPr>
          <p:cNvPr id="2" name="Freeform 2"/>
          <p:cNvSpPr/>
          <p:nvPr/>
        </p:nvSpPr>
        <p:spPr>
          <a:xfrm>
            <a:off x="-1087544" y="454101"/>
            <a:ext cx="11952449" cy="7320875"/>
          </a:xfrm>
          <a:custGeom>
            <a:avLst/>
            <a:gdLst/>
            <a:ahLst/>
            <a:cxnLst/>
            <a:rect l="l" t="t" r="r" b="b"/>
            <a:pathLst>
              <a:path w="11952449" h="7320875">
                <a:moveTo>
                  <a:pt x="0" y="0"/>
                </a:moveTo>
                <a:lnTo>
                  <a:pt x="11952449" y="0"/>
                </a:lnTo>
                <a:lnTo>
                  <a:pt x="11952449" y="7320875"/>
                </a:lnTo>
                <a:lnTo>
                  <a:pt x="0" y="7320875"/>
                </a:lnTo>
                <a:lnTo>
                  <a:pt x="0" y="0"/>
                </a:lnTo>
                <a:close/>
              </a:path>
            </a:pathLst>
          </a:custGeom>
          <a:blipFill>
            <a:blip r:embed="rId2">
              <a:extLst>
                <a:ext uri="{96DAC541-7B7A-43D3-8B79-37D633B846F1}">
                  <asvg:svgBlip xmlns:asvg="http://schemas.microsoft.com/office/drawing/2016/SVG/main" r:embed="rId3"/>
                </a:ext>
              </a:extLst>
            </a:blip>
            <a:stretch>
              <a:fillRect t="-150" b="-150"/>
            </a:stretch>
          </a:blipFill>
        </p:spPr>
      </p:sp>
      <p:sp>
        <p:nvSpPr>
          <p:cNvPr id="3" name="Freeform 3"/>
          <p:cNvSpPr/>
          <p:nvPr/>
        </p:nvSpPr>
        <p:spPr>
          <a:xfrm rot="-1360721">
            <a:off x="11867876" y="-1064824"/>
            <a:ext cx="4043743" cy="2603160"/>
          </a:xfrm>
          <a:custGeom>
            <a:avLst/>
            <a:gdLst/>
            <a:ahLst/>
            <a:cxnLst/>
            <a:rect l="l" t="t" r="r" b="b"/>
            <a:pathLst>
              <a:path w="4043743" h="2603160">
                <a:moveTo>
                  <a:pt x="0" y="0"/>
                </a:moveTo>
                <a:lnTo>
                  <a:pt x="4043743" y="0"/>
                </a:lnTo>
                <a:lnTo>
                  <a:pt x="4043743" y="2603160"/>
                </a:lnTo>
                <a:lnTo>
                  <a:pt x="0" y="2603160"/>
                </a:lnTo>
                <a:lnTo>
                  <a:pt x="0" y="0"/>
                </a:lnTo>
                <a:close/>
              </a:path>
            </a:pathLst>
          </a:custGeom>
          <a:blipFill>
            <a:blip r:embed="rId4">
              <a:extLst>
                <a:ext uri="{96DAC541-7B7A-43D3-8B79-37D633B846F1}">
                  <asvg:svgBlip xmlns:asvg="http://schemas.microsoft.com/office/drawing/2016/SVG/main" r:embed="rId5"/>
                </a:ext>
              </a:extLst>
            </a:blip>
            <a:stretch>
              <a:fillRect l="-160" r="-160"/>
            </a:stretch>
          </a:blipFill>
        </p:spPr>
      </p:sp>
      <p:grpSp>
        <p:nvGrpSpPr>
          <p:cNvPr id="4" name="Group 4"/>
          <p:cNvGrpSpPr/>
          <p:nvPr/>
        </p:nvGrpSpPr>
        <p:grpSpPr>
          <a:xfrm>
            <a:off x="7854276" y="1438460"/>
            <a:ext cx="10433724" cy="8229600"/>
            <a:chOff x="0" y="0"/>
            <a:chExt cx="13911632" cy="10972800"/>
          </a:xfrm>
        </p:grpSpPr>
        <p:sp>
          <p:nvSpPr>
            <p:cNvPr id="5" name="Freeform 5"/>
            <p:cNvSpPr/>
            <p:nvPr/>
          </p:nvSpPr>
          <p:spPr>
            <a:xfrm>
              <a:off x="0" y="0"/>
              <a:ext cx="13911580" cy="10972800"/>
            </a:xfrm>
            <a:custGeom>
              <a:avLst/>
              <a:gdLst/>
              <a:ahLst/>
              <a:cxnLst/>
              <a:rect l="l" t="t" r="r" b="b"/>
              <a:pathLst>
                <a:path w="13911580" h="10972800">
                  <a:moveTo>
                    <a:pt x="0" y="0"/>
                  </a:moveTo>
                  <a:lnTo>
                    <a:pt x="13911580" y="0"/>
                  </a:lnTo>
                  <a:lnTo>
                    <a:pt x="13911580" y="10972800"/>
                  </a:lnTo>
                  <a:lnTo>
                    <a:pt x="0" y="10972800"/>
                  </a:lnTo>
                  <a:lnTo>
                    <a:pt x="0" y="0"/>
                  </a:lnTo>
                  <a:close/>
                </a:path>
              </a:pathLst>
            </a:custGeom>
            <a:blipFill>
              <a:blip r:embed="rId6"/>
              <a:stretch>
                <a:fillRect t="-20" b="-20"/>
              </a:stretch>
            </a:blipFill>
          </p:spPr>
        </p:sp>
      </p:grpSp>
      <p:grpSp>
        <p:nvGrpSpPr>
          <p:cNvPr id="6" name="Group 6"/>
          <p:cNvGrpSpPr/>
          <p:nvPr/>
        </p:nvGrpSpPr>
        <p:grpSpPr>
          <a:xfrm>
            <a:off x="357696" y="247287"/>
            <a:ext cx="1642686" cy="912603"/>
            <a:chOff x="0" y="0"/>
            <a:chExt cx="2190248" cy="1216804"/>
          </a:xfrm>
        </p:grpSpPr>
        <p:sp>
          <p:nvSpPr>
            <p:cNvPr id="7" name="Freeform 7"/>
            <p:cNvSpPr/>
            <p:nvPr/>
          </p:nvSpPr>
          <p:spPr>
            <a:xfrm>
              <a:off x="0" y="0"/>
              <a:ext cx="2190242" cy="1216787"/>
            </a:xfrm>
            <a:custGeom>
              <a:avLst/>
              <a:gdLst/>
              <a:ahLst/>
              <a:cxnLst/>
              <a:rect l="l" t="t" r="r" b="b"/>
              <a:pathLst>
                <a:path w="2190242" h="1216787">
                  <a:moveTo>
                    <a:pt x="0" y="0"/>
                  </a:moveTo>
                  <a:lnTo>
                    <a:pt x="2190242" y="0"/>
                  </a:lnTo>
                  <a:lnTo>
                    <a:pt x="2190242" y="1216787"/>
                  </a:lnTo>
                  <a:lnTo>
                    <a:pt x="0" y="1216787"/>
                  </a:lnTo>
                  <a:lnTo>
                    <a:pt x="0" y="0"/>
                  </a:lnTo>
                  <a:close/>
                </a:path>
              </a:pathLst>
            </a:custGeom>
            <a:blipFill>
              <a:blip r:embed="rId7"/>
              <a:stretch>
                <a:fillRect l="-94" r="-95" b="-1"/>
              </a:stretch>
            </a:blipFill>
          </p:spPr>
        </p:sp>
      </p:grpSp>
      <p:grpSp>
        <p:nvGrpSpPr>
          <p:cNvPr id="8" name="Group 8"/>
          <p:cNvGrpSpPr/>
          <p:nvPr/>
        </p:nvGrpSpPr>
        <p:grpSpPr>
          <a:xfrm>
            <a:off x="878586" y="6575448"/>
            <a:ext cx="2243592" cy="3348645"/>
            <a:chOff x="0" y="0"/>
            <a:chExt cx="2991456" cy="4464860"/>
          </a:xfrm>
        </p:grpSpPr>
        <p:sp>
          <p:nvSpPr>
            <p:cNvPr id="9" name="Freeform 9"/>
            <p:cNvSpPr/>
            <p:nvPr/>
          </p:nvSpPr>
          <p:spPr>
            <a:xfrm>
              <a:off x="0" y="0"/>
              <a:ext cx="2991485" cy="4464812"/>
            </a:xfrm>
            <a:custGeom>
              <a:avLst/>
              <a:gdLst/>
              <a:ahLst/>
              <a:cxnLst/>
              <a:rect l="l" t="t" r="r" b="b"/>
              <a:pathLst>
                <a:path w="2991485" h="4464812">
                  <a:moveTo>
                    <a:pt x="0" y="0"/>
                  </a:moveTo>
                  <a:lnTo>
                    <a:pt x="2991485" y="0"/>
                  </a:lnTo>
                  <a:lnTo>
                    <a:pt x="2991485" y="4464812"/>
                  </a:lnTo>
                  <a:lnTo>
                    <a:pt x="0" y="4464812"/>
                  </a:lnTo>
                  <a:lnTo>
                    <a:pt x="0" y="0"/>
                  </a:lnTo>
                  <a:close/>
                </a:path>
              </a:pathLst>
            </a:custGeom>
            <a:blipFill>
              <a:blip r:embed="rId8"/>
              <a:stretch>
                <a:fillRect l="-5" r="-4" b="-1"/>
              </a:stretch>
            </a:blipFill>
          </p:spPr>
        </p:sp>
      </p:grpSp>
      <p:grpSp>
        <p:nvGrpSpPr>
          <p:cNvPr id="10" name="Group 10"/>
          <p:cNvGrpSpPr/>
          <p:nvPr/>
        </p:nvGrpSpPr>
        <p:grpSpPr>
          <a:xfrm>
            <a:off x="3662239" y="6575448"/>
            <a:ext cx="2452882" cy="3348645"/>
            <a:chOff x="0" y="0"/>
            <a:chExt cx="3270509" cy="4464860"/>
          </a:xfrm>
        </p:grpSpPr>
        <p:sp>
          <p:nvSpPr>
            <p:cNvPr id="11" name="Freeform 11"/>
            <p:cNvSpPr/>
            <p:nvPr/>
          </p:nvSpPr>
          <p:spPr>
            <a:xfrm>
              <a:off x="0" y="0"/>
              <a:ext cx="3270504" cy="4464812"/>
            </a:xfrm>
            <a:custGeom>
              <a:avLst/>
              <a:gdLst/>
              <a:ahLst/>
              <a:cxnLst/>
              <a:rect l="l" t="t" r="r" b="b"/>
              <a:pathLst>
                <a:path w="3270504" h="4464812">
                  <a:moveTo>
                    <a:pt x="0" y="0"/>
                  </a:moveTo>
                  <a:lnTo>
                    <a:pt x="3270504" y="0"/>
                  </a:lnTo>
                  <a:lnTo>
                    <a:pt x="3270504" y="4464812"/>
                  </a:lnTo>
                  <a:lnTo>
                    <a:pt x="0" y="4464812"/>
                  </a:lnTo>
                  <a:lnTo>
                    <a:pt x="0" y="0"/>
                  </a:lnTo>
                  <a:close/>
                </a:path>
              </a:pathLst>
            </a:custGeom>
            <a:blipFill>
              <a:blip r:embed="rId9"/>
              <a:stretch>
                <a:fillRect l="-14" r="-15" b="-1"/>
              </a:stretch>
            </a:blipFill>
          </p:spPr>
        </p:sp>
      </p:grpSp>
      <p:sp>
        <p:nvSpPr>
          <p:cNvPr id="12" name="TextBox 12"/>
          <p:cNvSpPr txBox="1"/>
          <p:nvPr/>
        </p:nvSpPr>
        <p:spPr>
          <a:xfrm rot="-181529">
            <a:off x="57995" y="3270028"/>
            <a:ext cx="9703600" cy="3290824"/>
          </a:xfrm>
          <a:prstGeom prst="rect">
            <a:avLst/>
          </a:prstGeom>
        </p:spPr>
        <p:txBody>
          <a:bodyPr lIns="0" tIns="0" rIns="0" bIns="0" rtlCol="0" anchor="t">
            <a:spAutoFit/>
          </a:bodyPr>
          <a:lstStyle/>
          <a:p>
            <a:pPr algn="ctr">
              <a:lnSpc>
                <a:spcPts val="11918"/>
              </a:lnSpc>
            </a:pPr>
            <a:r>
              <a:rPr lang="en-US" sz="17025">
                <a:solidFill>
                  <a:srgbClr val="5D2719"/>
                </a:solidFill>
                <a:latin typeface="Porcelain"/>
                <a:ea typeface="Porcelain"/>
                <a:cs typeface="Porcelain"/>
                <a:sym typeface="Porcelain"/>
              </a:rPr>
              <a:t>Live the Word Kids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228</TotalTime>
  <Words>495</Words>
  <Application>Microsoft Office PowerPoint</Application>
  <PresentationFormat>Custom</PresentationFormat>
  <Paragraphs>65</Paragraphs>
  <Slides>21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Porcelain</vt:lpstr>
      <vt:lpstr>Calibri (MS)</vt:lpstr>
      <vt:lpstr>Nunito Bold</vt:lpstr>
      <vt:lpstr>Canva Sans Bold</vt:lpstr>
      <vt:lpstr>Nunito</vt:lpstr>
      <vt:lpstr>Calibri</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LTW Kids 2026</dc:title>
  <cp:lastModifiedBy>angellette anne ambion</cp:lastModifiedBy>
  <cp:revision>7</cp:revision>
  <dcterms:created xsi:type="dcterms:W3CDTF">2006-08-16T00:00:00Z</dcterms:created>
  <dcterms:modified xsi:type="dcterms:W3CDTF">2026-01-27T10:18:47Z</dcterms:modified>
  <dc:identifier>DAG9kIgkx1c</dc:identifier>
</cp:coreProperties>
</file>