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5" r:id="rId11"/>
    <p:sldId id="265" r:id="rId12"/>
    <p:sldId id="266" r:id="rId13"/>
    <p:sldId id="267" r:id="rId14"/>
    <p:sldId id="268" r:id="rId15"/>
    <p:sldId id="276" r:id="rId16"/>
    <p:sldId id="277" r:id="rId17"/>
    <p:sldId id="269" r:id="rId18"/>
    <p:sldId id="270" r:id="rId19"/>
    <p:sldId id="271" r:id="rId20"/>
    <p:sldId id="272" r:id="rId21"/>
    <p:sldId id="273" r:id="rId22"/>
    <p:sldId id="274" r:id="rId23"/>
  </p:sldIdLst>
  <p:sldSz cx="18288000" cy="10287000"/>
  <p:notesSz cx="6858000" cy="9144000"/>
  <p:embeddedFontLst>
    <p:embeddedFont>
      <p:font typeface="Calibri (MS)" panose="020B0604020202020204" charset="0"/>
      <p:regular r:id="rId24"/>
    </p:embeddedFont>
    <p:embeddedFont>
      <p:font typeface="Canva Sans Bold" panose="020B0604020202020204" charset="0"/>
      <p:regular r:id="rId25"/>
    </p:embeddedFont>
    <p:embeddedFont>
      <p:font typeface="Nunito" pitchFamily="2" charset="0"/>
      <p:regular r:id="rId26"/>
    </p:embeddedFont>
    <p:embeddedFont>
      <p:font typeface="Nunito Bold" charset="0"/>
      <p:regular r:id="rId27"/>
    </p:embeddedFont>
    <p:embeddedFont>
      <p:font typeface="Porcelain"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94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1.svg"/></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3.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9358B251-0720-3342-3B32-DD4329896B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301F146-1E21-151D-0854-D69F4A3B4080}"/>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E92852C4-71D1-0603-DC69-2D6A8362E087}"/>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B9431E95-9EC2-0D52-FF88-E2972C3BBC04}"/>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0F1019E1-2B66-A69D-EA34-D6A781D96203}"/>
              </a:ext>
            </a:extLst>
          </p:cNvPr>
          <p:cNvSpPr txBox="1"/>
          <p:nvPr/>
        </p:nvSpPr>
        <p:spPr>
          <a:xfrm>
            <a:off x="3151316" y="3303687"/>
            <a:ext cx="5992684" cy="2925801"/>
          </a:xfrm>
          <a:prstGeom prst="rect">
            <a:avLst/>
          </a:prstGeom>
        </p:spPr>
        <p:txBody>
          <a:bodyPr lIns="0" tIns="0" rIns="0" bIns="0" rtlCol="0" anchor="t">
            <a:spAutoFit/>
          </a:bodyPr>
          <a:lstStyle/>
          <a:p>
            <a:pPr algn="ctr">
              <a:lnSpc>
                <a:spcPts val="5732"/>
              </a:lnSpc>
              <a:spcBef>
                <a:spcPct val="0"/>
              </a:spcBef>
            </a:pPr>
            <a:r>
              <a:rPr lang="en-PH" sz="4800" b="1" baseline="30000" dirty="0">
                <a:latin typeface="Nunito Bold" charset="0"/>
              </a:rPr>
              <a:t> </a:t>
            </a:r>
            <a:r>
              <a:rPr lang="en-PH" sz="4800" dirty="0">
                <a:latin typeface="Nunito Bold" charset="0"/>
              </a:rPr>
              <a:t>Jesus spoke to them at once. “Courage!” he said. “It is I. Don't be afraid!”</a:t>
            </a:r>
            <a:endParaRPr lang="en-US" sz="1481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1AC31C99-3EF9-0A70-2A8B-FC70BFD3EBA1}"/>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27</a:t>
            </a:r>
          </a:p>
        </p:txBody>
      </p:sp>
      <p:pic>
        <p:nvPicPr>
          <p:cNvPr id="8" name="Picture 7" descr="‘Be brave, ‘ shouted Jesus, ‘Don’t be scared. It’s me.’ – Slide 6">
            <a:extLst>
              <a:ext uri="{FF2B5EF4-FFF2-40B4-BE49-F238E27FC236}">
                <a16:creationId xmlns:a16="http://schemas.microsoft.com/office/drawing/2014/main" id="{8D6588DC-674A-D735-F2C5-FC0D22231ABE}"/>
              </a:ext>
            </a:extLst>
          </p:cNvPr>
          <p:cNvPicPr>
            <a:picLocks noChangeAspect="1"/>
          </p:cNvPicPr>
          <p:nvPr/>
        </p:nvPicPr>
        <p:blipFill>
          <a:blip r:embed="rId3"/>
          <a:stretch>
            <a:fillRect/>
          </a:stretch>
        </p:blipFill>
        <p:spPr>
          <a:xfrm>
            <a:off x="9593959" y="2324100"/>
            <a:ext cx="5588000" cy="4191000"/>
          </a:xfrm>
          <a:prstGeom prst="rect">
            <a:avLst/>
          </a:prstGeom>
        </p:spPr>
      </p:pic>
    </p:spTree>
    <p:extLst>
      <p:ext uri="{BB962C8B-B14F-4D97-AF65-F5344CB8AC3E}">
        <p14:creationId xmlns:p14="http://schemas.microsoft.com/office/powerpoint/2010/main" val="261992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3151316" y="3303687"/>
            <a:ext cx="5992684" cy="3641381"/>
          </a:xfrm>
          <a:prstGeom prst="rect">
            <a:avLst/>
          </a:prstGeom>
        </p:spPr>
        <p:txBody>
          <a:bodyPr lIns="0" tIns="0" rIns="0" bIns="0" rtlCol="0" anchor="t">
            <a:spAutoFit/>
          </a:bodyPr>
          <a:lstStyle/>
          <a:p>
            <a:pPr algn="ctr">
              <a:lnSpc>
                <a:spcPts val="5732"/>
              </a:lnSpc>
              <a:spcBef>
                <a:spcPct val="0"/>
              </a:spcBef>
            </a:pPr>
            <a:r>
              <a:rPr lang="en-PH" sz="4800" dirty="0">
                <a:latin typeface="Nunito Bold" charset="0"/>
              </a:rPr>
              <a:t>Then Peter spoke up. “Lord, if it is really you, order me to come out on the water to you.”</a:t>
            </a:r>
            <a:endParaRPr lang="en-US" sz="59500" spc="122" dirty="0">
              <a:solidFill>
                <a:srgbClr val="000000"/>
              </a:solidFill>
              <a:latin typeface="Nunito Bold" charset="0"/>
              <a:ea typeface="Nunito Bold"/>
              <a:cs typeface="Nunito Bold"/>
              <a:sym typeface="Nunito Bold"/>
            </a:endParaRPr>
          </a:p>
        </p:txBody>
      </p:sp>
      <p:sp>
        <p:nvSpPr>
          <p:cNvPr id="8" name="TextBox 8"/>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28</a:t>
            </a:r>
          </a:p>
        </p:txBody>
      </p:sp>
      <p:pic>
        <p:nvPicPr>
          <p:cNvPr id="5" name="Picture 4" descr="‘Lord, if it is you,’ Peter asked. ‘Tell me to walk on the water to you.’ ‘Come,’ Jesus answered. – Slide 7">
            <a:extLst>
              <a:ext uri="{FF2B5EF4-FFF2-40B4-BE49-F238E27FC236}">
                <a16:creationId xmlns:a16="http://schemas.microsoft.com/office/drawing/2014/main" id="{ED8B44A3-F574-DE53-3486-DDD2791B1F81}"/>
              </a:ext>
            </a:extLst>
          </p:cNvPr>
          <p:cNvPicPr>
            <a:picLocks noChangeAspect="1"/>
          </p:cNvPicPr>
          <p:nvPr/>
        </p:nvPicPr>
        <p:blipFill>
          <a:blip r:embed="rId3"/>
          <a:stretch>
            <a:fillRect/>
          </a:stretch>
        </p:blipFill>
        <p:spPr>
          <a:xfrm>
            <a:off x="9499679" y="2857500"/>
            <a:ext cx="5891031" cy="441827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759414" cy="4144083"/>
          </a:xfrm>
          <a:prstGeom prst="rect">
            <a:avLst/>
          </a:prstGeom>
        </p:spPr>
        <p:txBody>
          <a:bodyPr lIns="0" tIns="0" rIns="0" bIns="0" rtlCol="0" anchor="t">
            <a:spAutoFit/>
          </a:bodyPr>
          <a:lstStyle/>
          <a:p>
            <a:pPr algn="ctr">
              <a:lnSpc>
                <a:spcPts val="6466"/>
              </a:lnSpc>
              <a:spcBef>
                <a:spcPct val="0"/>
              </a:spcBef>
            </a:pPr>
            <a:r>
              <a:rPr lang="en-PH" sz="4800" dirty="0">
                <a:latin typeface="Nunito Bold" charset="0"/>
              </a:rPr>
              <a:t>“Come!” answered Jesus. So Peter got out of the boat and started walking on the water to Jesus</a:t>
            </a:r>
            <a:endParaRPr lang="en-US" sz="16600" b="1" spc="138" dirty="0">
              <a:solidFill>
                <a:srgbClr val="000000"/>
              </a:solidFill>
              <a:latin typeface="Nunito Bold" charset="0"/>
              <a:ea typeface="Nunito Bold"/>
              <a:cs typeface="Nunito Bold"/>
              <a:sym typeface="Nunito Bold"/>
            </a:endParaRPr>
          </a:p>
        </p:txBody>
      </p:sp>
      <p:sp>
        <p:nvSpPr>
          <p:cNvPr id="8" name="TextBox 8"/>
          <p:cNvSpPr txBox="1"/>
          <p:nvPr/>
        </p:nvSpPr>
        <p:spPr>
          <a:xfrm>
            <a:off x="13152584" y="1031435"/>
            <a:ext cx="1573363"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29</a:t>
            </a:r>
          </a:p>
        </p:txBody>
      </p:sp>
      <p:pic>
        <p:nvPicPr>
          <p:cNvPr id="5" name="Picture 4" descr="Peter got out of the boat and started to walk towards Jesus. But as he heard the sound of the wind and saw the waves he started to doubt he could stay afloat. – Slide 8">
            <a:extLst>
              <a:ext uri="{FF2B5EF4-FFF2-40B4-BE49-F238E27FC236}">
                <a16:creationId xmlns:a16="http://schemas.microsoft.com/office/drawing/2014/main" id="{AD337D22-2BE0-02F8-059B-43349E311D93}"/>
              </a:ext>
            </a:extLst>
          </p:cNvPr>
          <p:cNvPicPr>
            <a:picLocks noChangeAspect="1"/>
          </p:cNvPicPr>
          <p:nvPr/>
        </p:nvPicPr>
        <p:blipFill>
          <a:blip r:embed="rId3"/>
          <a:stretch>
            <a:fillRect/>
          </a:stretch>
        </p:blipFill>
        <p:spPr>
          <a:xfrm>
            <a:off x="3429000" y="2787527"/>
            <a:ext cx="5525444" cy="414408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3303687"/>
            <a:ext cx="5992684" cy="4372351"/>
          </a:xfrm>
          <a:prstGeom prst="rect">
            <a:avLst/>
          </a:prstGeom>
        </p:spPr>
        <p:txBody>
          <a:bodyPr lIns="0" tIns="0" rIns="0" bIns="0" rtlCol="0" anchor="t">
            <a:spAutoFit/>
          </a:bodyPr>
          <a:lstStyle/>
          <a:p>
            <a:pPr algn="ctr">
              <a:lnSpc>
                <a:spcPts val="5729"/>
              </a:lnSpc>
              <a:spcBef>
                <a:spcPct val="0"/>
              </a:spcBef>
            </a:pPr>
            <a:r>
              <a:rPr lang="en-PH" sz="4400" dirty="0">
                <a:latin typeface="Nunito Bold" charset="0"/>
              </a:rPr>
              <a:t>But when he noticed the strong wind, he was afraid and started to sink down in the water. “Save me, Lord!” he cried.</a:t>
            </a:r>
            <a:endParaRPr lang="en-US" sz="239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30</a:t>
            </a:r>
          </a:p>
        </p:txBody>
      </p:sp>
      <p:pic>
        <p:nvPicPr>
          <p:cNvPr id="5" name="Picture 4" descr="Immediately he began to sink. ‘Lord, save me!’ he cried. – Slide 9">
            <a:extLst>
              <a:ext uri="{FF2B5EF4-FFF2-40B4-BE49-F238E27FC236}">
                <a16:creationId xmlns:a16="http://schemas.microsoft.com/office/drawing/2014/main" id="{4B523386-6ED9-D8FE-A556-17184FD77134}"/>
              </a:ext>
            </a:extLst>
          </p:cNvPr>
          <p:cNvPicPr>
            <a:picLocks noChangeAspect="1"/>
          </p:cNvPicPr>
          <p:nvPr/>
        </p:nvPicPr>
        <p:blipFill>
          <a:blip r:embed="rId3"/>
          <a:stretch>
            <a:fillRect/>
          </a:stretch>
        </p:blipFill>
        <p:spPr>
          <a:xfrm>
            <a:off x="9522569" y="2781299"/>
            <a:ext cx="5829801" cy="437235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614754" y="2449037"/>
            <a:ext cx="5782035" cy="4772460"/>
          </a:xfrm>
          <a:prstGeom prst="rect">
            <a:avLst/>
          </a:prstGeom>
        </p:spPr>
        <p:txBody>
          <a:bodyPr lIns="0" tIns="0" rIns="0" bIns="0" rtlCol="0" anchor="t">
            <a:spAutoFit/>
          </a:bodyPr>
          <a:lstStyle/>
          <a:p>
            <a:pPr algn="ctr">
              <a:lnSpc>
                <a:spcPts val="5295"/>
              </a:lnSpc>
              <a:spcBef>
                <a:spcPct val="0"/>
              </a:spcBef>
            </a:pPr>
            <a:r>
              <a:rPr lang="en-PH" sz="4800" dirty="0">
                <a:latin typeface="Nunito Bold" charset="0"/>
              </a:rPr>
              <a:t>At once Jesus reached out and grabbed hold of him and said, “What little faith you have! Why did you doubt?”</a:t>
            </a:r>
            <a:endParaRPr lang="en-US" sz="41300" b="1" spc="113" dirty="0">
              <a:solidFill>
                <a:srgbClr val="000000"/>
              </a:solidFill>
              <a:latin typeface="Nunito Bold" charset="0"/>
              <a:ea typeface="Nunito Bold"/>
              <a:cs typeface="Nunito Bold"/>
              <a:sym typeface="Nunito Bold"/>
            </a:endParaRPr>
          </a:p>
        </p:txBody>
      </p:sp>
      <p:sp>
        <p:nvSpPr>
          <p:cNvPr id="7" name="TextBox 7"/>
          <p:cNvSpPr txBox="1"/>
          <p:nvPr/>
        </p:nvSpPr>
        <p:spPr>
          <a:xfrm>
            <a:off x="13152584" y="103143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31</a:t>
            </a:r>
          </a:p>
        </p:txBody>
      </p:sp>
      <p:pic>
        <p:nvPicPr>
          <p:cNvPr id="5" name="Picture 4" descr="Jesus reached out his hand and caught Peter. ‘You have so little faith,’ Jesus told him. ‘Why did you doubt?’ Jesus lifted Peter into the boat and climbed aboard to join the disciples. – Slide 10">
            <a:extLst>
              <a:ext uri="{FF2B5EF4-FFF2-40B4-BE49-F238E27FC236}">
                <a16:creationId xmlns:a16="http://schemas.microsoft.com/office/drawing/2014/main" id="{AE10F7C0-5D4D-E981-5B5D-C8FAB12F22C1}"/>
              </a:ext>
            </a:extLst>
          </p:cNvPr>
          <p:cNvPicPr>
            <a:picLocks noChangeAspect="1"/>
          </p:cNvPicPr>
          <p:nvPr/>
        </p:nvPicPr>
        <p:blipFill>
          <a:blip r:embed="rId3"/>
          <a:stretch>
            <a:fillRect/>
          </a:stretch>
        </p:blipFill>
        <p:spPr>
          <a:xfrm>
            <a:off x="3389519" y="2930945"/>
            <a:ext cx="5689600" cy="42672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C7BE681F-B87E-359F-115B-14C31D48324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4C2DD28-0D60-AD51-023E-DC34B1F214F4}"/>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DBD428C5-16B7-45DE-37CF-344977031123}"/>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4CFEF98E-D2A1-A4C6-8103-C854E4DEED64}"/>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EC0AA08A-B411-AD42-9F2D-40AE644325EB}"/>
              </a:ext>
            </a:extLst>
          </p:cNvPr>
          <p:cNvSpPr txBox="1"/>
          <p:nvPr/>
        </p:nvSpPr>
        <p:spPr>
          <a:xfrm>
            <a:off x="3151316" y="3303687"/>
            <a:ext cx="5992684" cy="2194832"/>
          </a:xfrm>
          <a:prstGeom prst="rect">
            <a:avLst/>
          </a:prstGeom>
        </p:spPr>
        <p:txBody>
          <a:bodyPr lIns="0" tIns="0" rIns="0" bIns="0" rtlCol="0" anchor="t">
            <a:spAutoFit/>
          </a:bodyPr>
          <a:lstStyle/>
          <a:p>
            <a:pPr algn="ctr">
              <a:lnSpc>
                <a:spcPts val="5729"/>
              </a:lnSpc>
              <a:spcBef>
                <a:spcPct val="0"/>
              </a:spcBef>
            </a:pPr>
            <a:r>
              <a:rPr lang="en-PH" sz="4800" dirty="0">
                <a:latin typeface="Nunito Bold" charset="0"/>
              </a:rPr>
              <a:t>They both got into the boat, and the wind died down.</a:t>
            </a:r>
            <a:endParaRPr lang="en-US" sz="1028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E7F26198-4A81-E75B-D228-2E48063F0441}"/>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32</a:t>
            </a:r>
          </a:p>
        </p:txBody>
      </p:sp>
      <p:pic>
        <p:nvPicPr>
          <p:cNvPr id="8" name="Picture 7" descr="The disciples were utterly amazed and worshipped Jesus. ‘You really are the Son of God,’ they exclaimed. Almost immediately the boat reached the shore. – Slide 11">
            <a:extLst>
              <a:ext uri="{FF2B5EF4-FFF2-40B4-BE49-F238E27FC236}">
                <a16:creationId xmlns:a16="http://schemas.microsoft.com/office/drawing/2014/main" id="{119A883F-E6A7-6F96-F1FF-B2540E3910FF}"/>
              </a:ext>
            </a:extLst>
          </p:cNvPr>
          <p:cNvPicPr>
            <a:picLocks noChangeAspect="1"/>
          </p:cNvPicPr>
          <p:nvPr/>
        </p:nvPicPr>
        <p:blipFill>
          <a:blip r:embed="rId3"/>
          <a:stretch>
            <a:fillRect/>
          </a:stretch>
        </p:blipFill>
        <p:spPr>
          <a:xfrm>
            <a:off x="9571836" y="2247900"/>
            <a:ext cx="5689600" cy="4267200"/>
          </a:xfrm>
          <a:prstGeom prst="rect">
            <a:avLst/>
          </a:prstGeom>
        </p:spPr>
      </p:pic>
    </p:spTree>
    <p:extLst>
      <p:ext uri="{BB962C8B-B14F-4D97-AF65-F5344CB8AC3E}">
        <p14:creationId xmlns:p14="http://schemas.microsoft.com/office/powerpoint/2010/main" val="1837799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A9DA778D-7266-BFFF-5F35-36A1D711915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DCF8A8B-3C64-CA98-5BEB-0B5847AD9FB7}"/>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0F67E659-FAC1-F480-67DB-F6FA0E70ECB1}"/>
              </a:ext>
            </a:extLst>
          </p:cNvPr>
          <p:cNvGrpSpPr/>
          <p:nvPr/>
        </p:nvGrpSpPr>
        <p:grpSpPr>
          <a:xfrm>
            <a:off x="12862549" y="1313174"/>
            <a:ext cx="1863399" cy="924809"/>
            <a:chOff x="0" y="0"/>
            <a:chExt cx="4021496" cy="1995877"/>
          </a:xfrm>
        </p:grpSpPr>
        <p:sp>
          <p:nvSpPr>
            <p:cNvPr id="4" name="Freeform 4">
              <a:extLst>
                <a:ext uri="{FF2B5EF4-FFF2-40B4-BE49-F238E27FC236}">
                  <a16:creationId xmlns:a16="http://schemas.microsoft.com/office/drawing/2014/main" id="{A80163B1-54C3-FE6C-2824-6D5D5C914AE2}"/>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C448ABFC-F8A2-B311-81F8-D0071AAE4D15}"/>
              </a:ext>
            </a:extLst>
          </p:cNvPr>
          <p:cNvSpPr txBox="1"/>
          <p:nvPr/>
        </p:nvSpPr>
        <p:spPr>
          <a:xfrm>
            <a:off x="9614754" y="2449037"/>
            <a:ext cx="5782035" cy="4092787"/>
          </a:xfrm>
          <a:prstGeom prst="rect">
            <a:avLst/>
          </a:prstGeom>
        </p:spPr>
        <p:txBody>
          <a:bodyPr lIns="0" tIns="0" rIns="0" bIns="0" rtlCol="0" anchor="t">
            <a:spAutoFit/>
          </a:bodyPr>
          <a:lstStyle/>
          <a:p>
            <a:pPr algn="ctr">
              <a:lnSpc>
                <a:spcPts val="5295"/>
              </a:lnSpc>
              <a:spcBef>
                <a:spcPct val="0"/>
              </a:spcBef>
            </a:pPr>
            <a:r>
              <a:rPr lang="en-PH" sz="4800" dirty="0">
                <a:latin typeface="Nunito Bold" charset="0"/>
              </a:rPr>
              <a:t>Then the disciples in the boat worshiped Jesus. “Truly you are the Son of God!” they exclaimed.</a:t>
            </a:r>
            <a:endParaRPr lang="en-US" sz="177700" b="1" spc="113"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02151E68-7343-40A1-21F4-AB2BF72A30C6}"/>
              </a:ext>
            </a:extLst>
          </p:cNvPr>
          <p:cNvSpPr txBox="1"/>
          <p:nvPr/>
        </p:nvSpPr>
        <p:spPr>
          <a:xfrm>
            <a:off x="13152584" y="103143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33</a:t>
            </a:r>
          </a:p>
        </p:txBody>
      </p:sp>
      <p:pic>
        <p:nvPicPr>
          <p:cNvPr id="8" name="Picture 7" descr="The disciples were utterly amazed and worshipped Jesus. ‘You really are the Son of God,’ they exclaimed. Almost immediately the boat reached the shore. – Slide 11">
            <a:extLst>
              <a:ext uri="{FF2B5EF4-FFF2-40B4-BE49-F238E27FC236}">
                <a16:creationId xmlns:a16="http://schemas.microsoft.com/office/drawing/2014/main" id="{03B392EE-7ECE-FFB2-061F-4954934DE1FF}"/>
              </a:ext>
            </a:extLst>
          </p:cNvPr>
          <p:cNvPicPr>
            <a:picLocks noChangeAspect="1"/>
          </p:cNvPicPr>
          <p:nvPr/>
        </p:nvPicPr>
        <p:blipFill>
          <a:blip r:embed="rId3"/>
          <a:stretch>
            <a:fillRect/>
          </a:stretch>
        </p:blipFill>
        <p:spPr>
          <a:xfrm>
            <a:off x="3260038" y="2971615"/>
            <a:ext cx="5791693" cy="4343770"/>
          </a:xfrm>
          <a:prstGeom prst="rect">
            <a:avLst/>
          </a:prstGeom>
        </p:spPr>
      </p:pic>
    </p:spTree>
    <p:extLst>
      <p:ext uri="{BB962C8B-B14F-4D97-AF65-F5344CB8AC3E}">
        <p14:creationId xmlns:p14="http://schemas.microsoft.com/office/powerpoint/2010/main" val="3107382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31989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The Gospel of the Lord</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242618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Praise to you, Lord Jesus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9626931" y="3840309"/>
            <a:ext cx="6679126" cy="1303191"/>
          </a:xfrm>
          <a:prstGeom prst="rect">
            <a:avLst/>
          </a:prstGeom>
        </p:spPr>
        <p:txBody>
          <a:bodyPr lIns="0" tIns="0" rIns="0" bIns="0" rtlCol="0" anchor="t">
            <a:spAutoFit/>
          </a:bodyPr>
          <a:lstStyle/>
          <a:p>
            <a:pPr algn="l">
              <a:lnSpc>
                <a:spcPts val="9411"/>
              </a:lnSpc>
            </a:pPr>
            <a:r>
              <a:rPr lang="en-US" sz="10456">
                <a:solidFill>
                  <a:srgbClr val="5A3114"/>
                </a:solidFill>
                <a:latin typeface="Porcelain"/>
                <a:ea typeface="Porcelain"/>
                <a:cs typeface="Porcelain"/>
                <a:sym typeface="Porcelain"/>
              </a:rPr>
              <a:t>Gospel Message</a:t>
            </a:r>
          </a:p>
        </p:txBody>
      </p:sp>
      <p:sp>
        <p:nvSpPr>
          <p:cNvPr id="4" name="Freeform 4"/>
          <p:cNvSpPr/>
          <p:nvPr/>
        </p:nvSpPr>
        <p:spPr>
          <a:xfrm rot="-320354">
            <a:off x="3784217" y="2374026"/>
            <a:ext cx="4835881" cy="4872424"/>
          </a:xfrm>
          <a:custGeom>
            <a:avLst/>
            <a:gdLst/>
            <a:ahLst/>
            <a:cxnLst/>
            <a:rect l="l" t="t" r="r" b="b"/>
            <a:pathLst>
              <a:path w="4835881" h="4872424">
                <a:moveTo>
                  <a:pt x="0" y="0"/>
                </a:moveTo>
                <a:lnTo>
                  <a:pt x="4835881" y="0"/>
                </a:lnTo>
                <a:lnTo>
                  <a:pt x="4835881" y="4872425"/>
                </a:lnTo>
                <a:lnTo>
                  <a:pt x="0" y="4872425"/>
                </a:lnTo>
                <a:lnTo>
                  <a:pt x="0" y="0"/>
                </a:lnTo>
                <a:close/>
              </a:path>
            </a:pathLst>
          </a:custGeom>
          <a:blipFill>
            <a:blip>
              <a:extLst>
                <a:ext uri="{96DAC541-7B7A-43D3-8B79-37D633B846F1}">
                  <asvg:svgBlip xmlns:asvg="http://schemas.microsoft.com/office/drawing/2016/SVG/main" r:embed="rId3"/>
                </a:ext>
              </a:extLst>
            </a:blip>
            <a:stretch>
              <a:fillRect l="-34" r="-34"/>
            </a:stretch>
          </a:blipFill>
        </p:spPr>
      </p:sp>
      <p:sp>
        <p:nvSpPr>
          <p:cNvPr id="5" name="Freeform 5"/>
          <p:cNvSpPr/>
          <p:nvPr/>
        </p:nvSpPr>
        <p:spPr>
          <a:xfrm rot="692353">
            <a:off x="11610534" y="1402087"/>
            <a:ext cx="1954876" cy="1515029"/>
          </a:xfrm>
          <a:custGeom>
            <a:avLst/>
            <a:gdLst/>
            <a:ahLst/>
            <a:cxnLst/>
            <a:rect l="l" t="t" r="r" b="b"/>
            <a:pathLst>
              <a:path w="1954876" h="1515029">
                <a:moveTo>
                  <a:pt x="0" y="0"/>
                </a:moveTo>
                <a:lnTo>
                  <a:pt x="1954876" y="0"/>
                </a:lnTo>
                <a:lnTo>
                  <a:pt x="1954876" y="1515029"/>
                </a:lnTo>
                <a:lnTo>
                  <a:pt x="0" y="1515029"/>
                </a:lnTo>
                <a:lnTo>
                  <a:pt x="0" y="0"/>
                </a:lnTo>
                <a:close/>
              </a:path>
            </a:pathLst>
          </a:custGeom>
          <a:blipFill>
            <a:blip>
              <a:extLst>
                <a:ext uri="{96DAC541-7B7A-43D3-8B79-37D633B846F1}">
                  <asvg:svgBlip xmlns:asvg="http://schemas.microsoft.com/office/drawing/2016/SVG/main" r:embed="rId4"/>
                </a:ext>
              </a:extLst>
            </a:blip>
            <a:stretch>
              <a:fillRect t="-109" b="-109"/>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52332" y="-2581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txBody>
          <a:bodyPr/>
          <a:lstStyle/>
          <a:p>
            <a:endParaRPr lang="en-PH" dirty="0"/>
          </a:p>
        </p:txBody>
      </p:sp>
      <p:sp>
        <p:nvSpPr>
          <p:cNvPr id="6" name="TextBox 6"/>
          <p:cNvSpPr txBox="1"/>
          <p:nvPr/>
        </p:nvSpPr>
        <p:spPr>
          <a:xfrm>
            <a:off x="3699705" y="1257300"/>
            <a:ext cx="5816220" cy="2846870"/>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gn="l">
              <a:lnSpc>
                <a:spcPts val="7191"/>
              </a:lnSpc>
            </a:pPr>
            <a:r>
              <a:rPr lang="en-US" sz="7999" dirty="0">
                <a:solidFill>
                  <a:srgbClr val="5A3114"/>
                </a:solidFill>
                <a:latin typeface="Porcelain"/>
                <a:ea typeface="Porcelain"/>
                <a:cs typeface="Porcelain"/>
                <a:sym typeface="Porcelain"/>
              </a:rPr>
              <a:t>“Keep Your Eyes  on Jesus”</a:t>
            </a:r>
          </a:p>
        </p:txBody>
      </p:sp>
      <p:sp>
        <p:nvSpPr>
          <p:cNvPr id="7" name="TextBox 7"/>
          <p:cNvSpPr txBox="1"/>
          <p:nvPr/>
        </p:nvSpPr>
        <p:spPr>
          <a:xfrm>
            <a:off x="3641996" y="3833446"/>
            <a:ext cx="5873929" cy="5618398"/>
          </a:xfrm>
          <a:prstGeom prst="rect">
            <a:avLst/>
          </a:prstGeom>
        </p:spPr>
        <p:txBody>
          <a:bodyPr lIns="0" tIns="0" rIns="0" bIns="0" rtlCol="0" anchor="t">
            <a:spAutoFit/>
          </a:bodyPr>
          <a:lstStyle/>
          <a:p>
            <a:pPr algn="l">
              <a:lnSpc>
                <a:spcPts val="5537"/>
              </a:lnSpc>
            </a:pPr>
            <a:r>
              <a:rPr lang="en-US" sz="3955" b="1" spc="114" dirty="0">
                <a:solidFill>
                  <a:srgbClr val="5A3114"/>
                </a:solidFill>
                <a:latin typeface="Nunito Bold"/>
                <a:ea typeface="Nunito Bold"/>
                <a:cs typeface="Nunito Bold"/>
                <a:sym typeface="Nunito Bold"/>
              </a:rPr>
              <a:t>Materials Needed:</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Colored paper (Blue and Brown)</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Glue</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Scissors</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Crayons</a:t>
            </a:r>
          </a:p>
          <a:p>
            <a:pPr algn="l">
              <a:lnSpc>
                <a:spcPts val="5537"/>
              </a:lnSpc>
            </a:pPr>
            <a:endParaRPr lang="en-US" sz="3955" b="1" spc="114" dirty="0">
              <a:solidFill>
                <a:srgbClr val="5A3114"/>
              </a:solidFill>
              <a:latin typeface="Nunito Bold"/>
              <a:ea typeface="Nunito Bold"/>
              <a:cs typeface="Nunito Bold"/>
              <a:sym typeface="Nunito Bold"/>
            </a:endParaRPr>
          </a:p>
          <a:p>
            <a:pPr algn="l">
              <a:lnSpc>
                <a:spcPts val="5537"/>
              </a:lnSpc>
            </a:pPr>
            <a:endParaRPr lang="en-US" sz="3955" b="1" spc="114" dirty="0">
              <a:solidFill>
                <a:srgbClr val="5A3114"/>
              </a:solidFill>
              <a:latin typeface="Nunito Bold"/>
              <a:ea typeface="Nunito Bold"/>
              <a:cs typeface="Nunito Bold"/>
              <a:sym typeface="Nunito Bold"/>
            </a:endParaRPr>
          </a:p>
        </p:txBody>
      </p:sp>
      <p:pic>
        <p:nvPicPr>
          <p:cNvPr id="5" name="Picture 4" descr="Paper Boat&quot; Immagini - Sfoglia 30,470 foto, vettoriali e video Stock |  Adobe Stock">
            <a:extLst>
              <a:ext uri="{FF2B5EF4-FFF2-40B4-BE49-F238E27FC236}">
                <a16:creationId xmlns:a16="http://schemas.microsoft.com/office/drawing/2014/main" id="{4EB82C05-E4A3-74A2-15D2-91CEF0F8BE28}"/>
              </a:ext>
            </a:extLst>
          </p:cNvPr>
          <p:cNvPicPr>
            <a:picLocks noChangeAspect="1"/>
          </p:cNvPicPr>
          <p:nvPr/>
        </p:nvPicPr>
        <p:blipFill>
          <a:blip r:embed="rId4"/>
          <a:stretch>
            <a:fillRect/>
          </a:stretch>
        </p:blipFill>
        <p:spPr>
          <a:xfrm>
            <a:off x="9714797" y="3467100"/>
            <a:ext cx="5441772" cy="296374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2"/>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3"/>
                </a:ext>
              </a:extLst>
            </a:blip>
            <a:stretch>
              <a:fillRect t="-61" b="-61"/>
            </a:stretch>
          </a:blipFill>
        </p:spPr>
      </p:sp>
      <p:sp>
        <p:nvSpPr>
          <p:cNvPr id="4" name="Freeform 4"/>
          <p:cNvSpPr/>
          <p:nvPr/>
        </p:nvSpPr>
        <p:spPr>
          <a:xfrm rot="105299">
            <a:off x="1018213" y="5390055"/>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4"/>
                </a:ext>
              </a:extLst>
            </a:blip>
            <a:stretch>
              <a:fillRect t="-58" b="-58"/>
            </a:stretch>
          </a:blipFill>
        </p:spPr>
      </p:sp>
      <p:sp>
        <p:nvSpPr>
          <p:cNvPr id="5" name="Freeform 5"/>
          <p:cNvSpPr/>
          <p:nvPr/>
        </p:nvSpPr>
        <p:spPr>
          <a:xfrm rot="-564357">
            <a:off x="2958465"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5"/>
                </a:ext>
              </a:extLst>
            </a:blip>
            <a:stretch>
              <a:fillRect l="-21" r="-21"/>
            </a:stretch>
          </a:blipFill>
        </p:spPr>
      </p:sp>
      <p:grpSp>
        <p:nvGrpSpPr>
          <p:cNvPr id="6" name="Group 6"/>
          <p:cNvGrpSpPr/>
          <p:nvPr/>
        </p:nvGrpSpPr>
        <p:grpSpPr>
          <a:xfrm>
            <a:off x="5589684" y="890044"/>
            <a:ext cx="7108633" cy="5764372"/>
            <a:chOff x="0" y="0"/>
            <a:chExt cx="9478177" cy="7685829"/>
          </a:xfrm>
        </p:grpSpPr>
        <p:sp>
          <p:nvSpPr>
            <p:cNvPr id="7" name="Freeform 7"/>
            <p:cNvSpPr/>
            <p:nvPr/>
          </p:nvSpPr>
          <p:spPr>
            <a:xfrm>
              <a:off x="0" y="0"/>
              <a:ext cx="9478137" cy="7685786"/>
            </a:xfrm>
            <a:custGeom>
              <a:avLst/>
              <a:gdLst/>
              <a:ahLst/>
              <a:cxnLst/>
              <a:rect l="l" t="t" r="r" b="b"/>
              <a:pathLst>
                <a:path w="9478137" h="7685786">
                  <a:moveTo>
                    <a:pt x="0" y="0"/>
                  </a:moveTo>
                  <a:lnTo>
                    <a:pt x="9478137" y="0"/>
                  </a:lnTo>
                  <a:lnTo>
                    <a:pt x="9478137" y="7685786"/>
                  </a:lnTo>
                  <a:lnTo>
                    <a:pt x="0" y="7685786"/>
                  </a:lnTo>
                  <a:lnTo>
                    <a:pt x="0" y="0"/>
                  </a:lnTo>
                  <a:close/>
                </a:path>
              </a:pathLst>
            </a:custGeom>
            <a:blipFill>
              <a:blip r:embed="rId6"/>
              <a:stretch>
                <a:fillRect/>
              </a:stretch>
            </a:blipFill>
          </p:spPr>
        </p:sp>
      </p:grpSp>
      <p:sp>
        <p:nvSpPr>
          <p:cNvPr id="8" name="TextBox 8"/>
          <p:cNvSpPr txBox="1"/>
          <p:nvPr/>
        </p:nvSpPr>
        <p:spPr>
          <a:xfrm>
            <a:off x="2852285" y="8260341"/>
            <a:ext cx="12742345"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August 9, 2026 | Cycle A Year 2</a:t>
            </a:r>
          </a:p>
        </p:txBody>
      </p:sp>
      <p:sp>
        <p:nvSpPr>
          <p:cNvPr id="9" name="TextBox 9"/>
          <p:cNvSpPr txBox="1"/>
          <p:nvPr/>
        </p:nvSpPr>
        <p:spPr>
          <a:xfrm>
            <a:off x="2693371" y="6997316"/>
            <a:ext cx="12901258" cy="1038746"/>
          </a:xfrm>
          <a:prstGeom prst="rect">
            <a:avLst/>
          </a:prstGeom>
        </p:spPr>
        <p:txBody>
          <a:bodyPr lIns="0" tIns="0" rIns="0" bIns="0" rtlCol="0" anchor="t">
            <a:spAutoFit/>
          </a:bodyPr>
          <a:lstStyle/>
          <a:p>
            <a:pPr algn="ctr">
              <a:lnSpc>
                <a:spcPts val="7188"/>
              </a:lnSpc>
            </a:pPr>
            <a:r>
              <a:rPr lang="en-US" sz="9000" dirty="0">
                <a:solidFill>
                  <a:srgbClr val="5A3114"/>
                </a:solidFill>
                <a:latin typeface="Porcelain"/>
                <a:ea typeface="Porcelain"/>
                <a:cs typeface="Porcelain"/>
                <a:sym typeface="Porcelain"/>
              </a:rPr>
              <a:t>Nineteenth Sunday in Ordinary Time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86745"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5" name="TextBox 5"/>
          <p:cNvSpPr txBox="1"/>
          <p:nvPr/>
        </p:nvSpPr>
        <p:spPr>
          <a:xfrm>
            <a:off x="3699705" y="1257300"/>
            <a:ext cx="5816220" cy="3770199"/>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nSpc>
                <a:spcPts val="7199"/>
              </a:lnSpc>
            </a:pPr>
            <a:r>
              <a:rPr lang="en-US" sz="7999" dirty="0">
                <a:solidFill>
                  <a:srgbClr val="5A3114"/>
                </a:solidFill>
                <a:latin typeface="Porcelain"/>
                <a:ea typeface="Porcelain"/>
                <a:cs typeface="Porcelain"/>
                <a:sym typeface="Porcelain"/>
              </a:rPr>
              <a:t>“Keep Your Eyes  on Jesus”</a:t>
            </a:r>
          </a:p>
          <a:p>
            <a:pPr algn="l">
              <a:lnSpc>
                <a:spcPts val="7199"/>
              </a:lnSpc>
            </a:pPr>
            <a:endParaRPr lang="en-US" sz="7999" dirty="0">
              <a:solidFill>
                <a:srgbClr val="5A3114"/>
              </a:solidFill>
              <a:latin typeface="Porcelain"/>
              <a:ea typeface="Porcelain"/>
              <a:cs typeface="Porcelain"/>
              <a:sym typeface="Porcelain"/>
            </a:endParaRPr>
          </a:p>
        </p:txBody>
      </p:sp>
      <p:sp>
        <p:nvSpPr>
          <p:cNvPr id="7" name="TextBox 7"/>
          <p:cNvSpPr txBox="1"/>
          <p:nvPr/>
        </p:nvSpPr>
        <p:spPr>
          <a:xfrm>
            <a:off x="3317846" y="3889618"/>
            <a:ext cx="5978554" cy="5202578"/>
          </a:xfrm>
          <a:prstGeom prst="rect">
            <a:avLst/>
          </a:prstGeom>
        </p:spPr>
        <p:txBody>
          <a:bodyPr lIns="0" tIns="0" rIns="0" bIns="0" rtlCol="0" anchor="t">
            <a:spAutoFit/>
          </a:bodyPr>
          <a:lstStyle/>
          <a:p>
            <a:pPr algn="ctr">
              <a:lnSpc>
                <a:spcPts val="3704"/>
              </a:lnSpc>
              <a:spcBef>
                <a:spcPct val="0"/>
              </a:spcBef>
            </a:pPr>
            <a:r>
              <a:rPr lang="en-US" sz="2646" b="1" spc="76" dirty="0">
                <a:solidFill>
                  <a:srgbClr val="5A3114"/>
                </a:solidFill>
                <a:latin typeface="Nunito Bold"/>
                <a:ea typeface="Nunito Bold"/>
                <a:cs typeface="Nunito Bold"/>
                <a:sym typeface="Nunito Bold"/>
              </a:rPr>
              <a:t>1.Draw and cut a boat shape (brown paper).</a:t>
            </a:r>
          </a:p>
          <a:p>
            <a:pPr algn="ctr">
              <a:lnSpc>
                <a:spcPts val="3704"/>
              </a:lnSpc>
              <a:spcBef>
                <a:spcPct val="0"/>
              </a:spcBef>
            </a:pPr>
            <a:r>
              <a:rPr lang="en-US" sz="2646" b="1" spc="76" dirty="0">
                <a:solidFill>
                  <a:srgbClr val="5A3114"/>
                </a:solidFill>
                <a:latin typeface="Nunito Bold"/>
                <a:ea typeface="Nunito Bold"/>
                <a:cs typeface="Nunito Bold"/>
                <a:sym typeface="Nunito Bold"/>
              </a:rPr>
              <a:t>2.Glue the boat onto the blue paper.</a:t>
            </a:r>
          </a:p>
          <a:p>
            <a:pPr algn="ctr">
              <a:lnSpc>
                <a:spcPts val="3704"/>
              </a:lnSpc>
              <a:spcBef>
                <a:spcPct val="0"/>
              </a:spcBef>
            </a:pPr>
            <a:r>
              <a:rPr lang="en-US" sz="2646" b="1" spc="76" dirty="0">
                <a:solidFill>
                  <a:srgbClr val="5A3114"/>
                </a:solidFill>
                <a:latin typeface="Nunito Bold"/>
                <a:ea typeface="Nunito Bold"/>
                <a:cs typeface="Nunito Bold"/>
                <a:sym typeface="Nunito Bold"/>
              </a:rPr>
              <a:t>3.Draw a picture of Jesus standing on the water.</a:t>
            </a:r>
          </a:p>
          <a:p>
            <a:pPr algn="ctr">
              <a:lnSpc>
                <a:spcPts val="3704"/>
              </a:lnSpc>
              <a:spcBef>
                <a:spcPct val="0"/>
              </a:spcBef>
            </a:pPr>
            <a:r>
              <a:rPr lang="en-US" sz="2646" b="1" spc="76" dirty="0">
                <a:solidFill>
                  <a:srgbClr val="5A3114"/>
                </a:solidFill>
                <a:latin typeface="Nunito Bold"/>
                <a:ea typeface="Nunito Bold"/>
                <a:cs typeface="Nunito Bold"/>
                <a:sym typeface="Nunito Bold"/>
              </a:rPr>
              <a:t>4. Draw Peter stepping out of the boat toward Jesus.</a:t>
            </a:r>
          </a:p>
          <a:p>
            <a:pPr algn="ctr">
              <a:lnSpc>
                <a:spcPts val="3704"/>
              </a:lnSpc>
              <a:spcBef>
                <a:spcPct val="0"/>
              </a:spcBef>
            </a:pPr>
            <a:r>
              <a:rPr lang="en-US" sz="2646" b="1" spc="76" dirty="0">
                <a:solidFill>
                  <a:srgbClr val="5A3114"/>
                </a:solidFill>
                <a:latin typeface="Nunito Bold"/>
                <a:ea typeface="Nunito Bold"/>
                <a:cs typeface="Nunito Bold"/>
                <a:sym typeface="Nunito Bold"/>
              </a:rPr>
              <a:t>5. Draw waves around them. </a:t>
            </a:r>
          </a:p>
          <a:p>
            <a:pPr algn="ctr">
              <a:lnSpc>
                <a:spcPts val="3704"/>
              </a:lnSpc>
              <a:spcBef>
                <a:spcPct val="0"/>
              </a:spcBef>
            </a:pPr>
            <a:endParaRPr lang="en-US" sz="2646" b="1" spc="76" dirty="0">
              <a:solidFill>
                <a:srgbClr val="5A3114"/>
              </a:solidFill>
              <a:latin typeface="Nunito Bold"/>
              <a:ea typeface="Nunito Bold"/>
              <a:cs typeface="Nunito Bold"/>
              <a:sym typeface="Nunito Bold"/>
            </a:endParaRPr>
          </a:p>
          <a:p>
            <a:pPr algn="ctr">
              <a:lnSpc>
                <a:spcPts val="3704"/>
              </a:lnSpc>
              <a:spcBef>
                <a:spcPct val="0"/>
              </a:spcBef>
            </a:pPr>
            <a:endParaRPr lang="en-US" sz="2646" b="1" spc="76" dirty="0">
              <a:solidFill>
                <a:srgbClr val="5A3114"/>
              </a:solidFill>
              <a:latin typeface="Nunito Bold"/>
              <a:ea typeface="Nunito Bold"/>
              <a:cs typeface="Nunito Bold"/>
              <a:sym typeface="Nunito Bold"/>
            </a:endParaRPr>
          </a:p>
        </p:txBody>
      </p:sp>
      <p:pic>
        <p:nvPicPr>
          <p:cNvPr id="6" name="Picture 5" descr="Paper Boat&quot; Immagini - Sfoglia 30,470 foto, vettoriali e video Stock |  Adobe Stock">
            <a:extLst>
              <a:ext uri="{FF2B5EF4-FFF2-40B4-BE49-F238E27FC236}">
                <a16:creationId xmlns:a16="http://schemas.microsoft.com/office/drawing/2014/main" id="{F3E753FE-DE33-436E-BB34-5FFC91FDA9E0}"/>
              </a:ext>
            </a:extLst>
          </p:cNvPr>
          <p:cNvPicPr>
            <a:picLocks noChangeAspect="1"/>
          </p:cNvPicPr>
          <p:nvPr/>
        </p:nvPicPr>
        <p:blipFill>
          <a:blip r:embed="rId4"/>
          <a:stretch>
            <a:fillRect/>
          </a:stretch>
        </p:blipFill>
        <p:spPr>
          <a:xfrm>
            <a:off x="9897784" y="3467100"/>
            <a:ext cx="4797263" cy="293639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3580484" y="1626879"/>
            <a:ext cx="5917666" cy="1238232"/>
          </a:xfrm>
          <a:prstGeom prst="rect">
            <a:avLst/>
          </a:prstGeom>
        </p:spPr>
        <p:txBody>
          <a:bodyPr lIns="0" tIns="0" rIns="0" bIns="0" rtlCol="0" anchor="t">
            <a:spAutoFit/>
          </a:bodyPr>
          <a:lstStyle/>
          <a:p>
            <a:pPr algn="l">
              <a:lnSpc>
                <a:spcPts val="8999"/>
              </a:lnSpc>
            </a:pPr>
            <a:r>
              <a:rPr lang="en-US" sz="9999">
                <a:solidFill>
                  <a:srgbClr val="5A3114"/>
                </a:solidFill>
                <a:latin typeface="Porcelain"/>
                <a:ea typeface="Porcelain"/>
                <a:cs typeface="Porcelain"/>
                <a:sym typeface="Porcelain"/>
              </a:rPr>
              <a:t>Closing Prayer</a:t>
            </a:r>
          </a:p>
        </p:txBody>
      </p:sp>
      <p:sp>
        <p:nvSpPr>
          <p:cNvPr id="4" name="Freeform 4"/>
          <p:cNvSpPr/>
          <p:nvPr/>
        </p:nvSpPr>
        <p:spPr>
          <a:xfrm>
            <a:off x="3321636" y="5143500"/>
            <a:ext cx="5822364" cy="3289636"/>
          </a:xfrm>
          <a:custGeom>
            <a:avLst/>
            <a:gdLst/>
            <a:ahLst/>
            <a:cxnLst/>
            <a:rect l="l" t="t" r="r" b="b"/>
            <a:pathLst>
              <a:path w="5822364" h="3289636">
                <a:moveTo>
                  <a:pt x="0" y="0"/>
                </a:moveTo>
                <a:lnTo>
                  <a:pt x="5822364" y="0"/>
                </a:lnTo>
                <a:lnTo>
                  <a:pt x="5822364" y="3289636"/>
                </a:lnTo>
                <a:lnTo>
                  <a:pt x="0" y="3289636"/>
                </a:lnTo>
                <a:lnTo>
                  <a:pt x="0" y="0"/>
                </a:lnTo>
                <a:close/>
              </a:path>
            </a:pathLst>
          </a:custGeom>
          <a:blipFill>
            <a:blip>
              <a:extLst>
                <a:ext uri="{96DAC541-7B7A-43D3-8B79-37D633B846F1}">
                  <asvg:svgBlip xmlns:asvg="http://schemas.microsoft.com/office/drawing/2016/SVG/main" r:embed="rId3"/>
                </a:ext>
              </a:extLst>
            </a:blip>
            <a:stretch>
              <a:fillRect t="-354" b="-354"/>
            </a:stretch>
          </a:blipFill>
        </p:spPr>
      </p:sp>
      <p:sp>
        <p:nvSpPr>
          <p:cNvPr id="5" name="Freeform 5"/>
          <p:cNvSpPr/>
          <p:nvPr/>
        </p:nvSpPr>
        <p:spPr>
          <a:xfrm>
            <a:off x="5394508" y="3026684"/>
            <a:ext cx="1676621" cy="1955243"/>
          </a:xfrm>
          <a:custGeom>
            <a:avLst/>
            <a:gdLst/>
            <a:ahLst/>
            <a:cxnLst/>
            <a:rect l="l" t="t" r="r" b="b"/>
            <a:pathLst>
              <a:path w="1676621" h="1955243">
                <a:moveTo>
                  <a:pt x="0" y="0"/>
                </a:moveTo>
                <a:lnTo>
                  <a:pt x="1676621" y="0"/>
                </a:lnTo>
                <a:lnTo>
                  <a:pt x="1676621" y="1955243"/>
                </a:lnTo>
                <a:lnTo>
                  <a:pt x="0" y="1955243"/>
                </a:lnTo>
                <a:lnTo>
                  <a:pt x="0" y="0"/>
                </a:lnTo>
                <a:close/>
              </a:path>
            </a:pathLst>
          </a:custGeom>
          <a:blipFill>
            <a:blip>
              <a:extLst>
                <a:ext uri="{96DAC541-7B7A-43D3-8B79-37D633B846F1}">
                  <asvg:svgBlip xmlns:asvg="http://schemas.microsoft.com/office/drawing/2016/SVG/main" r:embed="rId4"/>
                </a:ext>
              </a:extLst>
            </a:blip>
            <a:stretch>
              <a:fillRect l="-100" r="-100"/>
            </a:stretch>
          </a:blipFill>
        </p:spPr>
      </p:sp>
      <p:sp>
        <p:nvSpPr>
          <p:cNvPr id="6" name="TextBox 6"/>
          <p:cNvSpPr txBox="1"/>
          <p:nvPr/>
        </p:nvSpPr>
        <p:spPr>
          <a:xfrm>
            <a:off x="9498150" y="996211"/>
            <a:ext cx="5576545" cy="8294578"/>
          </a:xfrm>
          <a:prstGeom prst="rect">
            <a:avLst/>
          </a:prstGeom>
        </p:spPr>
        <p:txBody>
          <a:bodyPr lIns="0" tIns="0" rIns="0" bIns="0" rtlCol="0" anchor="t">
            <a:spAutoFit/>
          </a:bodyPr>
          <a:lstStyle/>
          <a:p>
            <a:r>
              <a:rPr lang="en-PH" sz="3600" dirty="0"/>
              <a:t>Dear Jesus,</a:t>
            </a:r>
          </a:p>
          <a:p>
            <a:endParaRPr lang="en-PH" sz="3600" dirty="0"/>
          </a:p>
          <a:p>
            <a:r>
              <a:rPr lang="en-PH" sz="3600" dirty="0"/>
              <a:t>Thank You for always being with us, even when life feels scary. Help us to keep our eyes on You and trust You every day. Give us courage, peace, and faith, knowing that You will never leave us. Thank You for loving us and taking care of us.</a:t>
            </a:r>
          </a:p>
          <a:p>
            <a:endParaRPr lang="en-PH" sz="3600" dirty="0"/>
          </a:p>
          <a:p>
            <a:r>
              <a:rPr lang="en-PH" sz="3600" dirty="0"/>
              <a:t>In Your name we pray,</a:t>
            </a:r>
          </a:p>
          <a:p>
            <a:r>
              <a:rPr lang="en-PH" sz="3600" dirty="0"/>
              <a:t>Amen.</a:t>
            </a:r>
          </a:p>
          <a:p>
            <a:pPr>
              <a:lnSpc>
                <a:spcPts val="4228"/>
              </a:lnSpc>
            </a:pPr>
            <a:endParaRPr lang="en-US" sz="3523" dirty="0">
              <a:solidFill>
                <a:srgbClr val="000000"/>
              </a:solidFill>
              <a:latin typeface="Calibri (MS)"/>
              <a:ea typeface="Calibri (MS)"/>
              <a:cs typeface="Calibri (MS)"/>
              <a:sym typeface="Calibri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pic>
        <p:nvPicPr>
          <p:cNvPr id="6" name="Picture 5" descr="‘Be brave, ‘ shouted Jesus, ‘Don’t be scared. It’s me.’ – Slide 6">
            <a:extLst>
              <a:ext uri="{FF2B5EF4-FFF2-40B4-BE49-F238E27FC236}">
                <a16:creationId xmlns:a16="http://schemas.microsoft.com/office/drawing/2014/main" id="{29C1C04E-E1E5-D2D9-0D33-2D650212AD83}"/>
              </a:ext>
            </a:extLst>
          </p:cNvPr>
          <p:cNvPicPr>
            <a:picLocks noChangeAspect="1"/>
          </p:cNvPicPr>
          <p:nvPr/>
        </p:nvPicPr>
        <p:blipFill>
          <a:blip r:embed="rId2"/>
          <a:stretch>
            <a:fillRect/>
          </a:stretch>
        </p:blipFill>
        <p:spPr>
          <a:xfrm>
            <a:off x="4707722" y="0"/>
            <a:ext cx="8872555" cy="6654416"/>
          </a:xfrm>
          <a:prstGeom prst="rect">
            <a:avLst/>
          </a:prstGeom>
        </p:spPr>
      </p:pic>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3"/>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4"/>
                </a:ext>
              </a:extLst>
            </a:blip>
            <a:stretch>
              <a:fillRect t="-61" b="-61"/>
            </a:stretch>
          </a:blipFill>
        </p:spPr>
      </p:sp>
      <p:sp>
        <p:nvSpPr>
          <p:cNvPr id="4" name="Freeform 4"/>
          <p:cNvSpPr/>
          <p:nvPr/>
        </p:nvSpPr>
        <p:spPr>
          <a:xfrm rot="105299">
            <a:off x="1057470" y="6183560"/>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5"/>
                </a:ext>
              </a:extLst>
            </a:blip>
            <a:stretch>
              <a:fillRect t="-58" b="-58"/>
            </a:stretch>
          </a:blipFill>
        </p:spPr>
      </p:sp>
      <p:sp>
        <p:nvSpPr>
          <p:cNvPr id="5" name="Freeform 5"/>
          <p:cNvSpPr/>
          <p:nvPr/>
        </p:nvSpPr>
        <p:spPr>
          <a:xfrm rot="-564357">
            <a:off x="2471853" y="76344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6"/>
                </a:ext>
              </a:extLst>
            </a:blip>
            <a:stretch>
              <a:fillRect l="-21" r="-21"/>
            </a:stretch>
          </a:blipFill>
        </p:spPr>
        <p:txBody>
          <a:bodyPr/>
          <a:lstStyle/>
          <a:p>
            <a:endParaRPr lang="en-PH" dirty="0"/>
          </a:p>
        </p:txBody>
      </p:sp>
      <p:sp>
        <p:nvSpPr>
          <p:cNvPr id="7" name="TextBox 7"/>
          <p:cNvSpPr txBox="1"/>
          <p:nvPr/>
        </p:nvSpPr>
        <p:spPr>
          <a:xfrm>
            <a:off x="3504693" y="9182100"/>
            <a:ext cx="11278614"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Matthew 14:22-33</a:t>
            </a:r>
          </a:p>
        </p:txBody>
      </p:sp>
      <p:sp>
        <p:nvSpPr>
          <p:cNvPr id="8" name="TextBox 8"/>
          <p:cNvSpPr txBox="1"/>
          <p:nvPr/>
        </p:nvSpPr>
        <p:spPr>
          <a:xfrm>
            <a:off x="2763087" y="7652548"/>
            <a:ext cx="12901258" cy="923330"/>
          </a:xfrm>
          <a:prstGeom prst="rect">
            <a:avLst/>
          </a:prstGeom>
        </p:spPr>
        <p:txBody>
          <a:bodyPr lIns="0" tIns="0" rIns="0" bIns="0" rtlCol="0" anchor="t">
            <a:spAutoFit/>
          </a:bodyPr>
          <a:lstStyle/>
          <a:p>
            <a:pPr algn="ctr">
              <a:lnSpc>
                <a:spcPts val="5626"/>
              </a:lnSpc>
            </a:pPr>
            <a:r>
              <a:rPr lang="en-US" sz="10000" dirty="0">
                <a:solidFill>
                  <a:srgbClr val="5A3114"/>
                </a:solidFill>
                <a:latin typeface="Porcelain"/>
                <a:ea typeface="Porcelain"/>
                <a:cs typeface="Porcelain"/>
                <a:sym typeface="Porcelain"/>
              </a:rPr>
              <a:t>Jesus Walks on the Water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47991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A reading from the Holy Gospel according to Matthew.</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324533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Glory to You, Oh Lord.</a:t>
            </a:r>
          </a:p>
          <a:p>
            <a:pPr algn="l">
              <a:lnSpc>
                <a:spcPts val="6466"/>
              </a:lnSpc>
            </a:pPr>
            <a:endParaRPr lang="en-US" sz="4619" b="1" spc="138">
              <a:solidFill>
                <a:srgbClr val="5B1018"/>
              </a:solidFill>
              <a:latin typeface="Nunito Bold"/>
              <a:ea typeface="Nunito Bold"/>
              <a:cs typeface="Nunito Bold"/>
              <a:sym typeface="Nunito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566296"/>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487360" y="1801480"/>
            <a:ext cx="5921684" cy="5673989"/>
          </a:xfrm>
          <a:prstGeom prst="rect">
            <a:avLst/>
          </a:prstGeom>
        </p:spPr>
        <p:txBody>
          <a:bodyPr lIns="0" tIns="0" rIns="0" bIns="0" rtlCol="0" anchor="t">
            <a:spAutoFit/>
          </a:bodyPr>
          <a:lstStyle/>
          <a:p>
            <a:pPr algn="ctr">
              <a:lnSpc>
                <a:spcPts val="5518"/>
              </a:lnSpc>
              <a:spcBef>
                <a:spcPct val="0"/>
              </a:spcBef>
            </a:pPr>
            <a:r>
              <a:rPr lang="en-PH" sz="5400" dirty="0">
                <a:latin typeface="Nunito Bold" panose="020B0604020202020204" charset="0"/>
              </a:rPr>
              <a:t>Then Jesus made the disciples get into the boat and go on ahead to the other side of the lake, while he sent the people away.</a:t>
            </a:r>
            <a:endParaRPr lang="en-US" sz="28700" b="1" spc="117"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13152584" y="294081"/>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22</a:t>
            </a:r>
          </a:p>
        </p:txBody>
      </p:sp>
      <p:pic>
        <p:nvPicPr>
          <p:cNvPr id="5" name="Picture 4" descr="It was the evening of a busy day in which Jesus had taught over 5,000 people (and miraculously fed them). Jesus told his disciples to get in a boat and row back to Capernaum. He would join them later. – Slide 1">
            <a:extLst>
              <a:ext uri="{FF2B5EF4-FFF2-40B4-BE49-F238E27FC236}">
                <a16:creationId xmlns:a16="http://schemas.microsoft.com/office/drawing/2014/main" id="{09208C88-0598-2135-C1AF-B1C467E0C166}"/>
              </a:ext>
            </a:extLst>
          </p:cNvPr>
          <p:cNvPicPr>
            <a:picLocks noChangeAspect="1"/>
          </p:cNvPicPr>
          <p:nvPr/>
        </p:nvPicPr>
        <p:blipFill>
          <a:blip r:embed="rId3"/>
          <a:stretch>
            <a:fillRect/>
          </a:stretch>
        </p:blipFill>
        <p:spPr>
          <a:xfrm>
            <a:off x="3352800" y="2657274"/>
            <a:ext cx="5753368" cy="446742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75897" y="3409211"/>
            <a:ext cx="5992684" cy="5118709"/>
          </a:xfrm>
          <a:prstGeom prst="rect">
            <a:avLst/>
          </a:prstGeom>
        </p:spPr>
        <p:txBody>
          <a:bodyPr lIns="0" tIns="0" rIns="0" bIns="0" rtlCol="0" anchor="t">
            <a:spAutoFit/>
          </a:bodyPr>
          <a:lstStyle/>
          <a:p>
            <a:pPr algn="ctr">
              <a:lnSpc>
                <a:spcPts val="5732"/>
              </a:lnSpc>
              <a:spcBef>
                <a:spcPct val="0"/>
              </a:spcBef>
            </a:pPr>
            <a:r>
              <a:rPr lang="en-PH" sz="4800" b="1" baseline="30000" dirty="0">
                <a:latin typeface="Nunito Bold" panose="020B0604020202020204" charset="0"/>
              </a:rPr>
              <a:t> </a:t>
            </a:r>
            <a:r>
              <a:rPr lang="en-PH" sz="4800" dirty="0">
                <a:latin typeface="Nunito Bold" panose="020B0604020202020204" charset="0"/>
              </a:rPr>
              <a:t>After sending the people away, he went up a hill by himself to pray. When evening came, Jesus was there alone;</a:t>
            </a:r>
            <a:endParaRPr lang="en-US" sz="34400" b="1" spc="122"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23</a:t>
            </a:r>
          </a:p>
        </p:txBody>
      </p:sp>
      <p:pic>
        <p:nvPicPr>
          <p:cNvPr id="5" name="Picture 4" descr="After dismissing the crowds, Jesus climbed up the side of a mountain to pray. – Slide 2">
            <a:extLst>
              <a:ext uri="{FF2B5EF4-FFF2-40B4-BE49-F238E27FC236}">
                <a16:creationId xmlns:a16="http://schemas.microsoft.com/office/drawing/2014/main" id="{8F42C703-DCD9-A85F-C342-81CFD5BDF070}"/>
              </a:ext>
            </a:extLst>
          </p:cNvPr>
          <p:cNvPicPr>
            <a:picLocks noChangeAspect="1"/>
          </p:cNvPicPr>
          <p:nvPr/>
        </p:nvPicPr>
        <p:blipFill>
          <a:blip r:embed="rId3"/>
          <a:stretch>
            <a:fillRect/>
          </a:stretch>
        </p:blipFill>
        <p:spPr>
          <a:xfrm>
            <a:off x="9538499" y="2857500"/>
            <a:ext cx="5808714" cy="435653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886808" cy="5811206"/>
          </a:xfrm>
          <a:prstGeom prst="rect">
            <a:avLst/>
          </a:prstGeom>
        </p:spPr>
        <p:txBody>
          <a:bodyPr lIns="0" tIns="0" rIns="0" bIns="0" rtlCol="0" anchor="t">
            <a:spAutoFit/>
          </a:bodyPr>
          <a:lstStyle/>
          <a:p>
            <a:pPr algn="ctr">
              <a:lnSpc>
                <a:spcPts val="6466"/>
              </a:lnSpc>
              <a:spcBef>
                <a:spcPct val="0"/>
              </a:spcBef>
            </a:pPr>
            <a:r>
              <a:rPr lang="en-PH" sz="4800" dirty="0">
                <a:latin typeface="Nunito Bold" panose="020B0604020202020204" charset="0"/>
              </a:rPr>
              <a:t>and by this time the boat was far out in the lake, tossed about by the waves, because the wind was blowing against it.</a:t>
            </a:r>
            <a:endParaRPr lang="en-US" sz="23900" b="1" spc="138" dirty="0">
              <a:solidFill>
                <a:srgbClr val="000000"/>
              </a:solidFill>
              <a:latin typeface="Nunito Bold" panose="020B0604020202020204" charset="0"/>
              <a:ea typeface="Nunito Bold"/>
              <a:cs typeface="Nunito Bold"/>
              <a:sym typeface="Nunito Bold"/>
            </a:endParaRPr>
          </a:p>
        </p:txBody>
      </p:sp>
      <p:sp>
        <p:nvSpPr>
          <p:cNvPr id="8" name="TextBox 8"/>
          <p:cNvSpPr txBox="1"/>
          <p:nvPr/>
        </p:nvSpPr>
        <p:spPr>
          <a:xfrm>
            <a:off x="13152584" y="103143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24</a:t>
            </a:r>
          </a:p>
        </p:txBody>
      </p:sp>
      <p:pic>
        <p:nvPicPr>
          <p:cNvPr id="5" name="Picture 4" descr="As it got dark, Jesus could see the disciples had rowed 3-4 miles (5-6 km). They were straining at the oars as the wind was against them and waves were buffeting the boat. – Slide 3">
            <a:extLst>
              <a:ext uri="{FF2B5EF4-FFF2-40B4-BE49-F238E27FC236}">
                <a16:creationId xmlns:a16="http://schemas.microsoft.com/office/drawing/2014/main" id="{60653862-4FD5-1D04-03AD-65D41BB900DD}"/>
              </a:ext>
            </a:extLst>
          </p:cNvPr>
          <p:cNvPicPr>
            <a:picLocks noChangeAspect="1"/>
          </p:cNvPicPr>
          <p:nvPr/>
        </p:nvPicPr>
        <p:blipFill>
          <a:blip r:embed="rId3"/>
          <a:stretch>
            <a:fillRect/>
          </a:stretch>
        </p:blipFill>
        <p:spPr>
          <a:xfrm>
            <a:off x="3352800" y="2436132"/>
            <a:ext cx="5743424" cy="45361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3303687"/>
            <a:ext cx="5992684" cy="4387740"/>
          </a:xfrm>
          <a:prstGeom prst="rect">
            <a:avLst/>
          </a:prstGeom>
        </p:spPr>
        <p:txBody>
          <a:bodyPr lIns="0" tIns="0" rIns="0" bIns="0" rtlCol="0" anchor="t">
            <a:spAutoFit/>
          </a:bodyPr>
          <a:lstStyle/>
          <a:p>
            <a:pPr algn="ctr">
              <a:lnSpc>
                <a:spcPts val="5732"/>
              </a:lnSpc>
              <a:spcBef>
                <a:spcPct val="0"/>
              </a:spcBef>
            </a:pPr>
            <a:r>
              <a:rPr lang="en-PH" sz="4800" b="1" baseline="30000" dirty="0">
                <a:latin typeface="Nunito Bold" panose="020B0604020202020204" charset="0"/>
              </a:rPr>
              <a:t> </a:t>
            </a:r>
            <a:r>
              <a:rPr lang="en-PH" sz="4800" dirty="0">
                <a:latin typeface="Nunito Bold" panose="020B0604020202020204" charset="0"/>
              </a:rPr>
              <a:t>Between three and six o'clock in the morning Jesus came to the disciples, walking on the water. </a:t>
            </a:r>
            <a:endParaRPr lang="en-US" sz="34400" b="1" spc="122"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25</a:t>
            </a:r>
          </a:p>
        </p:txBody>
      </p:sp>
      <p:pic>
        <p:nvPicPr>
          <p:cNvPr id="5" name="Picture 4" descr="Shortly before dawn Jesus finished praying and started walking the quickest way back to Capernaum - across the sea. – Slide 4">
            <a:extLst>
              <a:ext uri="{FF2B5EF4-FFF2-40B4-BE49-F238E27FC236}">
                <a16:creationId xmlns:a16="http://schemas.microsoft.com/office/drawing/2014/main" id="{D01958A2-6170-D257-244B-7B1653079252}"/>
              </a:ext>
            </a:extLst>
          </p:cNvPr>
          <p:cNvPicPr>
            <a:picLocks noChangeAspect="1"/>
          </p:cNvPicPr>
          <p:nvPr/>
        </p:nvPicPr>
        <p:blipFill>
          <a:blip r:embed="rId3"/>
          <a:stretch>
            <a:fillRect/>
          </a:stretch>
        </p:blipFill>
        <p:spPr>
          <a:xfrm>
            <a:off x="9624275" y="2504863"/>
            <a:ext cx="5588000" cy="4191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02870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634418" y="2811067"/>
            <a:ext cx="5886808" cy="4962256"/>
          </a:xfrm>
          <a:prstGeom prst="rect">
            <a:avLst/>
          </a:prstGeom>
        </p:spPr>
        <p:txBody>
          <a:bodyPr lIns="0" tIns="0" rIns="0" bIns="0" rtlCol="0" anchor="t">
            <a:spAutoFit/>
          </a:bodyPr>
          <a:lstStyle/>
          <a:p>
            <a:pPr algn="ctr">
              <a:lnSpc>
                <a:spcPts val="6466"/>
              </a:lnSpc>
              <a:spcBef>
                <a:spcPct val="0"/>
              </a:spcBef>
            </a:pPr>
            <a:r>
              <a:rPr lang="en-PH" sz="4400" dirty="0">
                <a:latin typeface="Nunito Bold" panose="020B0604020202020204" charset="0"/>
              </a:rPr>
              <a:t>When they saw him walking on the water, they were terrified. “It's a ghost!” they said, and screamed with fear.</a:t>
            </a:r>
            <a:endParaRPr lang="en-US" sz="49600" b="1" spc="138"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26</a:t>
            </a:r>
          </a:p>
        </p:txBody>
      </p:sp>
      <p:pic>
        <p:nvPicPr>
          <p:cNvPr id="5" name="Picture 4" descr="He was going to walk past the boat but the disciples spotted Him. ‘It’s a ghost!’ they cried out in terror. – Slide 5">
            <a:extLst>
              <a:ext uri="{FF2B5EF4-FFF2-40B4-BE49-F238E27FC236}">
                <a16:creationId xmlns:a16="http://schemas.microsoft.com/office/drawing/2014/main" id="{899A696E-203F-3C5E-98FC-C35E7C5359F0}"/>
              </a:ext>
            </a:extLst>
          </p:cNvPr>
          <p:cNvPicPr>
            <a:picLocks noChangeAspect="1"/>
          </p:cNvPicPr>
          <p:nvPr/>
        </p:nvPicPr>
        <p:blipFill>
          <a:blip r:embed="rId3"/>
          <a:stretch>
            <a:fillRect/>
          </a:stretch>
        </p:blipFill>
        <p:spPr>
          <a:xfrm>
            <a:off x="3307992" y="2846709"/>
            <a:ext cx="5689600" cy="42672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518</Words>
  <Application>Microsoft Office PowerPoint</Application>
  <PresentationFormat>Custom</PresentationFormat>
  <Paragraphs>60</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Calibri</vt:lpstr>
      <vt:lpstr>Nunito</vt:lpstr>
      <vt:lpstr>Calibri (MS)</vt:lpstr>
      <vt:lpstr>Canva Sans Bold</vt:lpstr>
      <vt:lpstr>Nunito Bold</vt:lpstr>
      <vt:lpstr>Porcelain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LTW Kids 2026</dc:title>
  <cp:lastModifiedBy>angellette anne ambion</cp:lastModifiedBy>
  <cp:revision>4</cp:revision>
  <dcterms:created xsi:type="dcterms:W3CDTF">2006-08-16T00:00:00Z</dcterms:created>
  <dcterms:modified xsi:type="dcterms:W3CDTF">2026-07-29T05:10:09Z</dcterms:modified>
  <dc:identifier>DAHLUA3nXdo</dc:identifier>
</cp:coreProperties>
</file>