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5" r:id="rId11"/>
    <p:sldId id="265" r:id="rId12"/>
    <p:sldId id="269" r:id="rId13"/>
    <p:sldId id="270" r:id="rId14"/>
    <p:sldId id="271" r:id="rId15"/>
    <p:sldId id="272" r:id="rId16"/>
    <p:sldId id="273" r:id="rId17"/>
    <p:sldId id="274" r:id="rId18"/>
  </p:sldIdLst>
  <p:sldSz cx="18288000" cy="10287000"/>
  <p:notesSz cx="6858000" cy="9144000"/>
  <p:embeddedFontLst>
    <p:embeddedFont>
      <p:font typeface="Calibri (MS)" panose="020B0604020202020204" charset="0"/>
      <p:regular r:id="rId19"/>
    </p:embeddedFont>
    <p:embeddedFont>
      <p:font typeface="Canva Sans Bold" panose="020B0604020202020204" charset="0"/>
      <p:regular r:id="rId20"/>
    </p:embeddedFont>
    <p:embeddedFont>
      <p:font typeface="Nunito" pitchFamily="2" charset="0"/>
      <p:regular r:id="rId21"/>
      <p:bold r:id="rId22"/>
      <p:italic r:id="rId23"/>
      <p:boldItalic r:id="rId24"/>
    </p:embeddedFont>
    <p:embeddedFont>
      <p:font typeface="Nunito Bold" charset="0"/>
      <p:regular r:id="rId25"/>
    </p:embeddedFont>
    <p:embeddedFont>
      <p:font typeface="Porcelain"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sv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9358B251-0720-3342-3B32-DD4329896B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301F146-1E21-151D-0854-D69F4A3B408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E92852C4-71D1-0603-DC69-2D6A8362E087}"/>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B9431E95-9EC2-0D52-FF88-E2972C3BB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F1019E1-2B66-A69D-EA34-D6A781D96203}"/>
              </a:ext>
            </a:extLst>
          </p:cNvPr>
          <p:cNvSpPr txBox="1"/>
          <p:nvPr/>
        </p:nvSpPr>
        <p:spPr>
          <a:xfrm>
            <a:off x="3151316" y="3303687"/>
            <a:ext cx="5992684" cy="5103320"/>
          </a:xfrm>
          <a:prstGeom prst="rect">
            <a:avLst/>
          </a:prstGeom>
        </p:spPr>
        <p:txBody>
          <a:bodyPr lIns="0" tIns="0" rIns="0" bIns="0" rtlCol="0" anchor="t">
            <a:spAutoFit/>
          </a:bodyPr>
          <a:lstStyle/>
          <a:p>
            <a:pPr algn="ctr">
              <a:lnSpc>
                <a:spcPts val="5732"/>
              </a:lnSpc>
              <a:spcBef>
                <a:spcPct val="0"/>
              </a:spcBef>
            </a:pPr>
            <a:r>
              <a:rPr lang="en-PH" sz="4400" dirty="0">
                <a:latin typeface="Nunito Bold" charset="0"/>
              </a:rPr>
              <a:t>Will you gain anything if you win the whole world but lose your life? Of course not! There is nothing you can give to regain your life.</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1AC31C99-3EF9-0A70-2A8B-FC70BFD3EBA1}"/>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26</a:t>
            </a:r>
          </a:p>
        </p:txBody>
      </p:sp>
      <p:pic>
        <p:nvPicPr>
          <p:cNvPr id="5" name="Picture 4" descr="Jesus then declared. ‘For one day I am going to come in my Father’s glory and with His angels. Then each person will be rewarded according to what they have done.’ – Slide 11">
            <a:extLst>
              <a:ext uri="{FF2B5EF4-FFF2-40B4-BE49-F238E27FC236}">
                <a16:creationId xmlns:a16="http://schemas.microsoft.com/office/drawing/2014/main" id="{415E4558-667A-812F-9130-38750AFEAA89}"/>
              </a:ext>
            </a:extLst>
          </p:cNvPr>
          <p:cNvPicPr>
            <a:picLocks noChangeAspect="1"/>
          </p:cNvPicPr>
          <p:nvPr/>
        </p:nvPicPr>
        <p:blipFill>
          <a:blip r:embed="rId3"/>
          <a:stretch>
            <a:fillRect/>
          </a:stretch>
        </p:blipFill>
        <p:spPr>
          <a:xfrm>
            <a:off x="9725875" y="2933700"/>
            <a:ext cx="5384800" cy="4038600"/>
          </a:xfrm>
          <a:prstGeom prst="rect">
            <a:avLst/>
          </a:prstGeom>
        </p:spPr>
      </p:pic>
    </p:spTree>
    <p:extLst>
      <p:ext uri="{BB962C8B-B14F-4D97-AF65-F5344CB8AC3E}">
        <p14:creationId xmlns:p14="http://schemas.microsoft.com/office/powerpoint/2010/main" val="261992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04800" y="4066"/>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0" y="1284689"/>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3151316" y="2781300"/>
            <a:ext cx="5992684" cy="5103320"/>
          </a:xfrm>
          <a:prstGeom prst="rect">
            <a:avLst/>
          </a:prstGeom>
        </p:spPr>
        <p:txBody>
          <a:bodyPr lIns="0" tIns="0" rIns="0" bIns="0" rtlCol="0" anchor="t">
            <a:spAutoFit/>
          </a:bodyPr>
          <a:lstStyle/>
          <a:p>
            <a:pPr algn="ctr">
              <a:lnSpc>
                <a:spcPts val="5732"/>
              </a:lnSpc>
              <a:spcBef>
                <a:spcPct val="0"/>
              </a:spcBef>
            </a:pPr>
            <a:r>
              <a:rPr lang="en-PH" sz="4400" b="1" baseline="30000" dirty="0">
                <a:latin typeface="Nunito Bold" charset="0"/>
              </a:rPr>
              <a:t> </a:t>
            </a:r>
            <a:r>
              <a:rPr lang="en-PH" sz="4400" dirty="0">
                <a:latin typeface="Nunito Bold" charset="0"/>
              </a:rPr>
              <a:t>For the Son of Man is about to come in the glory of his Father with his angels, and then he will reward each one according to his deeds.</a:t>
            </a:r>
            <a:endParaRPr lang="en-US" sz="400000" spc="122" dirty="0">
              <a:solidFill>
                <a:srgbClr val="000000"/>
              </a:solidFill>
              <a:latin typeface="Nunito Bold" charset="0"/>
              <a:ea typeface="Nunito Bold"/>
              <a:cs typeface="Nunito Bold"/>
              <a:sym typeface="Nunito Bold"/>
            </a:endParaRPr>
          </a:p>
        </p:txBody>
      </p:sp>
      <p:sp>
        <p:nvSpPr>
          <p:cNvPr id="8" name="TextBox 8"/>
          <p:cNvSpPr txBox="1"/>
          <p:nvPr/>
        </p:nvSpPr>
        <p:spPr>
          <a:xfrm>
            <a:off x="4051046" y="1112180"/>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27</a:t>
            </a:r>
          </a:p>
        </p:txBody>
      </p:sp>
      <p:pic>
        <p:nvPicPr>
          <p:cNvPr id="5" name="Picture 4" descr="Jesus then declared. ‘For one day I am going to come in my Father’s glory and with His angels. Then each person will be rewarded according to what they have done.’ – Slide 11">
            <a:extLst>
              <a:ext uri="{FF2B5EF4-FFF2-40B4-BE49-F238E27FC236}">
                <a16:creationId xmlns:a16="http://schemas.microsoft.com/office/drawing/2014/main" id="{98CF3E17-D444-AA4F-078E-8FC1F19C2A05}"/>
              </a:ext>
            </a:extLst>
          </p:cNvPr>
          <p:cNvPicPr>
            <a:picLocks noChangeAspect="1"/>
          </p:cNvPicPr>
          <p:nvPr/>
        </p:nvPicPr>
        <p:blipFill>
          <a:blip r:embed="rId3"/>
          <a:stretch>
            <a:fillRect/>
          </a:stretch>
        </p:blipFill>
        <p:spPr>
          <a:xfrm>
            <a:off x="9512710" y="2896243"/>
            <a:ext cx="5992684" cy="4494513"/>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52332" y="-2581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txBody>
          <a:bodyPr/>
          <a:lstStyle/>
          <a:p>
            <a:endParaRPr lang="en-PH" dirty="0"/>
          </a:p>
        </p:txBody>
      </p:sp>
      <p:sp>
        <p:nvSpPr>
          <p:cNvPr id="6" name="TextBox 6"/>
          <p:cNvSpPr txBox="1"/>
          <p:nvPr/>
        </p:nvSpPr>
        <p:spPr>
          <a:xfrm>
            <a:off x="3539804" y="800100"/>
            <a:ext cx="5816220" cy="284687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“Carry Your Cross” Paper Cross</a:t>
            </a:r>
          </a:p>
        </p:txBody>
      </p:sp>
      <p:sp>
        <p:nvSpPr>
          <p:cNvPr id="7" name="TextBox 7"/>
          <p:cNvSpPr txBox="1"/>
          <p:nvPr/>
        </p:nvSpPr>
        <p:spPr>
          <a:xfrm>
            <a:off x="3270071" y="3411302"/>
            <a:ext cx="5873929" cy="4207755"/>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Bond paper</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Crayons</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Scissors</a:t>
            </a:r>
          </a:p>
          <a:p>
            <a:pPr algn="l">
              <a:lnSpc>
                <a:spcPts val="5537"/>
              </a:lnSpc>
            </a:pPr>
            <a:endParaRPr lang="en-US" sz="3955" b="1" spc="114" dirty="0">
              <a:solidFill>
                <a:srgbClr val="5A3114"/>
              </a:solidFill>
              <a:latin typeface="Nunito Bold"/>
              <a:ea typeface="Nunito Bold"/>
              <a:cs typeface="Nunito Bold"/>
              <a:sym typeface="Nunito Bold"/>
            </a:endParaRP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8" name="Picture 7" descr="Cross crux Black and White Stock Photos &amp; Images - Alamy">
            <a:extLst>
              <a:ext uri="{FF2B5EF4-FFF2-40B4-BE49-F238E27FC236}">
                <a16:creationId xmlns:a16="http://schemas.microsoft.com/office/drawing/2014/main" id="{53698F82-0B0D-3917-850E-3B36CAC1C554}"/>
              </a:ext>
            </a:extLst>
          </p:cNvPr>
          <p:cNvPicPr>
            <a:picLocks noChangeAspect="1"/>
          </p:cNvPicPr>
          <p:nvPr/>
        </p:nvPicPr>
        <p:blipFill>
          <a:blip r:embed="rId4"/>
          <a:srcRect b="6596"/>
          <a:stretch>
            <a:fillRect/>
          </a:stretch>
        </p:blipFill>
        <p:spPr>
          <a:xfrm>
            <a:off x="9690671" y="772886"/>
            <a:ext cx="5392172" cy="769313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86745"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3770199"/>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nSpc>
                <a:spcPts val="7199"/>
              </a:lnSpc>
            </a:pPr>
            <a:r>
              <a:rPr lang="en-US" sz="7999" dirty="0">
                <a:solidFill>
                  <a:srgbClr val="5A3114"/>
                </a:solidFill>
                <a:latin typeface="Porcelain"/>
                <a:ea typeface="Porcelain"/>
                <a:cs typeface="Porcelain"/>
                <a:sym typeface="Porcelain"/>
              </a:rPr>
              <a:t>“Carry Your Cross”</a:t>
            </a:r>
          </a:p>
          <a:p>
            <a:pPr>
              <a:lnSpc>
                <a:spcPts val="7199"/>
              </a:lnSpc>
            </a:pPr>
            <a:r>
              <a:rPr lang="en-US" sz="7999" dirty="0">
                <a:solidFill>
                  <a:srgbClr val="5A3114"/>
                </a:solidFill>
                <a:latin typeface="Porcelain"/>
                <a:ea typeface="Porcelain"/>
                <a:cs typeface="Porcelain"/>
                <a:sym typeface="Porcelain"/>
              </a:rPr>
              <a:t>Paper Cross</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236721" y="4381500"/>
            <a:ext cx="5978554" cy="4290277"/>
          </a:xfrm>
          <a:prstGeom prst="rect">
            <a:avLst/>
          </a:prstGeom>
        </p:spPr>
        <p:txBody>
          <a:bodyPr lIns="0" tIns="0" rIns="0" bIns="0" rtlCol="0" anchor="t">
            <a:spAutoFit/>
          </a:bodyPr>
          <a:lstStyle/>
          <a:p>
            <a:pPr>
              <a:lnSpc>
                <a:spcPts val="3704"/>
              </a:lnSpc>
              <a:spcBef>
                <a:spcPct val="0"/>
              </a:spcBef>
            </a:pPr>
            <a:r>
              <a:rPr lang="en-US" sz="3600" b="1" spc="76" dirty="0">
                <a:solidFill>
                  <a:srgbClr val="5A3114"/>
                </a:solidFill>
                <a:latin typeface="Nunito Bold"/>
                <a:ea typeface="Nunito Bold"/>
                <a:cs typeface="Nunito Bold"/>
                <a:sym typeface="Nunito Bold"/>
              </a:rPr>
              <a:t>1.Cut out a large cross from the bond paper.</a:t>
            </a:r>
          </a:p>
          <a:p>
            <a:pPr>
              <a:lnSpc>
                <a:spcPts val="3704"/>
              </a:lnSpc>
              <a:spcBef>
                <a:spcPct val="0"/>
              </a:spcBef>
            </a:pPr>
            <a:endParaRPr lang="en-US" sz="3600" b="1" spc="76" dirty="0">
              <a:solidFill>
                <a:srgbClr val="5A3114"/>
              </a:solidFill>
              <a:latin typeface="Nunito Bold"/>
              <a:ea typeface="Nunito Bold"/>
              <a:cs typeface="Nunito Bold"/>
              <a:sym typeface="Nunito Bold"/>
            </a:endParaRPr>
          </a:p>
          <a:p>
            <a:pPr>
              <a:lnSpc>
                <a:spcPts val="3704"/>
              </a:lnSpc>
              <a:spcBef>
                <a:spcPct val="0"/>
              </a:spcBef>
            </a:pPr>
            <a:r>
              <a:rPr lang="en-US" sz="3600" b="1" spc="76" dirty="0">
                <a:solidFill>
                  <a:srgbClr val="5A3114"/>
                </a:solidFill>
                <a:latin typeface="Nunito Bold"/>
                <a:ea typeface="Nunito Bold"/>
                <a:cs typeface="Nunito Bold"/>
                <a:sym typeface="Nunito Bold"/>
              </a:rPr>
              <a:t>2.Write at the top: “I Will follow Jesus”</a:t>
            </a:r>
          </a:p>
          <a:p>
            <a:pPr>
              <a:lnSpc>
                <a:spcPts val="3704"/>
              </a:lnSpc>
              <a:spcBef>
                <a:spcPct val="0"/>
              </a:spcBef>
            </a:pPr>
            <a:endParaRPr lang="en-US" sz="3600" b="1" spc="76" dirty="0">
              <a:solidFill>
                <a:srgbClr val="5A3114"/>
              </a:solidFill>
              <a:latin typeface="Nunito Bold"/>
              <a:ea typeface="Nunito Bold"/>
              <a:cs typeface="Nunito Bold"/>
              <a:sym typeface="Nunito Bold"/>
            </a:endParaRPr>
          </a:p>
          <a:p>
            <a:pPr>
              <a:lnSpc>
                <a:spcPts val="3704"/>
              </a:lnSpc>
              <a:spcBef>
                <a:spcPct val="0"/>
              </a:spcBef>
            </a:pPr>
            <a:r>
              <a:rPr lang="en-US" sz="3600" b="1" spc="76" dirty="0">
                <a:solidFill>
                  <a:srgbClr val="5A3114"/>
                </a:solidFill>
                <a:latin typeface="Nunito Bold"/>
                <a:ea typeface="Nunito Bold"/>
                <a:cs typeface="Nunito Bold"/>
                <a:sym typeface="Nunito Bold"/>
              </a:rPr>
              <a:t>3. Color and decorate your cross .</a:t>
            </a:r>
          </a:p>
          <a:p>
            <a:pPr>
              <a:lnSpc>
                <a:spcPts val="3704"/>
              </a:lnSpc>
              <a:spcBef>
                <a:spcPct val="0"/>
              </a:spcBef>
            </a:pPr>
            <a:endParaRPr lang="en-US" sz="3600" b="1" spc="76" dirty="0">
              <a:solidFill>
                <a:srgbClr val="5A3114"/>
              </a:solidFill>
              <a:latin typeface="Nunito Bold"/>
              <a:ea typeface="Nunito Bold"/>
              <a:cs typeface="Nunito Bold"/>
              <a:sym typeface="Nunito Bold"/>
            </a:endParaRPr>
          </a:p>
        </p:txBody>
      </p:sp>
      <p:pic>
        <p:nvPicPr>
          <p:cNvPr id="8" name="Picture 7" descr="Cross crux Black and White Stock Photos &amp; Images - Alamy">
            <a:extLst>
              <a:ext uri="{FF2B5EF4-FFF2-40B4-BE49-F238E27FC236}">
                <a16:creationId xmlns:a16="http://schemas.microsoft.com/office/drawing/2014/main" id="{FFB195A0-4A62-551D-0BF4-2A186C934CA5}"/>
              </a:ext>
            </a:extLst>
          </p:cNvPr>
          <p:cNvPicPr>
            <a:picLocks noChangeAspect="1"/>
          </p:cNvPicPr>
          <p:nvPr/>
        </p:nvPicPr>
        <p:blipFill>
          <a:blip r:embed="rId4"/>
          <a:srcRect b="6596"/>
          <a:stretch>
            <a:fillRect/>
          </a:stretch>
        </p:blipFill>
        <p:spPr>
          <a:xfrm>
            <a:off x="9690671" y="772886"/>
            <a:ext cx="5392172" cy="769313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498150" y="996211"/>
            <a:ext cx="5576545" cy="7201972"/>
          </a:xfrm>
          <a:prstGeom prst="rect">
            <a:avLst/>
          </a:prstGeom>
        </p:spPr>
        <p:txBody>
          <a:bodyPr lIns="0" tIns="0" rIns="0" bIns="0" rtlCol="0" anchor="t">
            <a:spAutoFit/>
          </a:bodyPr>
          <a:lstStyle/>
          <a:p>
            <a:r>
              <a:rPr lang="en-PH" sz="3600" dirty="0"/>
              <a:t>Dear Jesus, </a:t>
            </a:r>
          </a:p>
          <a:p>
            <a:endParaRPr lang="en-PH" sz="3600"/>
          </a:p>
          <a:p>
            <a:r>
              <a:rPr lang="en-PH" sz="3600"/>
              <a:t>thank </a:t>
            </a:r>
            <a:r>
              <a:rPr lang="en-PH" sz="3600" dirty="0"/>
              <a:t>You for loving us so much. Help us to follow You every day with joyful hearts. Give us courage to choose what is right, to love others, and to trust You in everything we do. Thank You for always being with us. </a:t>
            </a:r>
          </a:p>
          <a:p>
            <a:endParaRPr lang="en-PH" sz="3600" dirty="0"/>
          </a:p>
          <a:p>
            <a:r>
              <a:rPr lang="en-PH" sz="3600" dirty="0"/>
              <a:t>In Jesus' name, </a:t>
            </a:r>
          </a:p>
          <a:p>
            <a:r>
              <a:rPr lang="en-PH" sz="3600" dirty="0"/>
              <a:t>Amen.</a:t>
            </a:r>
            <a:endParaRPr lang="en-US" sz="3523" dirty="0">
              <a:solidFill>
                <a:srgbClr val="000000"/>
              </a:solidFill>
              <a:latin typeface="Calibri (MS)"/>
              <a:ea typeface="Calibri (MS)"/>
              <a:cs typeface="Calibri (MS)"/>
              <a:sym typeface="Calibri (M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August 30, 2026 | Cycle A Year 2</a:t>
            </a:r>
          </a:p>
        </p:txBody>
      </p:sp>
      <p:sp>
        <p:nvSpPr>
          <p:cNvPr id="9" name="TextBox 9"/>
          <p:cNvSpPr txBox="1"/>
          <p:nvPr/>
        </p:nvSpPr>
        <p:spPr>
          <a:xfrm>
            <a:off x="2438400" y="6997316"/>
            <a:ext cx="13944599" cy="1038746"/>
          </a:xfrm>
          <a:prstGeom prst="rect">
            <a:avLst/>
          </a:prstGeom>
        </p:spPr>
        <p:txBody>
          <a:bodyPr wrap="square"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Twenty-Second Sunday in Ordinary Time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9" name="Picture 8" descr="People in those days often witnessed the Romans giving a cruel death penalty to criminals, called crucifixion. &lt;br/&gt;Jesus said, ‘Whoever wants to be my disciple must deny themselves and take up their cross and follow me.’ – Slide 8">
            <a:extLst>
              <a:ext uri="{FF2B5EF4-FFF2-40B4-BE49-F238E27FC236}">
                <a16:creationId xmlns:a16="http://schemas.microsoft.com/office/drawing/2014/main" id="{132190C7-2C75-C208-6B3E-EBC34777363E}"/>
              </a:ext>
            </a:extLst>
          </p:cNvPr>
          <p:cNvPicPr>
            <a:picLocks noChangeAspect="1"/>
          </p:cNvPicPr>
          <p:nvPr/>
        </p:nvPicPr>
        <p:blipFill>
          <a:blip r:embed="rId2"/>
          <a:stretch>
            <a:fillRect/>
          </a:stretch>
        </p:blipFill>
        <p:spPr>
          <a:xfrm>
            <a:off x="4530604" y="-55762"/>
            <a:ext cx="8946904" cy="6710178"/>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2395652" y="731395"/>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16:21-27</a:t>
            </a:r>
          </a:p>
        </p:txBody>
      </p:sp>
      <p:sp>
        <p:nvSpPr>
          <p:cNvPr id="8" name="TextBox 8"/>
          <p:cNvSpPr txBox="1"/>
          <p:nvPr/>
        </p:nvSpPr>
        <p:spPr>
          <a:xfrm>
            <a:off x="2763087" y="7652548"/>
            <a:ext cx="12901258" cy="1641475"/>
          </a:xfrm>
          <a:prstGeom prst="rect">
            <a:avLst/>
          </a:prstGeom>
        </p:spPr>
        <p:txBody>
          <a:bodyPr lIns="0" tIns="0" rIns="0" bIns="0" rtlCol="0" anchor="t">
            <a:spAutoFit/>
          </a:bodyPr>
          <a:lstStyle/>
          <a:p>
            <a:pPr algn="ctr">
              <a:lnSpc>
                <a:spcPts val="5626"/>
              </a:lnSpc>
            </a:pPr>
            <a:r>
              <a:rPr lang="en-US" sz="10000" dirty="0">
                <a:solidFill>
                  <a:srgbClr val="5A3114"/>
                </a:solidFill>
                <a:latin typeface="Porcelain"/>
                <a:ea typeface="Porcelain"/>
                <a:cs typeface="Porcelain"/>
                <a:sym typeface="Porcelain"/>
              </a:rPr>
              <a:t>Jesus Speaks about His Suffering and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8" y="145212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470155" y="2933700"/>
            <a:ext cx="5921684" cy="5589351"/>
          </a:xfrm>
          <a:prstGeom prst="rect">
            <a:avLst/>
          </a:prstGeom>
        </p:spPr>
        <p:txBody>
          <a:bodyPr lIns="0" tIns="0" rIns="0" bIns="0" rtlCol="0" anchor="t">
            <a:spAutoFit/>
          </a:bodyPr>
          <a:lstStyle/>
          <a:p>
            <a:pPr algn="ctr">
              <a:lnSpc>
                <a:spcPts val="5518"/>
              </a:lnSpc>
              <a:spcBef>
                <a:spcPct val="0"/>
              </a:spcBef>
            </a:pPr>
            <a:r>
              <a:rPr lang="en-PH" sz="3200" dirty="0">
                <a:latin typeface="Nunito Bold" charset="0"/>
              </a:rPr>
              <a:t>From that time on Jesus began to say plainly to his disciples, “I must go to Jerusalem and suffer much from the elders, the chief priests, and the teachers of the Law. I will be put to death, but three days later I will be raised to life.”</a:t>
            </a:r>
            <a:endParaRPr lang="en-US" sz="400000" b="1" spc="117" dirty="0">
              <a:solidFill>
                <a:srgbClr val="000000"/>
              </a:solidFill>
              <a:latin typeface="Nunito Bold" charset="0"/>
              <a:ea typeface="Nunito Bold"/>
              <a:cs typeface="Nunito Bold"/>
              <a:sym typeface="Nunito Bold"/>
            </a:endParaRPr>
          </a:p>
        </p:txBody>
      </p:sp>
      <p:sp>
        <p:nvSpPr>
          <p:cNvPr id="7" name="TextBox 7"/>
          <p:cNvSpPr txBox="1"/>
          <p:nvPr/>
        </p:nvSpPr>
        <p:spPr>
          <a:xfrm>
            <a:off x="13258800" y="1251320"/>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21</a:t>
            </a:r>
          </a:p>
        </p:txBody>
      </p:sp>
      <p:pic>
        <p:nvPicPr>
          <p:cNvPr id="8" name="Picture 7" descr="On the way He asked, ‘Who do the people say that I am?’ &lt;br/&gt;They replied, ‘Some say John the Baptist; others say Elijah; and still others, Jeremiah or one of the prophets.’ – Slide 3">
            <a:extLst>
              <a:ext uri="{FF2B5EF4-FFF2-40B4-BE49-F238E27FC236}">
                <a16:creationId xmlns:a16="http://schemas.microsoft.com/office/drawing/2014/main" id="{E5EF6595-65E8-A82A-697F-2B726CF66696}"/>
              </a:ext>
            </a:extLst>
          </p:cNvPr>
          <p:cNvPicPr>
            <a:picLocks noChangeAspect="1"/>
          </p:cNvPicPr>
          <p:nvPr/>
        </p:nvPicPr>
        <p:blipFill>
          <a:blip r:embed="rId3"/>
          <a:stretch>
            <a:fillRect/>
          </a:stretch>
        </p:blipFill>
        <p:spPr>
          <a:xfrm>
            <a:off x="3183806" y="3238500"/>
            <a:ext cx="6032091" cy="452406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168328"/>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581400" y="107601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402378"/>
            <a:ext cx="5992684" cy="4372351"/>
          </a:xfrm>
          <a:prstGeom prst="rect">
            <a:avLst/>
          </a:prstGeom>
        </p:spPr>
        <p:txBody>
          <a:bodyPr lIns="0" tIns="0" rIns="0" bIns="0" rtlCol="0" anchor="t">
            <a:spAutoFit/>
          </a:bodyPr>
          <a:lstStyle/>
          <a:p>
            <a:pPr algn="ctr">
              <a:lnSpc>
                <a:spcPts val="5732"/>
              </a:lnSpc>
              <a:spcBef>
                <a:spcPct val="0"/>
              </a:spcBef>
            </a:pPr>
            <a:r>
              <a:rPr lang="en-PH" sz="4400" b="1" baseline="30000" dirty="0">
                <a:latin typeface="Nunito Bold" charset="0"/>
              </a:rPr>
              <a:t> </a:t>
            </a:r>
            <a:r>
              <a:rPr lang="en-PH" sz="4400" dirty="0">
                <a:latin typeface="Nunito Bold" charset="0"/>
              </a:rPr>
              <a:t>Peter took him aside and began to rebuke him. “God forbid it, Lord!” he said. “That must never happen to you!”</a:t>
            </a:r>
            <a:endParaRPr lang="en-US" sz="4000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3871426" y="87521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22</a:t>
            </a:r>
          </a:p>
        </p:txBody>
      </p:sp>
      <p:pic>
        <p:nvPicPr>
          <p:cNvPr id="8" name="Picture 7" descr="‘What good is it to gain the whole world, yet lose your soul?’ – Slide 10">
            <a:extLst>
              <a:ext uri="{FF2B5EF4-FFF2-40B4-BE49-F238E27FC236}">
                <a16:creationId xmlns:a16="http://schemas.microsoft.com/office/drawing/2014/main" id="{15D89830-89B5-F626-49BA-15DBFD1C5EF9}"/>
              </a:ext>
            </a:extLst>
          </p:cNvPr>
          <p:cNvPicPr>
            <a:picLocks noChangeAspect="1"/>
          </p:cNvPicPr>
          <p:nvPr/>
        </p:nvPicPr>
        <p:blipFill>
          <a:blip r:embed="rId3"/>
          <a:stretch>
            <a:fillRect/>
          </a:stretch>
        </p:blipFill>
        <p:spPr>
          <a:xfrm>
            <a:off x="9448226" y="3086100"/>
            <a:ext cx="5829801" cy="437235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5749651"/>
          </a:xfrm>
          <a:prstGeom prst="rect">
            <a:avLst/>
          </a:prstGeom>
        </p:spPr>
        <p:txBody>
          <a:bodyPr lIns="0" tIns="0" rIns="0" bIns="0" rtlCol="0" anchor="t">
            <a:spAutoFit/>
          </a:bodyPr>
          <a:lstStyle/>
          <a:p>
            <a:pPr algn="ctr">
              <a:lnSpc>
                <a:spcPts val="6466"/>
              </a:lnSpc>
              <a:spcBef>
                <a:spcPct val="0"/>
              </a:spcBef>
            </a:pPr>
            <a:r>
              <a:rPr lang="en-PH" sz="3600" dirty="0">
                <a:latin typeface="Nunito Bold" charset="0"/>
              </a:rPr>
              <a:t>Jesus turned around and said to Peter, “Get away from me, Satan! You are an obstacle in my way, because these thoughts of yours don't come from God, but from human nature.”</a:t>
            </a:r>
            <a:endParaRPr lang="en-US" sz="4000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283328" cy="1305870"/>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23</a:t>
            </a:r>
          </a:p>
        </p:txBody>
      </p:sp>
      <p:pic>
        <p:nvPicPr>
          <p:cNvPr id="6" name="Picture 5" descr="Jesus replied, ‘And you? – Slide 4">
            <a:extLst>
              <a:ext uri="{FF2B5EF4-FFF2-40B4-BE49-F238E27FC236}">
                <a16:creationId xmlns:a16="http://schemas.microsoft.com/office/drawing/2014/main" id="{43522E97-4020-1E36-A009-F48308692028}"/>
              </a:ext>
            </a:extLst>
          </p:cNvPr>
          <p:cNvPicPr>
            <a:picLocks noChangeAspect="1"/>
          </p:cNvPicPr>
          <p:nvPr/>
        </p:nvPicPr>
        <p:blipFill>
          <a:blip r:embed="rId3"/>
          <a:stretch>
            <a:fillRect/>
          </a:stretch>
        </p:blipFill>
        <p:spPr>
          <a:xfrm>
            <a:off x="3251200" y="2933700"/>
            <a:ext cx="5892800" cy="4419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761021" y="2082848"/>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3303687"/>
            <a:ext cx="5992684" cy="4356962"/>
          </a:xfrm>
          <a:prstGeom prst="rect">
            <a:avLst/>
          </a:prstGeom>
        </p:spPr>
        <p:txBody>
          <a:bodyPr lIns="0" tIns="0" rIns="0" bIns="0" rtlCol="0" anchor="t">
            <a:spAutoFit/>
          </a:bodyPr>
          <a:lstStyle/>
          <a:p>
            <a:pPr algn="ctr">
              <a:lnSpc>
                <a:spcPts val="5732"/>
              </a:lnSpc>
              <a:spcBef>
                <a:spcPct val="0"/>
              </a:spcBef>
            </a:pPr>
            <a:r>
              <a:rPr lang="en-PH" sz="4400" dirty="0">
                <a:latin typeface="Nunito Bold" charset="0"/>
              </a:rPr>
              <a:t>Then Jesus said to his disciples, “If any of you want to come with me, you must forget yourself, carry your cross, and follow me.</a:t>
            </a:r>
            <a:endParaRPr lang="en-US" sz="4000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24</a:t>
            </a:r>
          </a:p>
        </p:txBody>
      </p:sp>
      <p:pic>
        <p:nvPicPr>
          <p:cNvPr id="8" name="Picture 7" descr="‘Whoever holds onto his own life will lose it. But whoever lets go of his life for me will find it.’ – Slide 9">
            <a:extLst>
              <a:ext uri="{FF2B5EF4-FFF2-40B4-BE49-F238E27FC236}">
                <a16:creationId xmlns:a16="http://schemas.microsoft.com/office/drawing/2014/main" id="{FD5E9B8B-E7E9-C187-DCB8-EFB7BE4AD3EC}"/>
              </a:ext>
            </a:extLst>
          </p:cNvPr>
          <p:cNvPicPr>
            <a:picLocks noChangeAspect="1"/>
          </p:cNvPicPr>
          <p:nvPr/>
        </p:nvPicPr>
        <p:blipFill>
          <a:blip r:embed="rId3"/>
          <a:stretch>
            <a:fillRect/>
          </a:stretch>
        </p:blipFill>
        <p:spPr>
          <a:xfrm>
            <a:off x="9610989" y="2722263"/>
            <a:ext cx="6105223" cy="457891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601200" y="2106201"/>
            <a:ext cx="5886808" cy="4962256"/>
          </a:xfrm>
          <a:prstGeom prst="rect">
            <a:avLst/>
          </a:prstGeom>
        </p:spPr>
        <p:txBody>
          <a:bodyPr lIns="0" tIns="0" rIns="0" bIns="0" rtlCol="0" anchor="t">
            <a:spAutoFit/>
          </a:bodyPr>
          <a:lstStyle/>
          <a:p>
            <a:pPr algn="ctr">
              <a:lnSpc>
                <a:spcPts val="6466"/>
              </a:lnSpc>
              <a:spcBef>
                <a:spcPct val="0"/>
              </a:spcBef>
            </a:pPr>
            <a:r>
              <a:rPr lang="en-PH" sz="4400" dirty="0">
                <a:latin typeface="Nunito Bold" charset="0"/>
              </a:rPr>
              <a:t>For if you want to save your own life, you will lose it; but if you lose your life for my sake, you will find it.</a:t>
            </a:r>
            <a:endParaRPr lang="en-US" sz="400000" b="1" spc="138" dirty="0">
              <a:solidFill>
                <a:srgbClr val="000000"/>
              </a:solidFill>
              <a:latin typeface="Nunito Bold"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25</a:t>
            </a:r>
          </a:p>
        </p:txBody>
      </p:sp>
      <p:pic>
        <p:nvPicPr>
          <p:cNvPr id="8" name="Picture 7" descr="Jesus then declared. ‘For one day I am going to come in my Father’s glory and with His angels. Then each person will be rewarded according to what they have done.’ – Slide 11">
            <a:extLst>
              <a:ext uri="{FF2B5EF4-FFF2-40B4-BE49-F238E27FC236}">
                <a16:creationId xmlns:a16="http://schemas.microsoft.com/office/drawing/2014/main" id="{193F14F0-604F-5FBD-3779-43787FCE31F3}"/>
              </a:ext>
            </a:extLst>
          </p:cNvPr>
          <p:cNvPicPr>
            <a:picLocks noChangeAspect="1"/>
          </p:cNvPicPr>
          <p:nvPr/>
        </p:nvPicPr>
        <p:blipFill>
          <a:blip r:embed="rId3"/>
          <a:stretch>
            <a:fillRect/>
          </a:stretch>
        </p:blipFill>
        <p:spPr>
          <a:xfrm>
            <a:off x="3333391" y="2705099"/>
            <a:ext cx="5817809" cy="436335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443</Words>
  <Application>Microsoft Office PowerPoint</Application>
  <PresentationFormat>Custom</PresentationFormat>
  <Paragraphs>50</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Calibri</vt:lpstr>
      <vt:lpstr>Nunito</vt:lpstr>
      <vt:lpstr>Calibri (MS)</vt:lpstr>
      <vt:lpstr>Canva Sans Bold</vt:lpstr>
      <vt:lpstr>Nunito Bold</vt:lpstr>
      <vt:lpstr>Porcelain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7</cp:revision>
  <dcterms:created xsi:type="dcterms:W3CDTF">2006-08-16T00:00:00Z</dcterms:created>
  <dcterms:modified xsi:type="dcterms:W3CDTF">2026-07-29T05:19:29Z</dcterms:modified>
  <dc:identifier>DAHLUA3nXdo</dc:identifier>
</cp:coreProperties>
</file>