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65" r:id="rId12"/>
    <p:sldId id="266" r:id="rId13"/>
    <p:sldId id="269" r:id="rId14"/>
    <p:sldId id="270" r:id="rId15"/>
    <p:sldId id="271" r:id="rId16"/>
    <p:sldId id="272" r:id="rId17"/>
    <p:sldId id="273" r:id="rId18"/>
    <p:sldId id="274" r:id="rId19"/>
  </p:sldIdLst>
  <p:sldSz cx="18288000" cy="10287000"/>
  <p:notesSz cx="6858000" cy="9144000"/>
  <p:embeddedFontLst>
    <p:embeddedFont>
      <p:font typeface="Calibri (MS)" panose="020B0604020202020204" charset="0"/>
      <p:regular r:id="rId20"/>
    </p:embeddedFont>
    <p:embeddedFont>
      <p:font typeface="Canva Sans Bold" panose="020B0604020202020204" charset="0"/>
      <p:regular r:id="rId21"/>
    </p:embeddedFont>
    <p:embeddedFont>
      <p:font typeface="Nunito" pitchFamily="2" charset="0"/>
      <p:regular r:id="rId22"/>
    </p:embeddedFont>
    <p:embeddedFont>
      <p:font typeface="Nunito Bold" charset="0"/>
      <p:regular r:id="rId23"/>
    </p:embeddedFont>
    <p:embeddedFont>
      <p:font typeface="Porcelain"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3" d="100"/>
          <a:sy n="33" d="100"/>
        </p:scale>
        <p:origin x="1300"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5103320"/>
          </a:xfrm>
          <a:prstGeom prst="rect">
            <a:avLst/>
          </a:prstGeom>
        </p:spPr>
        <p:txBody>
          <a:bodyPr lIns="0" tIns="0" rIns="0" bIns="0" rtlCol="0" anchor="t">
            <a:spAutoFit/>
          </a:bodyPr>
          <a:lstStyle/>
          <a:p>
            <a:pPr algn="ctr">
              <a:lnSpc>
                <a:spcPts val="5732"/>
              </a:lnSpc>
              <a:spcBef>
                <a:spcPct val="0"/>
              </a:spcBef>
            </a:pPr>
            <a:r>
              <a:rPr lang="en-PH" sz="4400" dirty="0">
                <a:latin typeface="Nunito Bold" panose="020B0604020202020204" charset="0"/>
              </a:rPr>
              <a:t>And so I tell you, Peter: you are a rock, and on this rock foundation I will build my church, and not even death will ever be able to overcome it.</a:t>
            </a:r>
            <a:endParaRPr lang="en-US" sz="400000" b="1" spc="122" dirty="0">
              <a:solidFill>
                <a:srgbClr val="000000"/>
              </a:solidFill>
              <a:latin typeface="Nunito Bold" panose="020B0604020202020204"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18</a:t>
            </a:r>
          </a:p>
        </p:txBody>
      </p:sp>
      <p:pic>
        <p:nvPicPr>
          <p:cNvPr id="8" name="Picture 7" descr="Peter answered Him, ‘You are the Christ, the Son of the living God.’ – Slide 6">
            <a:extLst>
              <a:ext uri="{FF2B5EF4-FFF2-40B4-BE49-F238E27FC236}">
                <a16:creationId xmlns:a16="http://schemas.microsoft.com/office/drawing/2014/main" id="{0CBCF4C2-F0B7-1687-BF91-D2A4FEBC78FF}"/>
              </a:ext>
            </a:extLst>
          </p:cNvPr>
          <p:cNvPicPr>
            <a:picLocks noChangeAspect="1"/>
          </p:cNvPicPr>
          <p:nvPr/>
        </p:nvPicPr>
        <p:blipFill>
          <a:blip r:embed="rId3"/>
          <a:stretch>
            <a:fillRect/>
          </a:stretch>
        </p:blipFill>
        <p:spPr>
          <a:xfrm>
            <a:off x="9668182" y="2781300"/>
            <a:ext cx="5448837" cy="4086628"/>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04800" y="4066"/>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0" y="1284689"/>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3151316" y="2781300"/>
            <a:ext cx="5992684" cy="5818901"/>
          </a:xfrm>
          <a:prstGeom prst="rect">
            <a:avLst/>
          </a:prstGeom>
        </p:spPr>
        <p:txBody>
          <a:bodyPr lIns="0" tIns="0" rIns="0" bIns="0" rtlCol="0" anchor="t">
            <a:spAutoFit/>
          </a:bodyPr>
          <a:lstStyle/>
          <a:p>
            <a:pPr algn="ctr">
              <a:lnSpc>
                <a:spcPts val="5732"/>
              </a:lnSpc>
              <a:spcBef>
                <a:spcPct val="0"/>
              </a:spcBef>
            </a:pPr>
            <a:r>
              <a:rPr lang="en-PH" sz="4400" dirty="0">
                <a:latin typeface="Nunito Bold" charset="0"/>
              </a:rPr>
              <a:t>I will give you the keys of the Kingdom of heaven; what you prohibit on earth will be prohibited in heaven, and what you permit on earth will be permitted in heaven.”</a:t>
            </a:r>
            <a:endParaRPr lang="en-US" sz="213200" spc="122" dirty="0">
              <a:solidFill>
                <a:srgbClr val="000000"/>
              </a:solidFill>
              <a:latin typeface="Nunito Bold" charset="0"/>
              <a:ea typeface="Nunito Bold"/>
              <a:cs typeface="Nunito Bold"/>
              <a:sym typeface="Nunito Bold"/>
            </a:endParaRPr>
          </a:p>
        </p:txBody>
      </p:sp>
      <p:sp>
        <p:nvSpPr>
          <p:cNvPr id="8" name="TextBox 8"/>
          <p:cNvSpPr txBox="1"/>
          <p:nvPr/>
        </p:nvSpPr>
        <p:spPr>
          <a:xfrm>
            <a:off x="4051046" y="111218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19</a:t>
            </a:r>
          </a:p>
        </p:txBody>
      </p:sp>
      <p:pic>
        <p:nvPicPr>
          <p:cNvPr id="9" name="Picture 8" descr="Peter answered Him, ‘You are the Christ, the Son of the living God.’ – Slide 6">
            <a:extLst>
              <a:ext uri="{FF2B5EF4-FFF2-40B4-BE49-F238E27FC236}">
                <a16:creationId xmlns:a16="http://schemas.microsoft.com/office/drawing/2014/main" id="{A6B4A9B9-CBF7-11E2-7297-F31CE0B9B5A2}"/>
              </a:ext>
            </a:extLst>
          </p:cNvPr>
          <p:cNvPicPr>
            <a:picLocks noChangeAspect="1"/>
          </p:cNvPicPr>
          <p:nvPr/>
        </p:nvPicPr>
        <p:blipFill>
          <a:blip r:embed="rId3"/>
          <a:stretch>
            <a:fillRect/>
          </a:stretch>
        </p:blipFill>
        <p:spPr>
          <a:xfrm>
            <a:off x="9525000" y="2804652"/>
            <a:ext cx="5448837" cy="40866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753600" y="2781300"/>
            <a:ext cx="5759414" cy="3279744"/>
          </a:xfrm>
          <a:prstGeom prst="rect">
            <a:avLst/>
          </a:prstGeom>
        </p:spPr>
        <p:txBody>
          <a:bodyPr lIns="0" tIns="0" rIns="0" bIns="0" rtlCol="0" anchor="t">
            <a:spAutoFit/>
          </a:bodyPr>
          <a:lstStyle/>
          <a:p>
            <a:pPr algn="ctr">
              <a:lnSpc>
                <a:spcPts val="6466"/>
              </a:lnSpc>
              <a:spcBef>
                <a:spcPct val="0"/>
              </a:spcBef>
            </a:pPr>
            <a:r>
              <a:rPr lang="en-PH" sz="4800" dirty="0">
                <a:latin typeface="Nunito Bold" charset="0"/>
              </a:rPr>
              <a:t>Then Jesus ordered his disciples not to tell anyone that he was the Messiah.</a:t>
            </a:r>
            <a:endParaRPr lang="en-US" sz="2558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573363"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20</a:t>
            </a:r>
          </a:p>
        </p:txBody>
      </p:sp>
      <p:pic>
        <p:nvPicPr>
          <p:cNvPr id="5" name="Picture 4" descr="Jesus replied, ‘Blessed are you, for this was not revealed to you by flesh and blood, but by my Father in heaven.’ Then He warned them not to tell anyone about Him. – Slide 7">
            <a:extLst>
              <a:ext uri="{FF2B5EF4-FFF2-40B4-BE49-F238E27FC236}">
                <a16:creationId xmlns:a16="http://schemas.microsoft.com/office/drawing/2014/main" id="{DC8C4AAC-736C-D9B7-5E86-019D3D34A446}"/>
              </a:ext>
            </a:extLst>
          </p:cNvPr>
          <p:cNvPicPr>
            <a:picLocks noChangeAspect="1"/>
          </p:cNvPicPr>
          <p:nvPr/>
        </p:nvPicPr>
        <p:blipFill>
          <a:blip r:embed="rId3"/>
          <a:stretch>
            <a:fillRect/>
          </a:stretch>
        </p:blipFill>
        <p:spPr>
          <a:xfrm>
            <a:off x="3429000" y="3058789"/>
            <a:ext cx="5559229" cy="416942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699705" y="1257300"/>
            <a:ext cx="5816220" cy="192354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“The Rock of Faith”</a:t>
            </a:r>
          </a:p>
        </p:txBody>
      </p:sp>
      <p:sp>
        <p:nvSpPr>
          <p:cNvPr id="7" name="TextBox 7"/>
          <p:cNvSpPr txBox="1"/>
          <p:nvPr/>
        </p:nvSpPr>
        <p:spPr>
          <a:xfrm>
            <a:off x="3270071" y="3411302"/>
            <a:ext cx="5873929" cy="6323719"/>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Gray colored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Bond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Glue</a:t>
            </a:r>
          </a:p>
          <a:p>
            <a:pPr marL="426984" lvl="1"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5" name="Picture 4" descr="Cartoon House on Rock Illustration: Strong Foundation, Home Safety, and  Stability Art on Transparent Background Stock Image - Illustration of house,  simple: 409819753">
            <a:extLst>
              <a:ext uri="{FF2B5EF4-FFF2-40B4-BE49-F238E27FC236}">
                <a16:creationId xmlns:a16="http://schemas.microsoft.com/office/drawing/2014/main" id="{A60B6E75-6D8F-F60C-CDBA-6F93DE750AAD}"/>
              </a:ext>
            </a:extLst>
          </p:cNvPr>
          <p:cNvPicPr>
            <a:picLocks noChangeAspect="1"/>
          </p:cNvPicPr>
          <p:nvPr/>
        </p:nvPicPr>
        <p:blipFill>
          <a:blip r:embed="rId4"/>
          <a:srcRect b="6691"/>
          <a:stretch>
            <a:fillRect/>
          </a:stretch>
        </p:blipFill>
        <p:spPr>
          <a:xfrm>
            <a:off x="9942151" y="2219070"/>
            <a:ext cx="4889212" cy="481869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“The Rock of Faith”</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430697" y="3325959"/>
            <a:ext cx="5978554" cy="5713744"/>
          </a:xfrm>
          <a:prstGeom prst="rect">
            <a:avLst/>
          </a:prstGeom>
        </p:spPr>
        <p:txBody>
          <a:bodyPr lIns="0" tIns="0" rIns="0" bIns="0" rtlCol="0" anchor="t">
            <a:spAutoFit/>
          </a:bodyPr>
          <a:lstStyle/>
          <a:p>
            <a:pPr>
              <a:lnSpc>
                <a:spcPts val="3704"/>
              </a:lnSpc>
              <a:spcBef>
                <a:spcPct val="0"/>
              </a:spcBef>
            </a:pPr>
            <a:r>
              <a:rPr lang="en-US" sz="3600" b="1" spc="76" dirty="0">
                <a:solidFill>
                  <a:srgbClr val="5A3114"/>
                </a:solidFill>
                <a:latin typeface="Nunito Bold"/>
                <a:ea typeface="Nunito Bold"/>
                <a:cs typeface="Nunito Bold"/>
                <a:sym typeface="Nunito Bold"/>
              </a:rPr>
              <a:t>1.Cut out a large stone from construction paper.</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a:p>
            <a:pPr>
              <a:lnSpc>
                <a:spcPts val="3704"/>
              </a:lnSpc>
              <a:spcBef>
                <a:spcPct val="0"/>
              </a:spcBef>
            </a:pPr>
            <a:r>
              <a:rPr lang="en-US" sz="3600" b="1" spc="76" dirty="0">
                <a:solidFill>
                  <a:srgbClr val="5A3114"/>
                </a:solidFill>
                <a:latin typeface="Nunito Bold"/>
                <a:ea typeface="Nunito Bold"/>
                <a:cs typeface="Nunito Bold"/>
                <a:sym typeface="Nunito Bold"/>
              </a:rPr>
              <a:t>2.Write on the Rock: “Jesus the Mesiah”</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a:p>
            <a:pPr>
              <a:lnSpc>
                <a:spcPts val="3704"/>
              </a:lnSpc>
              <a:spcBef>
                <a:spcPct val="0"/>
              </a:spcBef>
            </a:pPr>
            <a:r>
              <a:rPr lang="en-US" sz="3600" b="1" spc="76" dirty="0">
                <a:solidFill>
                  <a:srgbClr val="5A3114"/>
                </a:solidFill>
                <a:latin typeface="Nunito Bold"/>
                <a:ea typeface="Nunito Bold"/>
                <a:cs typeface="Nunito Bold"/>
                <a:sym typeface="Nunito Bold"/>
              </a:rPr>
              <a:t>3. Glue the Rock on the bond paper.</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a:p>
            <a:pPr>
              <a:lnSpc>
                <a:spcPts val="3704"/>
              </a:lnSpc>
              <a:spcBef>
                <a:spcPct val="0"/>
              </a:spcBef>
            </a:pPr>
            <a:r>
              <a:rPr lang="en-US" sz="3600" b="1" spc="76" dirty="0">
                <a:solidFill>
                  <a:srgbClr val="5A3114"/>
                </a:solidFill>
                <a:latin typeface="Nunito Bold"/>
                <a:ea typeface="Nunito Bold"/>
                <a:cs typeface="Nunito Bold"/>
                <a:sym typeface="Nunito Bold"/>
              </a:rPr>
              <a:t>4. Draw a house standing on a rock.</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p:txBody>
      </p:sp>
      <p:pic>
        <p:nvPicPr>
          <p:cNvPr id="9" name="Picture 8" descr="Cartoon House on Rock Illustration: Strong Foundation, Home Safety, and  Stability Art on Transparent Background Stock Image - Illustration of house,  simple: 409819753">
            <a:extLst>
              <a:ext uri="{FF2B5EF4-FFF2-40B4-BE49-F238E27FC236}">
                <a16:creationId xmlns:a16="http://schemas.microsoft.com/office/drawing/2014/main" id="{28A52587-92F7-E357-702C-680E59E9DF6C}"/>
              </a:ext>
            </a:extLst>
          </p:cNvPr>
          <p:cNvPicPr>
            <a:picLocks noChangeAspect="1"/>
          </p:cNvPicPr>
          <p:nvPr/>
        </p:nvPicPr>
        <p:blipFill>
          <a:blip r:embed="rId4"/>
          <a:srcRect b="6691"/>
          <a:stretch>
            <a:fillRect/>
          </a:stretch>
        </p:blipFill>
        <p:spPr>
          <a:xfrm>
            <a:off x="9942151" y="2219070"/>
            <a:ext cx="4889212" cy="481869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7740581"/>
          </a:xfrm>
          <a:prstGeom prst="rect">
            <a:avLst/>
          </a:prstGeom>
        </p:spPr>
        <p:txBody>
          <a:bodyPr lIns="0" tIns="0" rIns="0" bIns="0" rtlCol="0" anchor="t">
            <a:spAutoFit/>
          </a:bodyPr>
          <a:lstStyle/>
          <a:p>
            <a:r>
              <a:rPr lang="en-PH" sz="3600" dirty="0"/>
              <a:t>Dear Jesus,</a:t>
            </a:r>
          </a:p>
          <a:p>
            <a:endParaRPr lang="en-PH" sz="3600" dirty="0"/>
          </a:p>
          <a:p>
            <a:r>
              <a:rPr lang="en-PH" sz="3600" dirty="0"/>
              <a:t>Thank You for loving us and for showing us that You are the Son of God. Help us to have faith like Peter and to tell others about You with courage. Build our lives on Your truth and help us trust You every day.</a:t>
            </a:r>
          </a:p>
          <a:p>
            <a:endParaRPr lang="en-PH" sz="3600" dirty="0"/>
          </a:p>
          <a:p>
            <a:r>
              <a:rPr lang="en-PH" sz="3600" dirty="0"/>
              <a:t>In Jesus' name, </a:t>
            </a:r>
          </a:p>
          <a:p>
            <a:r>
              <a:rPr lang="en-PH" sz="3600" dirty="0"/>
              <a:t>Amen.</a:t>
            </a:r>
          </a:p>
          <a:p>
            <a:pPr>
              <a:lnSpc>
                <a:spcPts val="4228"/>
              </a:lnSpc>
            </a:pPr>
            <a:endParaRPr lang="en-US" sz="3523" dirty="0">
              <a:solidFill>
                <a:srgbClr val="000000"/>
              </a:solidFill>
              <a:latin typeface="Calibri (MS)"/>
              <a:ea typeface="Calibri (MS)"/>
              <a:cs typeface="Calibri (MS)"/>
              <a:sym typeface="Calibri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August 23, 2026 | Cycle A Year 2</a:t>
            </a:r>
          </a:p>
        </p:txBody>
      </p:sp>
      <p:sp>
        <p:nvSpPr>
          <p:cNvPr id="9" name="TextBox 9"/>
          <p:cNvSpPr txBox="1"/>
          <p:nvPr/>
        </p:nvSpPr>
        <p:spPr>
          <a:xfrm>
            <a:off x="2693371" y="6997316"/>
            <a:ext cx="12901258" cy="1038746"/>
          </a:xfrm>
          <a:prstGeom prst="rect">
            <a:avLst/>
          </a:prstGeom>
        </p:spPr>
        <p:txBody>
          <a:bodyPr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Twenty-First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6" name="Picture 5" descr="Then Jesus and His disciples went to the villages of Caesarea Philippi. – Slide 1">
            <a:extLst>
              <a:ext uri="{FF2B5EF4-FFF2-40B4-BE49-F238E27FC236}">
                <a16:creationId xmlns:a16="http://schemas.microsoft.com/office/drawing/2014/main" id="{A93F583E-AD38-4A5A-13C3-E224B68BEF67}"/>
              </a:ext>
            </a:extLst>
          </p:cNvPr>
          <p:cNvPicPr>
            <a:picLocks noChangeAspect="1"/>
          </p:cNvPicPr>
          <p:nvPr/>
        </p:nvPicPr>
        <p:blipFill>
          <a:blip r:embed="rId2"/>
          <a:stretch>
            <a:fillRect/>
          </a:stretch>
        </p:blipFill>
        <p:spPr>
          <a:xfrm>
            <a:off x="5185715" y="-29050"/>
            <a:ext cx="8911286" cy="6683465"/>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16:13-20</a:t>
            </a:r>
          </a:p>
        </p:txBody>
      </p:sp>
      <p:sp>
        <p:nvSpPr>
          <p:cNvPr id="8" name="TextBox 8"/>
          <p:cNvSpPr txBox="1"/>
          <p:nvPr/>
        </p:nvSpPr>
        <p:spPr>
          <a:xfrm>
            <a:off x="2763087" y="7652548"/>
            <a:ext cx="12901258" cy="923330"/>
          </a:xfrm>
          <a:prstGeom prst="rect">
            <a:avLst/>
          </a:prstGeom>
        </p:spPr>
        <p:txBody>
          <a:bodyPr lIns="0" tIns="0" rIns="0" bIns="0" rtlCol="0" anchor="t">
            <a:spAutoFit/>
          </a:bodyPr>
          <a:lstStyle/>
          <a:p>
            <a:pPr algn="ctr">
              <a:lnSpc>
                <a:spcPts val="5626"/>
              </a:lnSpc>
            </a:pPr>
            <a:r>
              <a:rPr lang="en-US" sz="10000" dirty="0">
                <a:solidFill>
                  <a:srgbClr val="5A3114"/>
                </a:solidFill>
                <a:latin typeface="Porcelain"/>
                <a:ea typeface="Porcelain"/>
                <a:cs typeface="Porcelain"/>
                <a:sym typeface="Porcelain"/>
              </a:rPr>
              <a:t>Peter’s Declaration About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8" y="145212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470155" y="2933700"/>
            <a:ext cx="5921684" cy="4914807"/>
          </a:xfrm>
          <a:prstGeom prst="rect">
            <a:avLst/>
          </a:prstGeom>
        </p:spPr>
        <p:txBody>
          <a:bodyPr lIns="0" tIns="0" rIns="0" bIns="0" rtlCol="0" anchor="t">
            <a:spAutoFit/>
          </a:bodyPr>
          <a:lstStyle/>
          <a:p>
            <a:pPr algn="ctr">
              <a:lnSpc>
                <a:spcPts val="5518"/>
              </a:lnSpc>
              <a:spcBef>
                <a:spcPct val="0"/>
              </a:spcBef>
            </a:pPr>
            <a:r>
              <a:rPr lang="en-PH" sz="4400" dirty="0">
                <a:latin typeface="Nunito Bold" panose="020B0604020202020204" charset="0"/>
              </a:rPr>
              <a:t>Jesus went to the territory near the town of Caesarea Philippi, where he asked his disciples, “Who do people say the Son of Man is?”</a:t>
            </a:r>
            <a:endParaRPr lang="en-US" sz="4000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258800" y="125132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13</a:t>
            </a:r>
          </a:p>
        </p:txBody>
      </p:sp>
      <p:pic>
        <p:nvPicPr>
          <p:cNvPr id="5" name="Picture 4" descr="Then Jesus and His disciples went to the villages of Caesarea Philippi. – Slide 1">
            <a:extLst>
              <a:ext uri="{FF2B5EF4-FFF2-40B4-BE49-F238E27FC236}">
                <a16:creationId xmlns:a16="http://schemas.microsoft.com/office/drawing/2014/main" id="{07B36E8A-FE28-CFF7-88B9-0D3F8FC32114}"/>
              </a:ext>
            </a:extLst>
          </p:cNvPr>
          <p:cNvPicPr>
            <a:picLocks noChangeAspect="1"/>
          </p:cNvPicPr>
          <p:nvPr/>
        </p:nvPicPr>
        <p:blipFill>
          <a:blip r:embed="rId3"/>
          <a:stretch>
            <a:fillRect/>
          </a:stretch>
        </p:blipFill>
        <p:spPr>
          <a:xfrm>
            <a:off x="3429000" y="2997196"/>
            <a:ext cx="5562600" cy="42926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5118709"/>
          </a:xfrm>
          <a:prstGeom prst="rect">
            <a:avLst/>
          </a:prstGeom>
        </p:spPr>
        <p:txBody>
          <a:bodyPr lIns="0" tIns="0" rIns="0" bIns="0" rtlCol="0" anchor="t">
            <a:spAutoFit/>
          </a:bodyPr>
          <a:lstStyle/>
          <a:p>
            <a:pPr algn="ctr">
              <a:lnSpc>
                <a:spcPts val="5732"/>
              </a:lnSpc>
              <a:spcBef>
                <a:spcPct val="0"/>
              </a:spcBef>
            </a:pPr>
            <a:r>
              <a:rPr lang="en-PH" sz="4800" dirty="0">
                <a:latin typeface="Nunito Bold" panose="020B0604020202020204" charset="0"/>
              </a:rPr>
              <a:t>“Some say John the Baptist,” they answered. “Others say Elijah, while others say Jeremiah or some other prophet.”</a:t>
            </a:r>
            <a:endParaRPr lang="en-US" sz="4000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14</a:t>
            </a:r>
          </a:p>
        </p:txBody>
      </p:sp>
      <p:pic>
        <p:nvPicPr>
          <p:cNvPr id="5" name="Picture 4" descr="On the way He asked His disciples, ‘Who do people say that I am?’ – Slide 2">
            <a:extLst>
              <a:ext uri="{FF2B5EF4-FFF2-40B4-BE49-F238E27FC236}">
                <a16:creationId xmlns:a16="http://schemas.microsoft.com/office/drawing/2014/main" id="{C5BE4FE0-27A2-8C4B-AFF8-F4E179FA1C6F}"/>
              </a:ext>
            </a:extLst>
          </p:cNvPr>
          <p:cNvPicPr>
            <a:picLocks noChangeAspect="1"/>
          </p:cNvPicPr>
          <p:nvPr/>
        </p:nvPicPr>
        <p:blipFill>
          <a:blip r:embed="rId3"/>
          <a:stretch>
            <a:fillRect/>
          </a:stretch>
        </p:blipFill>
        <p:spPr>
          <a:xfrm>
            <a:off x="9525000" y="2781300"/>
            <a:ext cx="5689600" cy="4267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2461571"/>
          </a:xfrm>
          <a:prstGeom prst="rect">
            <a:avLst/>
          </a:prstGeom>
        </p:spPr>
        <p:txBody>
          <a:bodyPr lIns="0" tIns="0" rIns="0" bIns="0" rtlCol="0" anchor="t">
            <a:spAutoFit/>
          </a:bodyPr>
          <a:lstStyle/>
          <a:p>
            <a:pPr algn="ctr">
              <a:lnSpc>
                <a:spcPts val="6466"/>
              </a:lnSpc>
              <a:spcBef>
                <a:spcPct val="0"/>
              </a:spcBef>
            </a:pPr>
            <a:r>
              <a:rPr lang="en-PH" sz="4400" dirty="0">
                <a:latin typeface="Nunito Bold" panose="020B0604020202020204" charset="0"/>
              </a:rPr>
              <a:t>“What about you?” he asked them. “Who do you say I am?”</a:t>
            </a:r>
            <a:endParaRPr lang="en-US" sz="255800" b="1" spc="138" dirty="0">
              <a:solidFill>
                <a:srgbClr val="000000"/>
              </a:solidFill>
              <a:latin typeface="Nunito Bold" panose="020B0604020202020204"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15</a:t>
            </a:r>
          </a:p>
        </p:txBody>
      </p:sp>
      <p:pic>
        <p:nvPicPr>
          <p:cNvPr id="5" name="Picture 4" descr="On the way He asked His disciples, ‘Who do people say that I am?’ – Slide 2">
            <a:extLst>
              <a:ext uri="{FF2B5EF4-FFF2-40B4-BE49-F238E27FC236}">
                <a16:creationId xmlns:a16="http://schemas.microsoft.com/office/drawing/2014/main" id="{41EF2A40-8287-9BC5-9D7A-9D156C16D3B9}"/>
              </a:ext>
            </a:extLst>
          </p:cNvPr>
          <p:cNvPicPr>
            <a:picLocks noChangeAspect="1"/>
          </p:cNvPicPr>
          <p:nvPr/>
        </p:nvPicPr>
        <p:blipFill>
          <a:blip r:embed="rId3"/>
          <a:stretch>
            <a:fillRect/>
          </a:stretch>
        </p:blipFill>
        <p:spPr>
          <a:xfrm>
            <a:off x="3505200" y="2705100"/>
            <a:ext cx="5384800" cy="4038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2895023"/>
          </a:xfrm>
          <a:prstGeom prst="rect">
            <a:avLst/>
          </a:prstGeom>
        </p:spPr>
        <p:txBody>
          <a:bodyPr lIns="0" tIns="0" rIns="0" bIns="0" rtlCol="0" anchor="t">
            <a:spAutoFit/>
          </a:bodyPr>
          <a:lstStyle/>
          <a:p>
            <a:pPr algn="ctr">
              <a:lnSpc>
                <a:spcPts val="5732"/>
              </a:lnSpc>
              <a:spcBef>
                <a:spcPct val="0"/>
              </a:spcBef>
            </a:pPr>
            <a:r>
              <a:rPr lang="en-PH" sz="4400" dirty="0">
                <a:latin typeface="Nunito Bold" panose="020B0604020202020204" charset="0"/>
              </a:rPr>
              <a:t>Simon Peter answered, “You are the Messiah, the Son of the living God.”</a:t>
            </a:r>
            <a:endParaRPr lang="en-US" sz="4000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16</a:t>
            </a:r>
          </a:p>
        </p:txBody>
      </p:sp>
      <p:pic>
        <p:nvPicPr>
          <p:cNvPr id="5" name="Picture 4" descr="They said, ‘John the Baptist, others say Elijah … – Slide 3">
            <a:extLst>
              <a:ext uri="{FF2B5EF4-FFF2-40B4-BE49-F238E27FC236}">
                <a16:creationId xmlns:a16="http://schemas.microsoft.com/office/drawing/2014/main" id="{CA157DDF-B39C-6A8C-7FE4-D1F5DBEDA357}"/>
              </a:ext>
            </a:extLst>
          </p:cNvPr>
          <p:cNvPicPr>
            <a:picLocks noChangeAspect="1"/>
          </p:cNvPicPr>
          <p:nvPr/>
        </p:nvPicPr>
        <p:blipFill>
          <a:blip r:embed="rId3"/>
          <a:stretch>
            <a:fillRect/>
          </a:stretch>
        </p:blipFill>
        <p:spPr>
          <a:xfrm>
            <a:off x="9565748" y="2705100"/>
            <a:ext cx="5705053" cy="42787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01200" y="2106201"/>
            <a:ext cx="5886808" cy="6613990"/>
          </a:xfrm>
          <a:prstGeom prst="rect">
            <a:avLst/>
          </a:prstGeom>
        </p:spPr>
        <p:txBody>
          <a:bodyPr lIns="0" tIns="0" rIns="0" bIns="0" rtlCol="0" anchor="t">
            <a:spAutoFit/>
          </a:bodyPr>
          <a:lstStyle/>
          <a:p>
            <a:pPr algn="ctr">
              <a:lnSpc>
                <a:spcPts val="6466"/>
              </a:lnSpc>
              <a:spcBef>
                <a:spcPct val="0"/>
              </a:spcBef>
            </a:pPr>
            <a:r>
              <a:rPr lang="en-PH" sz="4000" dirty="0">
                <a:latin typeface="Nunito Bold" panose="020B0604020202020204" charset="0"/>
              </a:rPr>
              <a:t>“Good for you, Simon son of John!” answered Jesus. “For this truth did not come to you from any human being, but it was given to you directly by my Father in heaven.</a:t>
            </a:r>
            <a:endParaRPr lang="en-US" sz="400000" b="1" spc="138"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17</a:t>
            </a:r>
          </a:p>
        </p:txBody>
      </p:sp>
      <p:pic>
        <p:nvPicPr>
          <p:cNvPr id="5" name="Picture 4" descr="Jesus asked them, ‘But who do you say that I am?’ – Slide 5">
            <a:extLst>
              <a:ext uri="{FF2B5EF4-FFF2-40B4-BE49-F238E27FC236}">
                <a16:creationId xmlns:a16="http://schemas.microsoft.com/office/drawing/2014/main" id="{E3F70CCF-3A8D-D3EE-BCEE-B607B2BBBB4B}"/>
              </a:ext>
            </a:extLst>
          </p:cNvPr>
          <p:cNvPicPr>
            <a:picLocks noChangeAspect="1"/>
          </p:cNvPicPr>
          <p:nvPr/>
        </p:nvPicPr>
        <p:blipFill>
          <a:blip r:embed="rId3"/>
          <a:stretch>
            <a:fillRect/>
          </a:stretch>
        </p:blipFill>
        <p:spPr>
          <a:xfrm>
            <a:off x="3394107" y="2628900"/>
            <a:ext cx="5776932" cy="433269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418</Words>
  <Application>Microsoft Office PowerPoint</Application>
  <PresentationFormat>Custom</PresentationFormat>
  <Paragraphs>56</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Calibri</vt:lpstr>
      <vt:lpstr>Nunito</vt:lpstr>
      <vt:lpstr>Calibri (MS)</vt:lpstr>
      <vt:lpstr>Canva Sans Bold</vt:lpstr>
      <vt:lpstr>Nunito Bold</vt:lpstr>
      <vt:lpstr>Porcelain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10</cp:revision>
  <dcterms:created xsi:type="dcterms:W3CDTF">2006-08-16T00:00:00Z</dcterms:created>
  <dcterms:modified xsi:type="dcterms:W3CDTF">2026-07-29T05:14:11Z</dcterms:modified>
  <dc:identifier>DAHLUA3nXdo</dc:identifier>
</cp:coreProperties>
</file>