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Calibri (MS)" panose="020B0604020202020204" charset="0"/>
      <p:regular r:id="rId21"/>
    </p:embeddedFont>
    <p:embeddedFont>
      <p:font typeface="Canva Sans Bold" panose="020B0604020202020204" charset="0"/>
      <p:regular r:id="rId22"/>
    </p:embeddedFont>
    <p:embeddedFont>
      <p:font typeface="Nunito" pitchFamily="2" charset="0"/>
      <p:regular r:id="rId23"/>
    </p:embeddedFont>
    <p:embeddedFont>
      <p:font typeface="Nunito Bold" charset="0"/>
      <p:regular r:id="rId24"/>
    </p:embeddedFont>
    <p:embeddedFont>
      <p:font typeface="Porcelain"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3151316" y="3303687"/>
            <a:ext cx="5992684" cy="2995051"/>
          </a:xfrm>
          <a:prstGeom prst="rect">
            <a:avLst/>
          </a:prstGeom>
        </p:spPr>
        <p:txBody>
          <a:bodyPr lIns="0" tIns="0" rIns="0" bIns="0" rtlCol="0" anchor="t">
            <a:spAutoFit/>
          </a:bodyPr>
          <a:lstStyle/>
          <a:p>
            <a:pPr algn="ctr">
              <a:lnSpc>
                <a:spcPts val="5732"/>
              </a:lnSpc>
              <a:spcBef>
                <a:spcPct val="0"/>
              </a:spcBef>
            </a:pPr>
            <a:r>
              <a:rPr lang="en-PH" sz="6600" b="1" baseline="30000" dirty="0">
                <a:latin typeface="Nunito Bold" charset="0"/>
              </a:rPr>
              <a:t> </a:t>
            </a:r>
            <a:r>
              <a:rPr lang="en-PH" sz="6600" dirty="0">
                <a:latin typeface="Nunito Bold" charset="0"/>
              </a:rPr>
              <a:t>“Then bring them here to me,” Jesus said.</a:t>
            </a:r>
            <a:endParaRPr lang="en-US" sz="13800" b="1" spc="122" dirty="0">
              <a:solidFill>
                <a:srgbClr val="000000"/>
              </a:solidFill>
              <a:latin typeface="Nunito Bold" charset="0"/>
              <a:ea typeface="Nunito Bold"/>
              <a:cs typeface="Nunito Bold"/>
              <a:sym typeface="Nunito Bold"/>
            </a:endParaRPr>
          </a:p>
        </p:txBody>
      </p:sp>
      <p:sp>
        <p:nvSpPr>
          <p:cNvPr id="8" name="TextBox 8"/>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18</a:t>
            </a:r>
          </a:p>
        </p:txBody>
      </p:sp>
      <p:pic>
        <p:nvPicPr>
          <p:cNvPr id="9" name="Picture 8" descr="Jesus, here is a boy with five small barley loaves and two small fish, but how far will they go among so many?’ Andrew asked. – Slide 16">
            <a:extLst>
              <a:ext uri="{FF2B5EF4-FFF2-40B4-BE49-F238E27FC236}">
                <a16:creationId xmlns:a16="http://schemas.microsoft.com/office/drawing/2014/main" id="{A341C55C-CCDD-AC1A-B169-F20AF6737DE3}"/>
              </a:ext>
            </a:extLst>
          </p:cNvPr>
          <p:cNvPicPr>
            <a:picLocks noChangeAspect="1"/>
          </p:cNvPicPr>
          <p:nvPr/>
        </p:nvPicPr>
        <p:blipFill>
          <a:blip r:embed="rId3"/>
          <a:stretch>
            <a:fillRect/>
          </a:stretch>
        </p:blipFill>
        <p:spPr>
          <a:xfrm>
            <a:off x="9543007" y="2705100"/>
            <a:ext cx="5689600" cy="4572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759414" cy="6567824"/>
          </a:xfrm>
          <a:prstGeom prst="rect">
            <a:avLst/>
          </a:prstGeom>
        </p:spPr>
        <p:txBody>
          <a:bodyPr lIns="0" tIns="0" rIns="0" bIns="0" rtlCol="0" anchor="t">
            <a:spAutoFit/>
          </a:bodyPr>
          <a:lstStyle/>
          <a:p>
            <a:pPr algn="ctr">
              <a:lnSpc>
                <a:spcPts val="6466"/>
              </a:lnSpc>
              <a:spcBef>
                <a:spcPct val="0"/>
              </a:spcBef>
            </a:pPr>
            <a:r>
              <a:rPr lang="en-PH" sz="2800" dirty="0">
                <a:latin typeface="Nunito Bold" charset="0"/>
              </a:rPr>
              <a:t>He ordered the people to sit down on the grass; then he took the five loaves and the two fish, looked up to heaven, and gave thanks to God. He broke the loaves and gave them to the disciples, and the disciples gave them to the people.</a:t>
            </a:r>
            <a:endParaRPr lang="en-US" sz="6000" b="1" spc="138" dirty="0">
              <a:solidFill>
                <a:srgbClr val="000000"/>
              </a:solidFill>
              <a:latin typeface="Nunito Bold" charset="0"/>
              <a:ea typeface="Nunito Bold"/>
              <a:cs typeface="Nunito Bold"/>
              <a:sym typeface="Nunito Bold"/>
            </a:endParaRPr>
          </a:p>
        </p:txBody>
      </p:sp>
      <p:sp>
        <p:nvSpPr>
          <p:cNvPr id="8" name="TextBox 8"/>
          <p:cNvSpPr txBox="1"/>
          <p:nvPr/>
        </p:nvSpPr>
        <p:spPr>
          <a:xfrm>
            <a:off x="13152584" y="1031435"/>
            <a:ext cx="1573363"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19</a:t>
            </a:r>
          </a:p>
        </p:txBody>
      </p:sp>
      <p:pic>
        <p:nvPicPr>
          <p:cNvPr id="9" name="Picture 8" descr="Jesus took the five loaves and two fish in His hands, held them up. He gave thanks to God and prayed that He would bless the food. – Slide 23">
            <a:extLst>
              <a:ext uri="{FF2B5EF4-FFF2-40B4-BE49-F238E27FC236}">
                <a16:creationId xmlns:a16="http://schemas.microsoft.com/office/drawing/2014/main" id="{B83E2AC2-0E6B-215E-22D6-681166CFAAB4}"/>
              </a:ext>
            </a:extLst>
          </p:cNvPr>
          <p:cNvPicPr>
            <a:picLocks noChangeAspect="1"/>
          </p:cNvPicPr>
          <p:nvPr/>
        </p:nvPicPr>
        <p:blipFill>
          <a:blip r:embed="rId3"/>
          <a:stretch>
            <a:fillRect/>
          </a:stretch>
        </p:blipFill>
        <p:spPr>
          <a:xfrm>
            <a:off x="3371476" y="2857500"/>
            <a:ext cx="5689600" cy="42672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3303687"/>
            <a:ext cx="5992684" cy="3641381"/>
          </a:xfrm>
          <a:prstGeom prst="rect">
            <a:avLst/>
          </a:prstGeom>
        </p:spPr>
        <p:txBody>
          <a:bodyPr lIns="0" tIns="0" rIns="0" bIns="0" rtlCol="0" anchor="t">
            <a:spAutoFit/>
          </a:bodyPr>
          <a:lstStyle/>
          <a:p>
            <a:pPr algn="ctr">
              <a:lnSpc>
                <a:spcPts val="5729"/>
              </a:lnSpc>
              <a:spcBef>
                <a:spcPct val="0"/>
              </a:spcBef>
            </a:pPr>
            <a:r>
              <a:rPr lang="en-US" sz="8000" b="1" spc="118" dirty="0">
                <a:solidFill>
                  <a:srgbClr val="000000"/>
                </a:solidFill>
                <a:latin typeface="Nunito Bold" charset="0"/>
                <a:ea typeface="Nunito Bold"/>
                <a:cs typeface="Nunito Bold"/>
                <a:sym typeface="Nunito Bold"/>
              </a:rPr>
              <a:t> </a:t>
            </a:r>
            <a:r>
              <a:rPr lang="en-PH" sz="4400" dirty="0">
                <a:latin typeface="Nunito Bold" charset="0"/>
              </a:rPr>
              <a:t>Everyone ate and had enough. Then the disciples took up twelve baskets full of what was left over.</a:t>
            </a:r>
            <a:endParaRPr lang="en-US" sz="80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20</a:t>
            </a:r>
          </a:p>
        </p:txBody>
      </p:sp>
      <p:pic>
        <p:nvPicPr>
          <p:cNvPr id="8" name="Picture 7" descr="Incredibly, as they gave the food away they had more and more to give away. – Slide 27">
            <a:extLst>
              <a:ext uri="{FF2B5EF4-FFF2-40B4-BE49-F238E27FC236}">
                <a16:creationId xmlns:a16="http://schemas.microsoft.com/office/drawing/2014/main" id="{FA56B4A6-B2BF-56DC-A2C3-3A4B73B225D2}"/>
              </a:ext>
            </a:extLst>
          </p:cNvPr>
          <p:cNvPicPr>
            <a:picLocks noChangeAspect="1"/>
          </p:cNvPicPr>
          <p:nvPr/>
        </p:nvPicPr>
        <p:blipFill>
          <a:blip r:embed="rId3"/>
          <a:stretch>
            <a:fillRect/>
          </a:stretch>
        </p:blipFill>
        <p:spPr>
          <a:xfrm>
            <a:off x="9470195" y="2552700"/>
            <a:ext cx="5896160" cy="473705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614754" y="2449037"/>
            <a:ext cx="5782035" cy="4795544"/>
          </a:xfrm>
          <a:prstGeom prst="rect">
            <a:avLst/>
          </a:prstGeom>
        </p:spPr>
        <p:txBody>
          <a:bodyPr lIns="0" tIns="0" rIns="0" bIns="0" rtlCol="0" anchor="t">
            <a:spAutoFit/>
          </a:bodyPr>
          <a:lstStyle/>
          <a:p>
            <a:pPr algn="ctr">
              <a:lnSpc>
                <a:spcPts val="5295"/>
              </a:lnSpc>
              <a:spcBef>
                <a:spcPct val="0"/>
              </a:spcBef>
            </a:pPr>
            <a:r>
              <a:rPr lang="en-PH" sz="6000" dirty="0">
                <a:latin typeface="Nunito Bold" charset="0"/>
              </a:rPr>
              <a:t>The number of men who ate was about five thousand, not counting the women and children.</a:t>
            </a:r>
            <a:endParaRPr lang="en-US" sz="9600" b="1" spc="113" dirty="0">
              <a:solidFill>
                <a:srgbClr val="000000"/>
              </a:solidFill>
              <a:latin typeface="Nunito Bold" charset="0"/>
              <a:ea typeface="Nunito Bold"/>
              <a:cs typeface="Nunito Bold"/>
              <a:sym typeface="Nunito Bold"/>
            </a:endParaRPr>
          </a:p>
        </p:txBody>
      </p:sp>
      <p:sp>
        <p:nvSpPr>
          <p:cNvPr id="7" name="TextBox 7"/>
          <p:cNvSpPr txBox="1"/>
          <p:nvPr/>
        </p:nvSpPr>
        <p:spPr>
          <a:xfrm>
            <a:off x="13152584" y="103143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21</a:t>
            </a:r>
          </a:p>
        </p:txBody>
      </p:sp>
      <p:pic>
        <p:nvPicPr>
          <p:cNvPr id="8" name="Picture 7" descr="Then everyone went silent and all eyes looked at Jesus. The disciples began to be ashamed. They thought, ‘Five loaves of bread and two fish for so many people. Would they start laughing at them?’ – Slide 22">
            <a:extLst>
              <a:ext uri="{FF2B5EF4-FFF2-40B4-BE49-F238E27FC236}">
                <a16:creationId xmlns:a16="http://schemas.microsoft.com/office/drawing/2014/main" id="{7C1A0D81-9A3A-4F87-8F1A-95043E1AD99C}"/>
              </a:ext>
            </a:extLst>
          </p:cNvPr>
          <p:cNvPicPr>
            <a:picLocks noChangeAspect="1"/>
          </p:cNvPicPr>
          <p:nvPr/>
        </p:nvPicPr>
        <p:blipFill>
          <a:blip r:embed="rId3"/>
          <a:stretch>
            <a:fillRect/>
          </a:stretch>
        </p:blipFill>
        <p:spPr>
          <a:xfrm>
            <a:off x="3429000" y="2449037"/>
            <a:ext cx="5862377" cy="479554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31989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The Gospel of the Lord</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242618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Praise to you, Lord Jesus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9626931" y="3840309"/>
            <a:ext cx="6679126" cy="1303191"/>
          </a:xfrm>
          <a:prstGeom prst="rect">
            <a:avLst/>
          </a:prstGeom>
        </p:spPr>
        <p:txBody>
          <a:bodyPr lIns="0" tIns="0" rIns="0" bIns="0" rtlCol="0" anchor="t">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id="4" name="Freeform 4"/>
          <p:cNvSpPr/>
          <p:nvPr/>
        </p:nvSpPr>
        <p:spPr>
          <a:xfrm rot="-320354">
            <a:off x="3784217" y="2374026"/>
            <a:ext cx="4835881" cy="4872424"/>
          </a:xfrm>
          <a:custGeom>
            <a:avLst/>
            <a:gdLst/>
            <a:ahLst/>
            <a:cxnLst/>
            <a:rect l="l" t="t" r="r" b="b"/>
            <a:pathLst>
              <a:path w="4835881" h="4872424">
                <a:moveTo>
                  <a:pt x="0" y="0"/>
                </a:moveTo>
                <a:lnTo>
                  <a:pt x="4835881" y="0"/>
                </a:lnTo>
                <a:lnTo>
                  <a:pt x="4835881" y="4872425"/>
                </a:lnTo>
                <a:lnTo>
                  <a:pt x="0" y="4872425"/>
                </a:lnTo>
                <a:lnTo>
                  <a:pt x="0" y="0"/>
                </a:lnTo>
                <a:close/>
              </a:path>
            </a:pathLst>
          </a:custGeom>
          <a:blipFill>
            <a:blip>
              <a:extLst>
                <a:ext uri="{96DAC541-7B7A-43D3-8B79-37D633B846F1}">
                  <asvg:svgBlip xmlns:asvg="http://schemas.microsoft.com/office/drawing/2016/SVG/main" r:embed="rId3"/>
                </a:ext>
              </a:extLst>
            </a:blip>
            <a:stretch>
              <a:fillRect l="-34" r="-34"/>
            </a:stretch>
          </a:blipFill>
        </p:spPr>
      </p:sp>
      <p:sp>
        <p:nvSpPr>
          <p:cNvPr id="5" name="Freeform 5"/>
          <p:cNvSpPr/>
          <p:nvPr/>
        </p:nvSpPr>
        <p:spPr>
          <a:xfrm rot="692353">
            <a:off x="11610534" y="1402087"/>
            <a:ext cx="1954876" cy="1515029"/>
          </a:xfrm>
          <a:custGeom>
            <a:avLst/>
            <a:gdLst/>
            <a:ahLst/>
            <a:cxnLst/>
            <a:rect l="l" t="t" r="r" b="b"/>
            <a:pathLst>
              <a:path w="1954876" h="1515029">
                <a:moveTo>
                  <a:pt x="0" y="0"/>
                </a:moveTo>
                <a:lnTo>
                  <a:pt x="1954876" y="0"/>
                </a:lnTo>
                <a:lnTo>
                  <a:pt x="1954876" y="1515029"/>
                </a:lnTo>
                <a:lnTo>
                  <a:pt x="0" y="1515029"/>
                </a:lnTo>
                <a:lnTo>
                  <a:pt x="0" y="0"/>
                </a:lnTo>
                <a:close/>
              </a:path>
            </a:pathLst>
          </a:custGeom>
          <a:blipFill>
            <a:blip>
              <a:extLst>
                <a:ext uri="{96DAC541-7B7A-43D3-8B79-37D633B846F1}">
                  <asvg:svgBlip xmlns:asvg="http://schemas.microsoft.com/office/drawing/2016/SVG/main" r:embed="rId4"/>
                </a:ext>
              </a:extLst>
            </a:blip>
            <a:stretch>
              <a:fillRect t="-109" b="-109"/>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639146" y="15240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6" name="TextBox 6"/>
          <p:cNvSpPr txBox="1"/>
          <p:nvPr/>
        </p:nvSpPr>
        <p:spPr>
          <a:xfrm>
            <a:off x="3699705" y="1257300"/>
            <a:ext cx="5816220" cy="3770199"/>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“Jesus Provides” Basket Craft</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641996" y="3833446"/>
            <a:ext cx="5873929" cy="6323719"/>
          </a:xfrm>
          <a:prstGeom prst="rect">
            <a:avLst/>
          </a:prstGeom>
        </p:spPr>
        <p:txBody>
          <a:bodyPr lIns="0" tIns="0" rIns="0" bIns="0" rtlCol="0" anchor="t">
            <a:spAutoFit/>
          </a:bodyPr>
          <a:lstStyle/>
          <a:p>
            <a:pPr algn="l">
              <a:lnSpc>
                <a:spcPts val="5537"/>
              </a:lnSpc>
            </a:pPr>
            <a:r>
              <a:rPr lang="en-US" sz="3955" b="1" spc="114" dirty="0">
                <a:solidFill>
                  <a:srgbClr val="5A3114"/>
                </a:solidFill>
                <a:latin typeface="Nunito Bold"/>
                <a:ea typeface="Nunito Bold"/>
                <a:cs typeface="Nunito Bold"/>
                <a:sym typeface="Nunito Bold"/>
              </a:rPr>
              <a:t>Materials Needed:</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Paper Plate</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Colored paper (Yellow and Gray)</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Glue</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Scissors</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Crayons</a:t>
            </a:r>
          </a:p>
          <a:p>
            <a:pPr algn="l">
              <a:lnSpc>
                <a:spcPts val="5537"/>
              </a:lnSpc>
            </a:pPr>
            <a:endParaRPr lang="en-US" sz="3955" b="1" spc="114" dirty="0">
              <a:solidFill>
                <a:srgbClr val="5A3114"/>
              </a:solidFill>
              <a:latin typeface="Nunito Bold"/>
              <a:ea typeface="Nunito Bold"/>
              <a:cs typeface="Nunito Bold"/>
              <a:sym typeface="Nunito Bold"/>
            </a:endParaRPr>
          </a:p>
          <a:p>
            <a:pPr algn="l">
              <a:lnSpc>
                <a:spcPts val="5537"/>
              </a:lnSpc>
            </a:pPr>
            <a:endParaRPr lang="en-US" sz="3955" b="1" spc="114" dirty="0">
              <a:solidFill>
                <a:srgbClr val="5A3114"/>
              </a:solidFill>
              <a:latin typeface="Nunito Bold"/>
              <a:ea typeface="Nunito Bold"/>
              <a:cs typeface="Nunito Bold"/>
              <a:sym typeface="Nunito Bold"/>
            </a:endParaRPr>
          </a:p>
        </p:txBody>
      </p:sp>
      <p:pic>
        <p:nvPicPr>
          <p:cNvPr id="8" name="Picture 7" descr="Paper Plate Fruit Basket | Food Crafts">
            <a:extLst>
              <a:ext uri="{FF2B5EF4-FFF2-40B4-BE49-F238E27FC236}">
                <a16:creationId xmlns:a16="http://schemas.microsoft.com/office/drawing/2014/main" id="{04606607-B13F-95ED-F7F1-CD9D64B4A6F1}"/>
              </a:ext>
            </a:extLst>
          </p:cNvPr>
          <p:cNvPicPr>
            <a:picLocks noChangeAspect="1"/>
          </p:cNvPicPr>
          <p:nvPr/>
        </p:nvPicPr>
        <p:blipFill>
          <a:blip r:embed="rId4"/>
          <a:stretch>
            <a:fillRect/>
          </a:stretch>
        </p:blipFill>
        <p:spPr>
          <a:xfrm>
            <a:off x="9988808" y="2857500"/>
            <a:ext cx="5457573" cy="39624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639146" y="15240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5" name="TextBox 5"/>
          <p:cNvSpPr txBox="1"/>
          <p:nvPr/>
        </p:nvSpPr>
        <p:spPr>
          <a:xfrm>
            <a:off x="3699705" y="1257300"/>
            <a:ext cx="5816220" cy="3770199"/>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“Jesus Provides” Basket Craft</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317846" y="3889618"/>
            <a:ext cx="5978554" cy="4728089"/>
          </a:xfrm>
          <a:prstGeom prst="rect">
            <a:avLst/>
          </a:prstGeom>
        </p:spPr>
        <p:txBody>
          <a:bodyPr lIns="0" tIns="0" rIns="0" bIns="0" rtlCol="0" anchor="t">
            <a:spAutoFit/>
          </a:bodyPr>
          <a:lstStyle/>
          <a:p>
            <a:pPr algn="ctr">
              <a:lnSpc>
                <a:spcPts val="3704"/>
              </a:lnSpc>
              <a:spcBef>
                <a:spcPct val="0"/>
              </a:spcBef>
            </a:pPr>
            <a:r>
              <a:rPr lang="en-US" sz="2646" b="1" spc="76" dirty="0">
                <a:solidFill>
                  <a:srgbClr val="5A3114"/>
                </a:solidFill>
                <a:latin typeface="Nunito Bold"/>
                <a:ea typeface="Nunito Bold"/>
                <a:cs typeface="Nunito Bold"/>
                <a:sym typeface="Nunito Bold"/>
              </a:rPr>
              <a:t>1.Cut out a basket shape to look like a basket.</a:t>
            </a:r>
          </a:p>
          <a:p>
            <a:pPr algn="ctr">
              <a:lnSpc>
                <a:spcPts val="3704"/>
              </a:lnSpc>
              <a:spcBef>
                <a:spcPct val="0"/>
              </a:spcBef>
            </a:pPr>
            <a:r>
              <a:rPr lang="en-US" sz="2646" b="1" spc="76" dirty="0">
                <a:solidFill>
                  <a:srgbClr val="5A3114"/>
                </a:solidFill>
                <a:latin typeface="Nunito Bold"/>
                <a:ea typeface="Nunito Bold"/>
                <a:cs typeface="Nunito Bold"/>
                <a:sym typeface="Nunito Bold"/>
              </a:rPr>
              <a:t>2.Cut out 5 small bread (Yellow Paper) and 2 fish (Gray Paper).</a:t>
            </a:r>
          </a:p>
          <a:p>
            <a:pPr algn="ctr">
              <a:lnSpc>
                <a:spcPts val="3704"/>
              </a:lnSpc>
              <a:spcBef>
                <a:spcPct val="0"/>
              </a:spcBef>
            </a:pPr>
            <a:r>
              <a:rPr lang="en-US" sz="2646" b="1" spc="76" dirty="0">
                <a:solidFill>
                  <a:srgbClr val="5A3114"/>
                </a:solidFill>
                <a:latin typeface="Nunito Bold"/>
                <a:ea typeface="Nunito Bold"/>
                <a:cs typeface="Nunito Bold"/>
                <a:sym typeface="Nunito Bold"/>
              </a:rPr>
              <a:t>3.Glue the bread and fish into the basket </a:t>
            </a:r>
          </a:p>
          <a:p>
            <a:pPr algn="ctr">
              <a:lnSpc>
                <a:spcPts val="3704"/>
              </a:lnSpc>
              <a:spcBef>
                <a:spcPct val="0"/>
              </a:spcBef>
            </a:pPr>
            <a:r>
              <a:rPr lang="en-US" sz="2646" b="1" spc="76" dirty="0">
                <a:solidFill>
                  <a:srgbClr val="5A3114"/>
                </a:solidFill>
                <a:latin typeface="Nunito Bold"/>
                <a:ea typeface="Nunito Bold"/>
                <a:cs typeface="Nunito Bold"/>
                <a:sym typeface="Nunito Bold"/>
              </a:rPr>
              <a:t>4. Color the basket according to your liking.</a:t>
            </a: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p:txBody>
      </p:sp>
      <p:pic>
        <p:nvPicPr>
          <p:cNvPr id="9" name="Picture 8" descr="Paper Plate Fruit Basket | Food Crafts">
            <a:extLst>
              <a:ext uri="{FF2B5EF4-FFF2-40B4-BE49-F238E27FC236}">
                <a16:creationId xmlns:a16="http://schemas.microsoft.com/office/drawing/2014/main" id="{1407D905-C2F6-5248-7F60-D759071F693B}"/>
              </a:ext>
            </a:extLst>
          </p:cNvPr>
          <p:cNvPicPr>
            <a:picLocks noChangeAspect="1"/>
          </p:cNvPicPr>
          <p:nvPr/>
        </p:nvPicPr>
        <p:blipFill>
          <a:blip r:embed="rId4"/>
          <a:stretch>
            <a:fillRect/>
          </a:stretch>
        </p:blipFill>
        <p:spPr>
          <a:xfrm>
            <a:off x="10107213" y="3070096"/>
            <a:ext cx="5227117" cy="332898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3580484" y="1626879"/>
            <a:ext cx="5917666" cy="1238232"/>
          </a:xfrm>
          <a:prstGeom prst="rect">
            <a:avLst/>
          </a:prstGeom>
        </p:spPr>
        <p:txBody>
          <a:bodyPr lIns="0" tIns="0" rIns="0" bIns="0" rtlCol="0" anchor="t">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id="4" name="Freeform 4"/>
          <p:cNvSpPr/>
          <p:nvPr/>
        </p:nvSpPr>
        <p:spPr>
          <a:xfrm>
            <a:off x="3321636" y="5143500"/>
            <a:ext cx="5822364" cy="3289636"/>
          </a:xfrm>
          <a:custGeom>
            <a:avLst/>
            <a:gdLst/>
            <a:ahLst/>
            <a:cxnLst/>
            <a:rect l="l" t="t" r="r" b="b"/>
            <a:pathLst>
              <a:path w="5822364" h="3289636">
                <a:moveTo>
                  <a:pt x="0" y="0"/>
                </a:moveTo>
                <a:lnTo>
                  <a:pt x="5822364" y="0"/>
                </a:lnTo>
                <a:lnTo>
                  <a:pt x="5822364" y="3289636"/>
                </a:lnTo>
                <a:lnTo>
                  <a:pt x="0" y="3289636"/>
                </a:lnTo>
                <a:lnTo>
                  <a:pt x="0" y="0"/>
                </a:lnTo>
                <a:close/>
              </a:path>
            </a:pathLst>
          </a:custGeom>
          <a:blipFill>
            <a:blip>
              <a:extLst>
                <a:ext uri="{96DAC541-7B7A-43D3-8B79-37D633B846F1}">
                  <asvg:svgBlip xmlns:asvg="http://schemas.microsoft.com/office/drawing/2016/SVG/main" r:embed="rId3"/>
                </a:ext>
              </a:extLst>
            </a:blip>
            <a:stretch>
              <a:fillRect t="-354" b="-354"/>
            </a:stretch>
          </a:blipFill>
        </p:spPr>
      </p:sp>
      <p:sp>
        <p:nvSpPr>
          <p:cNvPr id="5" name="Freeform 5"/>
          <p:cNvSpPr/>
          <p:nvPr/>
        </p:nvSpPr>
        <p:spPr>
          <a:xfrm>
            <a:off x="5394508" y="3026684"/>
            <a:ext cx="1676621" cy="1955243"/>
          </a:xfrm>
          <a:custGeom>
            <a:avLst/>
            <a:gdLst/>
            <a:ahLst/>
            <a:cxnLst/>
            <a:rect l="l" t="t" r="r" b="b"/>
            <a:pathLst>
              <a:path w="1676621" h="1955243">
                <a:moveTo>
                  <a:pt x="0" y="0"/>
                </a:moveTo>
                <a:lnTo>
                  <a:pt x="1676621" y="0"/>
                </a:lnTo>
                <a:lnTo>
                  <a:pt x="1676621" y="1955243"/>
                </a:lnTo>
                <a:lnTo>
                  <a:pt x="0" y="1955243"/>
                </a:lnTo>
                <a:lnTo>
                  <a:pt x="0" y="0"/>
                </a:lnTo>
                <a:close/>
              </a:path>
            </a:pathLst>
          </a:custGeom>
          <a:blipFill>
            <a:blip>
              <a:extLst>
                <a:ext uri="{96DAC541-7B7A-43D3-8B79-37D633B846F1}">
                  <asvg:svgBlip xmlns:asvg="http://schemas.microsoft.com/office/drawing/2016/SVG/main" r:embed="rId4"/>
                </a:ext>
              </a:extLst>
            </a:blip>
            <a:stretch>
              <a:fillRect l="-100" r="-100"/>
            </a:stretch>
          </a:blipFill>
        </p:spPr>
      </p:sp>
      <p:sp>
        <p:nvSpPr>
          <p:cNvPr id="6" name="TextBox 6"/>
          <p:cNvSpPr txBox="1"/>
          <p:nvPr/>
        </p:nvSpPr>
        <p:spPr>
          <a:xfrm>
            <a:off x="9505524" y="1257300"/>
            <a:ext cx="5576545" cy="6463308"/>
          </a:xfrm>
          <a:prstGeom prst="rect">
            <a:avLst/>
          </a:prstGeom>
        </p:spPr>
        <p:txBody>
          <a:bodyPr lIns="0" tIns="0" rIns="0" bIns="0" rtlCol="0" anchor="t">
            <a:spAutoFit/>
          </a:bodyPr>
          <a:lstStyle/>
          <a:p>
            <a:pPr>
              <a:lnSpc>
                <a:spcPts val="4228"/>
              </a:lnSpc>
            </a:pPr>
            <a:r>
              <a:rPr lang="en-PH" sz="3600" dirty="0"/>
              <a:t>Dear Jesus, </a:t>
            </a:r>
          </a:p>
          <a:p>
            <a:pPr>
              <a:lnSpc>
                <a:spcPts val="4228"/>
              </a:lnSpc>
            </a:pPr>
            <a:endParaRPr lang="en-PH" sz="3600" dirty="0"/>
          </a:p>
          <a:p>
            <a:pPr>
              <a:lnSpc>
                <a:spcPts val="4228"/>
              </a:lnSpc>
            </a:pPr>
            <a:r>
              <a:rPr lang="en-PH" sz="3600" dirty="0"/>
              <a:t>thank You for loving us and providing everything we need. Help us to trust You, share with others, and remember that You can do amazing things. Bless our families and keep us safe. In Jesus' name, </a:t>
            </a:r>
          </a:p>
          <a:p>
            <a:pPr>
              <a:lnSpc>
                <a:spcPts val="4228"/>
              </a:lnSpc>
            </a:pPr>
            <a:endParaRPr lang="en-PH" sz="3600" dirty="0"/>
          </a:p>
          <a:p>
            <a:pPr>
              <a:lnSpc>
                <a:spcPts val="4228"/>
              </a:lnSpc>
            </a:pPr>
            <a:r>
              <a:rPr lang="en-PH" sz="3600" dirty="0"/>
              <a:t>Amen.</a:t>
            </a:r>
            <a:endParaRPr lang="en-US" sz="3523" dirty="0">
              <a:solidFill>
                <a:srgbClr val="000000"/>
              </a:solidFill>
              <a:latin typeface="Calibri (MS)"/>
              <a:ea typeface="Calibri (MS)"/>
              <a:cs typeface="Calibri (MS)"/>
              <a:sym typeface="Calibri (M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2"/>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3"/>
                </a:ext>
              </a:extLst>
            </a:blip>
            <a:stretch>
              <a:fillRect t="-61" b="-61"/>
            </a:stretch>
          </a:blipFill>
        </p:spPr>
      </p:sp>
      <p:sp>
        <p:nvSpPr>
          <p:cNvPr id="4" name="Freeform 4"/>
          <p:cNvSpPr/>
          <p:nvPr/>
        </p:nvSpPr>
        <p:spPr>
          <a:xfrm rot="105299">
            <a:off x="1018213" y="5390055"/>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4"/>
                </a:ext>
              </a:extLst>
            </a:blip>
            <a:stretch>
              <a:fillRect t="-58" b="-58"/>
            </a:stretch>
          </a:blipFill>
        </p:spPr>
      </p:sp>
      <p:sp>
        <p:nvSpPr>
          <p:cNvPr id="5" name="Freeform 5"/>
          <p:cNvSpPr/>
          <p:nvPr/>
        </p:nvSpPr>
        <p:spPr>
          <a:xfrm rot="-564357">
            <a:off x="2958465"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5"/>
                </a:ext>
              </a:extLst>
            </a:blip>
            <a:stretch>
              <a:fillRect l="-21" r="-21"/>
            </a:stretch>
          </a:blipFill>
        </p:spPr>
      </p:sp>
      <p:grpSp>
        <p:nvGrpSpPr>
          <p:cNvPr id="6" name="Group 6"/>
          <p:cNvGrpSpPr/>
          <p:nvPr/>
        </p:nvGrpSpPr>
        <p:grpSpPr>
          <a:xfrm>
            <a:off x="5589684" y="890044"/>
            <a:ext cx="7108633" cy="5764372"/>
            <a:chOff x="0" y="0"/>
            <a:chExt cx="9478177" cy="7685829"/>
          </a:xfrm>
        </p:grpSpPr>
        <p:sp>
          <p:nvSpPr>
            <p:cNvPr id="7" name="Freeform 7"/>
            <p:cNvSpPr/>
            <p:nvPr/>
          </p:nvSpPr>
          <p:spPr>
            <a:xfrm>
              <a:off x="0" y="0"/>
              <a:ext cx="9478137" cy="7685786"/>
            </a:xfrm>
            <a:custGeom>
              <a:avLst/>
              <a:gdLst/>
              <a:ahLst/>
              <a:cxnLst/>
              <a:rect l="l" t="t" r="r" b="b"/>
              <a:pathLst>
                <a:path w="9478137" h="7685786">
                  <a:moveTo>
                    <a:pt x="0" y="0"/>
                  </a:moveTo>
                  <a:lnTo>
                    <a:pt x="9478137" y="0"/>
                  </a:lnTo>
                  <a:lnTo>
                    <a:pt x="9478137" y="7685786"/>
                  </a:lnTo>
                  <a:lnTo>
                    <a:pt x="0" y="7685786"/>
                  </a:lnTo>
                  <a:lnTo>
                    <a:pt x="0" y="0"/>
                  </a:lnTo>
                  <a:close/>
                </a:path>
              </a:pathLst>
            </a:custGeom>
            <a:blipFill>
              <a:blip r:embed="rId6"/>
              <a:stretch>
                <a:fillRect/>
              </a:stretch>
            </a:blipFill>
          </p:spPr>
        </p:sp>
      </p:grpSp>
      <p:sp>
        <p:nvSpPr>
          <p:cNvPr id="8" name="TextBox 8"/>
          <p:cNvSpPr txBox="1"/>
          <p:nvPr/>
        </p:nvSpPr>
        <p:spPr>
          <a:xfrm>
            <a:off x="2852285" y="8260341"/>
            <a:ext cx="12742345"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August 2, 2026 | Cycle A Year 2</a:t>
            </a:r>
          </a:p>
        </p:txBody>
      </p:sp>
      <p:sp>
        <p:nvSpPr>
          <p:cNvPr id="9" name="TextBox 9"/>
          <p:cNvSpPr txBox="1"/>
          <p:nvPr/>
        </p:nvSpPr>
        <p:spPr>
          <a:xfrm>
            <a:off x="2693371" y="6997316"/>
            <a:ext cx="12901258" cy="1038746"/>
          </a:xfrm>
          <a:prstGeom prst="rect">
            <a:avLst/>
          </a:prstGeom>
        </p:spPr>
        <p:txBody>
          <a:bodyPr lIns="0" tIns="0" rIns="0" bIns="0" rtlCol="0" anchor="t">
            <a:spAutoFit/>
          </a:bodyPr>
          <a:lstStyle/>
          <a:p>
            <a:pPr algn="ctr">
              <a:lnSpc>
                <a:spcPts val="7188"/>
              </a:lnSpc>
            </a:pPr>
            <a:r>
              <a:rPr lang="en-US" sz="9000" dirty="0">
                <a:solidFill>
                  <a:srgbClr val="5A3114"/>
                </a:solidFill>
                <a:latin typeface="Porcelain"/>
                <a:ea typeface="Porcelain"/>
                <a:cs typeface="Porcelain"/>
                <a:sym typeface="Porcelain"/>
              </a:rPr>
              <a:t>Eighteenth Sunday in Ordinary Time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pic>
        <p:nvPicPr>
          <p:cNvPr id="10" name="Picture 9" descr="Then everyone went silent and all eyes looked at Jesus. The disciples began to be ashamed. They thought, ‘Five loaves of bread and two fish for so many people. Would they start laughing at them?’ – Slide 22">
            <a:extLst>
              <a:ext uri="{FF2B5EF4-FFF2-40B4-BE49-F238E27FC236}">
                <a16:creationId xmlns:a16="http://schemas.microsoft.com/office/drawing/2014/main" id="{1A6EE807-14EF-FF14-D105-CBD16FDEBAD7}"/>
              </a:ext>
            </a:extLst>
          </p:cNvPr>
          <p:cNvPicPr>
            <a:picLocks noChangeAspect="1"/>
          </p:cNvPicPr>
          <p:nvPr/>
        </p:nvPicPr>
        <p:blipFill>
          <a:blip r:embed="rId2"/>
          <a:stretch>
            <a:fillRect/>
          </a:stretch>
        </p:blipFill>
        <p:spPr>
          <a:xfrm>
            <a:off x="4972579" y="0"/>
            <a:ext cx="9073679" cy="6654416"/>
          </a:xfrm>
          <a:prstGeom prst="rect">
            <a:avLst/>
          </a:prstGeom>
        </p:spPr>
      </p:pic>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3"/>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4"/>
                </a:ext>
              </a:extLst>
            </a:blip>
            <a:stretch>
              <a:fillRect t="-61" b="-61"/>
            </a:stretch>
          </a:blipFill>
        </p:spPr>
      </p:sp>
      <p:sp>
        <p:nvSpPr>
          <p:cNvPr id="4" name="Freeform 4"/>
          <p:cNvSpPr/>
          <p:nvPr/>
        </p:nvSpPr>
        <p:spPr>
          <a:xfrm rot="105299">
            <a:off x="1057470" y="6183560"/>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5"/>
                </a:ext>
              </a:extLst>
            </a:blip>
            <a:stretch>
              <a:fillRect t="-58" b="-58"/>
            </a:stretch>
          </a:blipFill>
        </p:spPr>
      </p:sp>
      <p:sp>
        <p:nvSpPr>
          <p:cNvPr id="5" name="Freeform 5"/>
          <p:cNvSpPr/>
          <p:nvPr/>
        </p:nvSpPr>
        <p:spPr>
          <a:xfrm rot="-564357">
            <a:off x="2948940"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6"/>
                </a:ext>
              </a:extLst>
            </a:blip>
            <a:stretch>
              <a:fillRect l="-21" r="-21"/>
            </a:stretch>
          </a:blipFill>
        </p:spPr>
      </p:sp>
      <p:sp>
        <p:nvSpPr>
          <p:cNvPr id="7" name="TextBox 7"/>
          <p:cNvSpPr txBox="1"/>
          <p:nvPr/>
        </p:nvSpPr>
        <p:spPr>
          <a:xfrm>
            <a:off x="3504693" y="9182100"/>
            <a:ext cx="11278614"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Matthew 14:13-21</a:t>
            </a:r>
          </a:p>
        </p:txBody>
      </p:sp>
      <p:sp>
        <p:nvSpPr>
          <p:cNvPr id="8" name="TextBox 8"/>
          <p:cNvSpPr txBox="1"/>
          <p:nvPr/>
        </p:nvSpPr>
        <p:spPr>
          <a:xfrm>
            <a:off x="2763087" y="7652548"/>
            <a:ext cx="12901258" cy="923330"/>
          </a:xfrm>
          <a:prstGeom prst="rect">
            <a:avLst/>
          </a:prstGeom>
        </p:spPr>
        <p:txBody>
          <a:bodyPr lIns="0" tIns="0" rIns="0" bIns="0" rtlCol="0" anchor="t">
            <a:spAutoFit/>
          </a:bodyPr>
          <a:lstStyle/>
          <a:p>
            <a:pPr algn="ctr">
              <a:lnSpc>
                <a:spcPts val="5626"/>
              </a:lnSpc>
            </a:pPr>
            <a:r>
              <a:rPr lang="en-US" sz="10000" dirty="0">
                <a:solidFill>
                  <a:srgbClr val="5A3114"/>
                </a:solidFill>
                <a:latin typeface="Porcelain"/>
                <a:ea typeface="Porcelain"/>
                <a:cs typeface="Porcelain"/>
                <a:sym typeface="Porcelain"/>
              </a:rPr>
              <a:t>Jesus Feeds Five Thousand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47991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A reading from the Holy Gospel according to Matthew.</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324533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Glory to You, Oh Lord.</a:t>
            </a:r>
          </a:p>
          <a:p>
            <a:pPr algn="l">
              <a:lnSpc>
                <a:spcPts val="6466"/>
              </a:lnSpc>
            </a:pPr>
            <a:endParaRPr lang="en-US" sz="4619" b="1" spc="138">
              <a:solidFill>
                <a:srgbClr val="5B1018"/>
              </a:solidFill>
              <a:latin typeface="Nunito Bold"/>
              <a:ea typeface="Nunito Bold"/>
              <a:cs typeface="Nunito Bold"/>
              <a:sym typeface="Nunit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566296"/>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487360" y="1801480"/>
            <a:ext cx="5921684" cy="6340838"/>
          </a:xfrm>
          <a:prstGeom prst="rect">
            <a:avLst/>
          </a:prstGeom>
        </p:spPr>
        <p:txBody>
          <a:bodyPr lIns="0" tIns="0" rIns="0" bIns="0" rtlCol="0" anchor="t">
            <a:spAutoFit/>
          </a:bodyPr>
          <a:lstStyle/>
          <a:p>
            <a:pPr algn="ctr">
              <a:lnSpc>
                <a:spcPts val="5518"/>
              </a:lnSpc>
              <a:spcBef>
                <a:spcPct val="0"/>
              </a:spcBef>
            </a:pPr>
            <a:r>
              <a:rPr lang="en-PH" sz="4400" dirty="0">
                <a:latin typeface="Nunito Bold" panose="020B0604020202020204" charset="0"/>
              </a:rPr>
              <a:t>When Jesus heard the news about John, he left there in a boat and went to a lonely place by himself. The people heard about it, and so they left their towns and followed him by land. </a:t>
            </a:r>
            <a:endParaRPr lang="en-US" sz="7200" b="1" spc="117"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152584" y="294081"/>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13</a:t>
            </a:r>
          </a:p>
        </p:txBody>
      </p:sp>
      <p:pic>
        <p:nvPicPr>
          <p:cNvPr id="9" name="Picture 8" descr="Jesus and His twelve disciples had arrived in boats and lots and lots of people had gathered to see Him. Over five thousand men plus lots of women and children were there. – Slide 2">
            <a:extLst>
              <a:ext uri="{FF2B5EF4-FFF2-40B4-BE49-F238E27FC236}">
                <a16:creationId xmlns:a16="http://schemas.microsoft.com/office/drawing/2014/main" id="{50D5E23D-E9F9-429F-E873-1C4AA56A395C}"/>
              </a:ext>
            </a:extLst>
          </p:cNvPr>
          <p:cNvPicPr>
            <a:picLocks noChangeAspect="1"/>
          </p:cNvPicPr>
          <p:nvPr/>
        </p:nvPicPr>
        <p:blipFill>
          <a:blip r:embed="rId3"/>
          <a:stretch>
            <a:fillRect/>
          </a:stretch>
        </p:blipFill>
        <p:spPr>
          <a:xfrm>
            <a:off x="3429000" y="2400300"/>
            <a:ext cx="5486400" cy="4343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3666804"/>
            <a:ext cx="5992684" cy="5118709"/>
          </a:xfrm>
          <a:prstGeom prst="rect">
            <a:avLst/>
          </a:prstGeom>
        </p:spPr>
        <p:txBody>
          <a:bodyPr lIns="0" tIns="0" rIns="0" bIns="0" rtlCol="0" anchor="t">
            <a:spAutoFit/>
          </a:bodyPr>
          <a:lstStyle/>
          <a:p>
            <a:pPr algn="ctr">
              <a:lnSpc>
                <a:spcPts val="5732"/>
              </a:lnSpc>
              <a:spcBef>
                <a:spcPct val="0"/>
              </a:spcBef>
            </a:pPr>
            <a:r>
              <a:rPr lang="en-PH" sz="4800" dirty="0">
                <a:latin typeface="Nunito Bold" charset="0"/>
              </a:rPr>
              <a:t>Jesus got out of the boat, and when he saw the large crowd, his heart was filled with pity for them, and he healed their sick.</a:t>
            </a:r>
            <a:endParaRPr lang="en-US" sz="88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14</a:t>
            </a:r>
          </a:p>
        </p:txBody>
      </p:sp>
      <p:pic>
        <p:nvPicPr>
          <p:cNvPr id="8" name="Picture 7" descr="Jesus and His twelve disciples had arrived in boats and lots and lots of people had gathered to see Him. Over five thousand men plus lots of women and children were there. – Slide 2">
            <a:extLst>
              <a:ext uri="{FF2B5EF4-FFF2-40B4-BE49-F238E27FC236}">
                <a16:creationId xmlns:a16="http://schemas.microsoft.com/office/drawing/2014/main" id="{9DCA2FAB-257E-C41F-8255-0B1CF6577CC1}"/>
              </a:ext>
            </a:extLst>
          </p:cNvPr>
          <p:cNvPicPr>
            <a:picLocks noChangeAspect="1"/>
          </p:cNvPicPr>
          <p:nvPr/>
        </p:nvPicPr>
        <p:blipFill>
          <a:blip r:embed="rId3"/>
          <a:stretch>
            <a:fillRect/>
          </a:stretch>
        </p:blipFill>
        <p:spPr>
          <a:xfrm>
            <a:off x="9645578" y="2545230"/>
            <a:ext cx="5597960" cy="44270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886808" cy="5765040"/>
          </a:xfrm>
          <a:prstGeom prst="rect">
            <a:avLst/>
          </a:prstGeom>
        </p:spPr>
        <p:txBody>
          <a:bodyPr lIns="0" tIns="0" rIns="0" bIns="0" rtlCol="0" anchor="t">
            <a:spAutoFit/>
          </a:bodyPr>
          <a:lstStyle/>
          <a:p>
            <a:pPr algn="ctr">
              <a:lnSpc>
                <a:spcPts val="6466"/>
              </a:lnSpc>
              <a:spcBef>
                <a:spcPct val="0"/>
              </a:spcBef>
            </a:pPr>
            <a:r>
              <a:rPr lang="en-PH" sz="3600" dirty="0">
                <a:latin typeface="Nunito Bold" charset="0"/>
              </a:rPr>
              <a:t>That evening his disciples came to him and said, “It is already very late, and this is a lonely place. Send the people away and let them go to the villages to buy food for themselves.”</a:t>
            </a:r>
            <a:endParaRPr lang="en-US" sz="7200" b="1" spc="138" dirty="0">
              <a:solidFill>
                <a:srgbClr val="000000"/>
              </a:solidFill>
              <a:latin typeface="Nunito Bold" charset="0"/>
              <a:ea typeface="Nunito Bold"/>
              <a:cs typeface="Nunito Bold"/>
              <a:sym typeface="Nunito Bold"/>
            </a:endParaRPr>
          </a:p>
        </p:txBody>
      </p:sp>
      <p:sp>
        <p:nvSpPr>
          <p:cNvPr id="8" name="TextBox 8"/>
          <p:cNvSpPr txBox="1"/>
          <p:nvPr/>
        </p:nvSpPr>
        <p:spPr>
          <a:xfrm>
            <a:off x="13152584" y="103143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15</a:t>
            </a:r>
          </a:p>
        </p:txBody>
      </p:sp>
      <p:pic>
        <p:nvPicPr>
          <p:cNvPr id="9" name="Picture 8" descr="But when Philip suggested this to Jesus He replied, ‘They do not need to go away. You give them something to eat.’ – Slide 12">
            <a:extLst>
              <a:ext uri="{FF2B5EF4-FFF2-40B4-BE49-F238E27FC236}">
                <a16:creationId xmlns:a16="http://schemas.microsoft.com/office/drawing/2014/main" id="{1AC4095A-4A1E-6920-95DC-9DE8D4760688}"/>
              </a:ext>
            </a:extLst>
          </p:cNvPr>
          <p:cNvPicPr>
            <a:picLocks noChangeAspect="1"/>
          </p:cNvPicPr>
          <p:nvPr/>
        </p:nvPicPr>
        <p:blipFill>
          <a:blip r:embed="rId3"/>
          <a:stretch>
            <a:fillRect/>
          </a:stretch>
        </p:blipFill>
        <p:spPr>
          <a:xfrm>
            <a:off x="3352800" y="2628900"/>
            <a:ext cx="5615604" cy="444030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3303687"/>
            <a:ext cx="5992684" cy="4387740"/>
          </a:xfrm>
          <a:prstGeom prst="rect">
            <a:avLst/>
          </a:prstGeom>
        </p:spPr>
        <p:txBody>
          <a:bodyPr lIns="0" tIns="0" rIns="0" bIns="0" rtlCol="0" anchor="t">
            <a:spAutoFit/>
          </a:bodyPr>
          <a:lstStyle/>
          <a:p>
            <a:pPr algn="ctr">
              <a:lnSpc>
                <a:spcPts val="5732"/>
              </a:lnSpc>
              <a:spcBef>
                <a:spcPct val="0"/>
              </a:spcBef>
            </a:pPr>
            <a:r>
              <a:rPr lang="en-PH" sz="4800" dirty="0">
                <a:latin typeface="Nunito Bold" charset="0"/>
              </a:rPr>
              <a:t>“They don't have to leave,” answered Jesus. “You yourselves give them something to eat!”</a:t>
            </a:r>
            <a:endParaRPr lang="en-US" sz="88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16</a:t>
            </a:r>
          </a:p>
        </p:txBody>
      </p:sp>
      <p:pic>
        <p:nvPicPr>
          <p:cNvPr id="9" name="Picture 8" descr="But when Philip suggested this to Jesus He replied, ‘They do not need to go away. You give them something to eat.’ – Slide 12">
            <a:extLst>
              <a:ext uri="{FF2B5EF4-FFF2-40B4-BE49-F238E27FC236}">
                <a16:creationId xmlns:a16="http://schemas.microsoft.com/office/drawing/2014/main" id="{BD23B7FA-70E6-3F7D-93DE-2A1DA40AB060}"/>
              </a:ext>
            </a:extLst>
          </p:cNvPr>
          <p:cNvPicPr>
            <a:picLocks noChangeAspect="1"/>
          </p:cNvPicPr>
          <p:nvPr/>
        </p:nvPicPr>
        <p:blipFill>
          <a:blip r:embed="rId3"/>
          <a:stretch>
            <a:fillRect/>
          </a:stretch>
        </p:blipFill>
        <p:spPr>
          <a:xfrm>
            <a:off x="9616823" y="2923348"/>
            <a:ext cx="5615604" cy="444030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02870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634418" y="2811067"/>
            <a:ext cx="5886808" cy="4236416"/>
          </a:xfrm>
          <a:prstGeom prst="rect">
            <a:avLst/>
          </a:prstGeom>
        </p:spPr>
        <p:txBody>
          <a:bodyPr lIns="0" tIns="0" rIns="0" bIns="0" rtlCol="0" anchor="t">
            <a:spAutoFit/>
          </a:bodyPr>
          <a:lstStyle/>
          <a:p>
            <a:pPr algn="ctr">
              <a:lnSpc>
                <a:spcPts val="6466"/>
              </a:lnSpc>
              <a:spcBef>
                <a:spcPct val="0"/>
              </a:spcBef>
            </a:pPr>
            <a:r>
              <a:rPr lang="en-PH" sz="6000" dirty="0">
                <a:latin typeface="Nunito Bold" charset="0"/>
              </a:rPr>
              <a:t>“All we have here are five loaves and two fish,” they replied.</a:t>
            </a:r>
            <a:endParaRPr lang="en-US" sz="13800" b="1" spc="138" dirty="0">
              <a:solidFill>
                <a:srgbClr val="000000"/>
              </a:solidFill>
              <a:latin typeface="Nunito Bold" charset="0"/>
              <a:ea typeface="Nunito Bold"/>
              <a:cs typeface="Nunito Bold"/>
              <a:sym typeface="Nunito Bold"/>
            </a:endParaRPr>
          </a:p>
        </p:txBody>
      </p:sp>
      <p:sp>
        <p:nvSpPr>
          <p:cNvPr id="7" name="TextBox 7"/>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17</a:t>
            </a:r>
          </a:p>
        </p:txBody>
      </p:sp>
      <p:pic>
        <p:nvPicPr>
          <p:cNvPr id="8" name="Picture 7" descr="The boy heard everything. He had five barley loaves and two fishes left in his basket. ‘I could give my food basket to Jesus,’ he thought. – Slide 14">
            <a:extLst>
              <a:ext uri="{FF2B5EF4-FFF2-40B4-BE49-F238E27FC236}">
                <a16:creationId xmlns:a16="http://schemas.microsoft.com/office/drawing/2014/main" id="{D64ADBB1-CCDD-EF7C-81B5-DF648B5E44F4}"/>
              </a:ext>
            </a:extLst>
          </p:cNvPr>
          <p:cNvPicPr>
            <a:picLocks noChangeAspect="1"/>
          </p:cNvPicPr>
          <p:nvPr/>
        </p:nvPicPr>
        <p:blipFill>
          <a:blip r:embed="rId3"/>
          <a:stretch>
            <a:fillRect/>
          </a:stretch>
        </p:blipFill>
        <p:spPr>
          <a:xfrm>
            <a:off x="3352800" y="2628899"/>
            <a:ext cx="5648555" cy="441858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459</Words>
  <Application>Microsoft Office PowerPoint</Application>
  <PresentationFormat>Custom</PresentationFormat>
  <Paragraphs>53</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Calibri</vt:lpstr>
      <vt:lpstr>Nunito Bold</vt:lpstr>
      <vt:lpstr>Porcelain</vt:lpstr>
      <vt:lpstr>Nunito</vt:lpstr>
      <vt:lpstr>Calibri (MS)</vt:lpstr>
      <vt:lpstr>Arial</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LTW Kids 2026</dc:title>
  <cp:lastModifiedBy>angellette anne ambion</cp:lastModifiedBy>
  <cp:revision>3</cp:revision>
  <dcterms:created xsi:type="dcterms:W3CDTF">2006-08-16T00:00:00Z</dcterms:created>
  <dcterms:modified xsi:type="dcterms:W3CDTF">2026-07-29T05:07:39Z</dcterms:modified>
  <dc:identifier>DAHLUA3nXdo</dc:identifier>
</cp:coreProperties>
</file>