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75" r:id="rId11"/>
    <p:sldId id="265" r:id="rId12"/>
    <p:sldId id="266" r:id="rId13"/>
    <p:sldId id="267" r:id="rId14"/>
    <p:sldId id="269" r:id="rId15"/>
    <p:sldId id="270" r:id="rId16"/>
    <p:sldId id="271" r:id="rId17"/>
    <p:sldId id="272" r:id="rId18"/>
    <p:sldId id="273" r:id="rId19"/>
    <p:sldId id="274" r:id="rId20"/>
  </p:sldIdLst>
  <p:sldSz cx="18288000" cy="10287000"/>
  <p:notesSz cx="6858000" cy="9144000"/>
  <p:embeddedFontLst>
    <p:embeddedFont>
      <p:font typeface="Calibri (MS)" panose="020B0604020202020204" charset="0"/>
      <p:regular r:id="rId21"/>
    </p:embeddedFont>
    <p:embeddedFont>
      <p:font typeface="Canva Sans Bold" panose="020B0604020202020204" charset="0"/>
      <p:regular r:id="rId22"/>
    </p:embeddedFont>
    <p:embeddedFont>
      <p:font typeface="Nunito" pitchFamily="2" charset="0"/>
      <p:regular r:id="rId23"/>
    </p:embeddedFont>
    <p:embeddedFont>
      <p:font typeface="Nunito Bold" charset="0"/>
      <p:regular r:id="rId24"/>
    </p:embeddedFont>
    <p:embeddedFont>
      <p:font typeface="Porcelain" panose="020B0604020202020204" charset="0"/>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39" d="100"/>
          <a:sy n="39" d="100"/>
        </p:scale>
        <p:origin x="940"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6.sv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30.svg"/></Relationships>
</file>

<file path=ppt/slides/_rels/slide19.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svg"/></Relationships>
</file>

<file path=ppt/slides/_rels/slide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13.svg"/><Relationship Id="rId4" Type="http://schemas.openxmlformats.org/officeDocument/2006/relationships/image" Target="../media/image8.sv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1087544" y="454101"/>
            <a:ext cx="11952449" cy="7320875"/>
          </a:xfrm>
          <a:custGeom>
            <a:avLst/>
            <a:gdLst/>
            <a:ahLst/>
            <a:cxnLst/>
            <a:rect l="l" t="t" r="r" b="b"/>
            <a:pathLst>
              <a:path w="11952449" h="7320875">
                <a:moveTo>
                  <a:pt x="0" y="0"/>
                </a:moveTo>
                <a:lnTo>
                  <a:pt x="11952449" y="0"/>
                </a:lnTo>
                <a:lnTo>
                  <a:pt x="11952449" y="7320875"/>
                </a:lnTo>
                <a:lnTo>
                  <a:pt x="0" y="7320875"/>
                </a:lnTo>
                <a:lnTo>
                  <a:pt x="0" y="0"/>
                </a:lnTo>
                <a:close/>
              </a:path>
            </a:pathLst>
          </a:custGeom>
          <a:blipFill>
            <a:blip>
              <a:extLst>
                <a:ext uri="{96DAC541-7B7A-43D3-8B79-37D633B846F1}">
                  <asvg:svgBlip xmlns:asvg="http://schemas.microsoft.com/office/drawing/2016/SVG/main" r:embed="rId2"/>
                </a:ext>
              </a:extLst>
            </a:blip>
            <a:stretch>
              <a:fillRect t="-150" b="-150"/>
            </a:stretch>
          </a:blipFill>
        </p:spPr>
      </p:sp>
      <p:sp>
        <p:nvSpPr>
          <p:cNvPr id="3" name="Freeform 3"/>
          <p:cNvSpPr/>
          <p:nvPr/>
        </p:nvSpPr>
        <p:spPr>
          <a:xfrm rot="-1360721">
            <a:off x="11867876" y="-1064824"/>
            <a:ext cx="4043743" cy="2603160"/>
          </a:xfrm>
          <a:custGeom>
            <a:avLst/>
            <a:gdLst/>
            <a:ahLst/>
            <a:cxnLst/>
            <a:rect l="l" t="t" r="r" b="b"/>
            <a:pathLst>
              <a:path w="4043743" h="2603160">
                <a:moveTo>
                  <a:pt x="0" y="0"/>
                </a:moveTo>
                <a:lnTo>
                  <a:pt x="4043743" y="0"/>
                </a:lnTo>
                <a:lnTo>
                  <a:pt x="4043743" y="2603160"/>
                </a:lnTo>
                <a:lnTo>
                  <a:pt x="0" y="2603160"/>
                </a:lnTo>
                <a:lnTo>
                  <a:pt x="0" y="0"/>
                </a:lnTo>
                <a:close/>
              </a:path>
            </a:pathLst>
          </a:custGeom>
          <a:blipFill>
            <a:blip>
              <a:extLst>
                <a:ext uri="{96DAC541-7B7A-43D3-8B79-37D633B846F1}">
                  <asvg:svgBlip xmlns:asvg="http://schemas.microsoft.com/office/drawing/2016/SVG/main" r:embed="rId3"/>
                </a:ext>
              </a:extLst>
            </a:blip>
            <a:stretch>
              <a:fillRect l="-160" r="-160"/>
            </a:stretch>
          </a:blipFill>
        </p:spPr>
      </p:sp>
      <p:grpSp>
        <p:nvGrpSpPr>
          <p:cNvPr id="4" name="Group 4"/>
          <p:cNvGrpSpPr/>
          <p:nvPr/>
        </p:nvGrpSpPr>
        <p:grpSpPr>
          <a:xfrm>
            <a:off x="7854276" y="1438460"/>
            <a:ext cx="10433724" cy="8229600"/>
            <a:chOff x="0" y="0"/>
            <a:chExt cx="13911632" cy="10972800"/>
          </a:xfrm>
        </p:grpSpPr>
        <p:sp>
          <p:nvSpPr>
            <p:cNvPr id="5" name="Freeform 5"/>
            <p:cNvSpPr/>
            <p:nvPr/>
          </p:nvSpPr>
          <p:spPr>
            <a:xfrm>
              <a:off x="0" y="0"/>
              <a:ext cx="13911580" cy="10972800"/>
            </a:xfrm>
            <a:custGeom>
              <a:avLst/>
              <a:gdLst/>
              <a:ahLst/>
              <a:cxnLst/>
              <a:rect l="l" t="t" r="r" b="b"/>
              <a:pathLst>
                <a:path w="13911580" h="10972800">
                  <a:moveTo>
                    <a:pt x="0" y="0"/>
                  </a:moveTo>
                  <a:lnTo>
                    <a:pt x="13911580" y="0"/>
                  </a:lnTo>
                  <a:lnTo>
                    <a:pt x="13911580" y="10972800"/>
                  </a:lnTo>
                  <a:lnTo>
                    <a:pt x="0" y="10972800"/>
                  </a:lnTo>
                  <a:lnTo>
                    <a:pt x="0" y="0"/>
                  </a:lnTo>
                  <a:close/>
                </a:path>
              </a:pathLst>
            </a:custGeom>
            <a:blipFill>
              <a:blip r:embed="rId4"/>
              <a:stretch>
                <a:fillRect t="-20" b="-20"/>
              </a:stretch>
            </a:blipFill>
          </p:spPr>
        </p:sp>
      </p:grpSp>
      <p:grpSp>
        <p:nvGrpSpPr>
          <p:cNvPr id="6" name="Group 6"/>
          <p:cNvGrpSpPr/>
          <p:nvPr/>
        </p:nvGrpSpPr>
        <p:grpSpPr>
          <a:xfrm>
            <a:off x="357696" y="247287"/>
            <a:ext cx="1642686" cy="912603"/>
            <a:chOff x="0" y="0"/>
            <a:chExt cx="2190248" cy="1216804"/>
          </a:xfrm>
        </p:grpSpPr>
        <p:sp>
          <p:nvSpPr>
            <p:cNvPr id="7" name="Freeform 7"/>
            <p:cNvSpPr/>
            <p:nvPr/>
          </p:nvSpPr>
          <p:spPr>
            <a:xfrm>
              <a:off x="0" y="0"/>
              <a:ext cx="2190242" cy="1216787"/>
            </a:xfrm>
            <a:custGeom>
              <a:avLst/>
              <a:gdLst/>
              <a:ahLst/>
              <a:cxnLst/>
              <a:rect l="l" t="t" r="r" b="b"/>
              <a:pathLst>
                <a:path w="2190242" h="1216787">
                  <a:moveTo>
                    <a:pt x="0" y="0"/>
                  </a:moveTo>
                  <a:lnTo>
                    <a:pt x="2190242" y="0"/>
                  </a:lnTo>
                  <a:lnTo>
                    <a:pt x="2190242" y="1216787"/>
                  </a:lnTo>
                  <a:lnTo>
                    <a:pt x="0" y="1216787"/>
                  </a:lnTo>
                  <a:lnTo>
                    <a:pt x="0" y="0"/>
                  </a:lnTo>
                  <a:close/>
                </a:path>
              </a:pathLst>
            </a:custGeom>
            <a:blipFill>
              <a:blip r:embed="rId5"/>
              <a:stretch>
                <a:fillRect l="-94" r="-95" b="-1"/>
              </a:stretch>
            </a:blipFill>
          </p:spPr>
        </p:sp>
      </p:grpSp>
      <p:grpSp>
        <p:nvGrpSpPr>
          <p:cNvPr id="8" name="Group 8"/>
          <p:cNvGrpSpPr/>
          <p:nvPr/>
        </p:nvGrpSpPr>
        <p:grpSpPr>
          <a:xfrm>
            <a:off x="878586" y="6575448"/>
            <a:ext cx="2243592" cy="3348645"/>
            <a:chOff x="0" y="0"/>
            <a:chExt cx="2991456" cy="4464860"/>
          </a:xfrm>
        </p:grpSpPr>
        <p:sp>
          <p:nvSpPr>
            <p:cNvPr id="9" name="Freeform 9"/>
            <p:cNvSpPr/>
            <p:nvPr/>
          </p:nvSpPr>
          <p:spPr>
            <a:xfrm>
              <a:off x="0" y="0"/>
              <a:ext cx="2991485" cy="4464812"/>
            </a:xfrm>
            <a:custGeom>
              <a:avLst/>
              <a:gdLst/>
              <a:ahLst/>
              <a:cxnLst/>
              <a:rect l="l" t="t" r="r" b="b"/>
              <a:pathLst>
                <a:path w="2991485" h="4464812">
                  <a:moveTo>
                    <a:pt x="0" y="0"/>
                  </a:moveTo>
                  <a:lnTo>
                    <a:pt x="2991485" y="0"/>
                  </a:lnTo>
                  <a:lnTo>
                    <a:pt x="2991485" y="4464812"/>
                  </a:lnTo>
                  <a:lnTo>
                    <a:pt x="0" y="4464812"/>
                  </a:lnTo>
                  <a:lnTo>
                    <a:pt x="0" y="0"/>
                  </a:lnTo>
                  <a:close/>
                </a:path>
              </a:pathLst>
            </a:custGeom>
            <a:blipFill>
              <a:blip r:embed="rId6"/>
              <a:stretch>
                <a:fillRect l="-5" r="-4" b="-1"/>
              </a:stretch>
            </a:blipFill>
          </p:spPr>
        </p:sp>
      </p:grpSp>
      <p:grpSp>
        <p:nvGrpSpPr>
          <p:cNvPr id="10" name="Group 10"/>
          <p:cNvGrpSpPr/>
          <p:nvPr/>
        </p:nvGrpSpPr>
        <p:grpSpPr>
          <a:xfrm>
            <a:off x="3662239" y="6575448"/>
            <a:ext cx="2452882" cy="3348645"/>
            <a:chOff x="0" y="0"/>
            <a:chExt cx="3270509" cy="4464860"/>
          </a:xfrm>
        </p:grpSpPr>
        <p:sp>
          <p:nvSpPr>
            <p:cNvPr id="11" name="Freeform 11"/>
            <p:cNvSpPr/>
            <p:nvPr/>
          </p:nvSpPr>
          <p:spPr>
            <a:xfrm>
              <a:off x="0" y="0"/>
              <a:ext cx="3270504" cy="4464812"/>
            </a:xfrm>
            <a:custGeom>
              <a:avLst/>
              <a:gdLst/>
              <a:ahLst/>
              <a:cxnLst/>
              <a:rect l="l" t="t" r="r" b="b"/>
              <a:pathLst>
                <a:path w="3270504" h="4464812">
                  <a:moveTo>
                    <a:pt x="0" y="0"/>
                  </a:moveTo>
                  <a:lnTo>
                    <a:pt x="3270504" y="0"/>
                  </a:lnTo>
                  <a:lnTo>
                    <a:pt x="3270504" y="4464812"/>
                  </a:lnTo>
                  <a:lnTo>
                    <a:pt x="0" y="4464812"/>
                  </a:lnTo>
                  <a:lnTo>
                    <a:pt x="0" y="0"/>
                  </a:lnTo>
                  <a:close/>
                </a:path>
              </a:pathLst>
            </a:custGeom>
            <a:blipFill>
              <a:blip r:embed="rId7"/>
              <a:stretch>
                <a:fillRect l="-14" r="-15" b="-1"/>
              </a:stretch>
            </a:blipFill>
          </p:spPr>
        </p:sp>
      </p:grpSp>
      <p:sp>
        <p:nvSpPr>
          <p:cNvPr id="12" name="TextBox 12"/>
          <p:cNvSpPr txBox="1"/>
          <p:nvPr/>
        </p:nvSpPr>
        <p:spPr>
          <a:xfrm rot="-181529">
            <a:off x="57995" y="3270028"/>
            <a:ext cx="9703600" cy="3290824"/>
          </a:xfrm>
          <a:prstGeom prst="rect">
            <a:avLst/>
          </a:prstGeom>
        </p:spPr>
        <p:txBody>
          <a:bodyPr lIns="0" tIns="0" rIns="0" bIns="0" rtlCol="0" anchor="t">
            <a:spAutoFit/>
          </a:bodyPr>
          <a:lstStyle/>
          <a:p>
            <a:pPr algn="ctr">
              <a:lnSpc>
                <a:spcPts val="11918"/>
              </a:lnSpc>
            </a:pPr>
            <a:r>
              <a:rPr lang="en-US" sz="17025">
                <a:solidFill>
                  <a:srgbClr val="5D2719"/>
                </a:solidFill>
                <a:latin typeface="Porcelain"/>
                <a:ea typeface="Porcelain"/>
                <a:cs typeface="Porcelain"/>
                <a:sym typeface="Porcelain"/>
              </a:rPr>
              <a:t>Live the Word Kids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a:extLst>
            <a:ext uri="{FF2B5EF4-FFF2-40B4-BE49-F238E27FC236}">
              <a16:creationId xmlns:a16="http://schemas.microsoft.com/office/drawing/2014/main" id="{9358B251-0720-3342-3B32-DD4329896B0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301F146-1E21-151D-0854-D69F4A3B4080}"/>
              </a:ext>
            </a:extLst>
          </p:cNvPr>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a:extLst>
              <a:ext uri="{FF2B5EF4-FFF2-40B4-BE49-F238E27FC236}">
                <a16:creationId xmlns:a16="http://schemas.microsoft.com/office/drawing/2014/main" id="{E92852C4-71D1-0603-DC69-2D6A8362E087}"/>
              </a:ext>
            </a:extLst>
          </p:cNvPr>
          <p:cNvGrpSpPr/>
          <p:nvPr/>
        </p:nvGrpSpPr>
        <p:grpSpPr>
          <a:xfrm>
            <a:off x="3761021" y="2082848"/>
            <a:ext cx="1863399" cy="924809"/>
            <a:chOff x="0" y="0"/>
            <a:chExt cx="4021496" cy="1995877"/>
          </a:xfrm>
        </p:grpSpPr>
        <p:sp>
          <p:nvSpPr>
            <p:cNvPr id="4" name="Freeform 4">
              <a:extLst>
                <a:ext uri="{FF2B5EF4-FFF2-40B4-BE49-F238E27FC236}">
                  <a16:creationId xmlns:a16="http://schemas.microsoft.com/office/drawing/2014/main" id="{B9431E95-9EC2-0D52-FF88-E2972C3BBC04}"/>
                </a:ext>
              </a:extLst>
            </p:cNvPr>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a:extLst>
              <a:ext uri="{FF2B5EF4-FFF2-40B4-BE49-F238E27FC236}">
                <a16:creationId xmlns:a16="http://schemas.microsoft.com/office/drawing/2014/main" id="{0F1019E1-2B66-A69D-EA34-D6A781D96203}"/>
              </a:ext>
            </a:extLst>
          </p:cNvPr>
          <p:cNvSpPr txBox="1"/>
          <p:nvPr/>
        </p:nvSpPr>
        <p:spPr>
          <a:xfrm>
            <a:off x="3151316" y="3303687"/>
            <a:ext cx="5992684" cy="2910412"/>
          </a:xfrm>
          <a:prstGeom prst="rect">
            <a:avLst/>
          </a:prstGeom>
        </p:spPr>
        <p:txBody>
          <a:bodyPr lIns="0" tIns="0" rIns="0" bIns="0" rtlCol="0" anchor="t">
            <a:spAutoFit/>
          </a:bodyPr>
          <a:lstStyle/>
          <a:p>
            <a:pPr algn="ctr">
              <a:lnSpc>
                <a:spcPts val="5732"/>
              </a:lnSpc>
              <a:spcBef>
                <a:spcPct val="0"/>
              </a:spcBef>
            </a:pPr>
            <a:r>
              <a:rPr lang="en-PH" sz="4400" dirty="0">
                <a:latin typeface="Nunito Bold" charset="0"/>
              </a:rPr>
              <a:t>Jesus answered, “It isn't right to take the children's food and throw it to the dogs.”</a:t>
            </a:r>
            <a:endParaRPr lang="en-US" sz="400000" b="1" spc="122" dirty="0">
              <a:solidFill>
                <a:srgbClr val="000000"/>
              </a:solidFill>
              <a:latin typeface="Nunito Bold" charset="0"/>
              <a:ea typeface="Nunito Bold"/>
              <a:cs typeface="Nunito Bold"/>
              <a:sym typeface="Nunito Bold"/>
            </a:endParaRPr>
          </a:p>
        </p:txBody>
      </p:sp>
      <p:sp>
        <p:nvSpPr>
          <p:cNvPr id="7" name="TextBox 7">
            <a:extLst>
              <a:ext uri="{FF2B5EF4-FFF2-40B4-BE49-F238E27FC236}">
                <a16:creationId xmlns:a16="http://schemas.microsoft.com/office/drawing/2014/main" id="{1AC31C99-3EF9-0A70-2A8B-FC70BFD3EBA1}"/>
              </a:ext>
            </a:extLst>
          </p:cNvPr>
          <p:cNvSpPr txBox="1"/>
          <p:nvPr/>
        </p:nvSpPr>
        <p:spPr>
          <a:xfrm>
            <a:off x="4051056" y="1810634"/>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26</a:t>
            </a:r>
          </a:p>
        </p:txBody>
      </p:sp>
      <p:pic>
        <p:nvPicPr>
          <p:cNvPr id="5" name="Picture 4" descr="A generated image">
            <a:extLst>
              <a:ext uri="{FF2B5EF4-FFF2-40B4-BE49-F238E27FC236}">
                <a16:creationId xmlns:a16="http://schemas.microsoft.com/office/drawing/2014/main" id="{2B69F618-F570-747C-709D-2703556D0D9D}"/>
              </a:ext>
            </a:extLst>
          </p:cNvPr>
          <p:cNvPicPr>
            <a:picLocks noChangeAspect="1"/>
          </p:cNvPicPr>
          <p:nvPr/>
        </p:nvPicPr>
        <p:blipFill>
          <a:blip r:embed="rId3"/>
          <a:stretch>
            <a:fillRect/>
          </a:stretch>
        </p:blipFill>
        <p:spPr>
          <a:xfrm>
            <a:off x="9566950" y="2292175"/>
            <a:ext cx="5702649" cy="5702649"/>
          </a:xfrm>
          <a:prstGeom prst="rect">
            <a:avLst/>
          </a:prstGeom>
        </p:spPr>
      </p:pic>
    </p:spTree>
    <p:extLst>
      <p:ext uri="{BB962C8B-B14F-4D97-AF65-F5344CB8AC3E}">
        <p14:creationId xmlns:p14="http://schemas.microsoft.com/office/powerpoint/2010/main" val="26199214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3761021" y="2082848"/>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7" name="TextBox 7"/>
          <p:cNvSpPr txBox="1"/>
          <p:nvPr/>
        </p:nvSpPr>
        <p:spPr>
          <a:xfrm>
            <a:off x="3151316" y="3303687"/>
            <a:ext cx="5992684" cy="3641381"/>
          </a:xfrm>
          <a:prstGeom prst="rect">
            <a:avLst/>
          </a:prstGeom>
        </p:spPr>
        <p:txBody>
          <a:bodyPr lIns="0" tIns="0" rIns="0" bIns="0" rtlCol="0" anchor="t">
            <a:spAutoFit/>
          </a:bodyPr>
          <a:lstStyle/>
          <a:p>
            <a:pPr algn="ctr">
              <a:lnSpc>
                <a:spcPts val="5732"/>
              </a:lnSpc>
              <a:spcBef>
                <a:spcPct val="0"/>
              </a:spcBef>
            </a:pPr>
            <a:r>
              <a:rPr lang="en-PH" sz="4800" dirty="0">
                <a:latin typeface="Nunito Bold" charset="0"/>
              </a:rPr>
              <a:t>Then Peter spoke up. “Lord, if it is really you, order me to come out on the water to you.”</a:t>
            </a:r>
            <a:endParaRPr lang="en-US" sz="59500" spc="122" dirty="0">
              <a:solidFill>
                <a:srgbClr val="000000"/>
              </a:solidFill>
              <a:latin typeface="Nunito Bold" charset="0"/>
              <a:ea typeface="Nunito Bold"/>
              <a:cs typeface="Nunito Bold"/>
              <a:sym typeface="Nunito Bold"/>
            </a:endParaRPr>
          </a:p>
        </p:txBody>
      </p:sp>
      <p:sp>
        <p:nvSpPr>
          <p:cNvPr id="8" name="TextBox 8"/>
          <p:cNvSpPr txBox="1"/>
          <p:nvPr/>
        </p:nvSpPr>
        <p:spPr>
          <a:xfrm>
            <a:off x="4051056" y="1810634"/>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28</a:t>
            </a:r>
          </a:p>
        </p:txBody>
      </p:sp>
      <p:pic>
        <p:nvPicPr>
          <p:cNvPr id="5" name="Picture 4" descr="‘Lord, if it is you,’ Peter asked. ‘Tell me to walk on the water to you.’ ‘Come,’ Jesus answered. – Slide 7">
            <a:extLst>
              <a:ext uri="{FF2B5EF4-FFF2-40B4-BE49-F238E27FC236}">
                <a16:creationId xmlns:a16="http://schemas.microsoft.com/office/drawing/2014/main" id="{ED8B44A3-F574-DE53-3486-DDD2791B1F81}"/>
              </a:ext>
            </a:extLst>
          </p:cNvPr>
          <p:cNvPicPr>
            <a:picLocks noChangeAspect="1"/>
          </p:cNvPicPr>
          <p:nvPr/>
        </p:nvPicPr>
        <p:blipFill>
          <a:blip r:embed="rId3"/>
          <a:stretch>
            <a:fillRect/>
          </a:stretch>
        </p:blipFill>
        <p:spPr>
          <a:xfrm>
            <a:off x="9499679" y="2857500"/>
            <a:ext cx="5891031" cy="4418273"/>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12862549" y="1313174"/>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7" name="TextBox 7"/>
          <p:cNvSpPr txBox="1"/>
          <p:nvPr/>
        </p:nvSpPr>
        <p:spPr>
          <a:xfrm>
            <a:off x="9614754" y="2429987"/>
            <a:ext cx="5759414" cy="4962256"/>
          </a:xfrm>
          <a:prstGeom prst="rect">
            <a:avLst/>
          </a:prstGeom>
        </p:spPr>
        <p:txBody>
          <a:bodyPr lIns="0" tIns="0" rIns="0" bIns="0" rtlCol="0" anchor="t">
            <a:spAutoFit/>
          </a:bodyPr>
          <a:lstStyle/>
          <a:p>
            <a:pPr algn="ctr">
              <a:lnSpc>
                <a:spcPts val="6466"/>
              </a:lnSpc>
              <a:spcBef>
                <a:spcPct val="0"/>
              </a:spcBef>
            </a:pPr>
            <a:r>
              <a:rPr lang="en-PH" sz="4400" dirty="0">
                <a:latin typeface="Nunito Bold" charset="0"/>
              </a:rPr>
              <a:t>“That's true, sir,” she answered, “but even the dogs eat the leftovers that fall from their masters' table.”</a:t>
            </a:r>
            <a:endParaRPr lang="en-US" sz="59500" b="1" spc="138" dirty="0">
              <a:solidFill>
                <a:srgbClr val="000000"/>
              </a:solidFill>
              <a:latin typeface="Nunito Bold" charset="0"/>
              <a:ea typeface="Nunito Bold"/>
              <a:cs typeface="Nunito Bold"/>
              <a:sym typeface="Nunito Bold"/>
            </a:endParaRPr>
          </a:p>
        </p:txBody>
      </p:sp>
      <p:sp>
        <p:nvSpPr>
          <p:cNvPr id="8" name="TextBox 8"/>
          <p:cNvSpPr txBox="1"/>
          <p:nvPr/>
        </p:nvSpPr>
        <p:spPr>
          <a:xfrm>
            <a:off x="13152584" y="1031435"/>
            <a:ext cx="1573363"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27</a:t>
            </a:r>
          </a:p>
        </p:txBody>
      </p:sp>
      <p:pic>
        <p:nvPicPr>
          <p:cNvPr id="9" name="Picture 8">
            <a:extLst>
              <a:ext uri="{FF2B5EF4-FFF2-40B4-BE49-F238E27FC236}">
                <a16:creationId xmlns:a16="http://schemas.microsoft.com/office/drawing/2014/main" id="{66F89EF6-3D2D-41B2-9DB1-E73700ABE8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91960" y="2390982"/>
            <a:ext cx="5759414" cy="5759414"/>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3761021" y="2082848"/>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p:cNvSpPr txBox="1"/>
          <p:nvPr/>
        </p:nvSpPr>
        <p:spPr>
          <a:xfrm>
            <a:off x="3151316" y="3303687"/>
            <a:ext cx="5992684" cy="5087931"/>
          </a:xfrm>
          <a:prstGeom prst="rect">
            <a:avLst/>
          </a:prstGeom>
        </p:spPr>
        <p:txBody>
          <a:bodyPr lIns="0" tIns="0" rIns="0" bIns="0" rtlCol="0" anchor="t">
            <a:spAutoFit/>
          </a:bodyPr>
          <a:lstStyle/>
          <a:p>
            <a:pPr algn="ctr">
              <a:lnSpc>
                <a:spcPts val="5729"/>
              </a:lnSpc>
              <a:spcBef>
                <a:spcPct val="0"/>
              </a:spcBef>
            </a:pPr>
            <a:r>
              <a:rPr lang="en-PH" sz="4400" dirty="0">
                <a:latin typeface="Nunito Bold" charset="0"/>
              </a:rPr>
              <a:t>So Jesus answered her, “You are a woman of great faith! What you want will be done for you.” And at that very moment her daughter was healed.</a:t>
            </a:r>
            <a:endParaRPr lang="en-US" sz="85700" b="1" spc="122" dirty="0">
              <a:solidFill>
                <a:srgbClr val="000000"/>
              </a:solidFill>
              <a:latin typeface="Nunito Bold" charset="0"/>
              <a:ea typeface="Nunito Bold"/>
              <a:cs typeface="Nunito Bold"/>
              <a:sym typeface="Nunito Bold"/>
            </a:endParaRPr>
          </a:p>
        </p:txBody>
      </p:sp>
      <p:sp>
        <p:nvSpPr>
          <p:cNvPr id="7" name="TextBox 7"/>
          <p:cNvSpPr txBox="1"/>
          <p:nvPr/>
        </p:nvSpPr>
        <p:spPr>
          <a:xfrm>
            <a:off x="4051056" y="1810634"/>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28</a:t>
            </a:r>
          </a:p>
        </p:txBody>
      </p:sp>
      <p:pic>
        <p:nvPicPr>
          <p:cNvPr id="9" name="Picture 8">
            <a:extLst>
              <a:ext uri="{FF2B5EF4-FFF2-40B4-BE49-F238E27FC236}">
                <a16:creationId xmlns:a16="http://schemas.microsoft.com/office/drawing/2014/main" id="{8FE9EEB6-54D5-DDE7-D1D3-C62F6EE74B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72751" y="1810634"/>
            <a:ext cx="5981700" cy="59817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3416570" y="1663590"/>
            <a:ext cx="5727430" cy="5677315"/>
            <a:chOff x="0" y="0"/>
            <a:chExt cx="10063548" cy="9975492"/>
          </a:xfrm>
        </p:grpSpPr>
        <p:sp>
          <p:nvSpPr>
            <p:cNvPr id="4" name="Freeform 4"/>
            <p:cNvSpPr/>
            <p:nvPr/>
          </p:nvSpPr>
          <p:spPr>
            <a:xfrm>
              <a:off x="0" y="0"/>
              <a:ext cx="10063607" cy="9975469"/>
            </a:xfrm>
            <a:custGeom>
              <a:avLst/>
              <a:gdLst/>
              <a:ahLst/>
              <a:cxnLst/>
              <a:rect l="l" t="t" r="r" b="b"/>
              <a:pathLst>
                <a:path w="10063607" h="9975469">
                  <a:moveTo>
                    <a:pt x="0" y="0"/>
                  </a:moveTo>
                  <a:lnTo>
                    <a:pt x="10063607" y="0"/>
                  </a:lnTo>
                  <a:lnTo>
                    <a:pt x="10063607" y="9975469"/>
                  </a:lnTo>
                  <a:lnTo>
                    <a:pt x="0" y="9975469"/>
                  </a:lnTo>
                  <a:lnTo>
                    <a:pt x="0" y="0"/>
                  </a:lnTo>
                  <a:close/>
                </a:path>
              </a:pathLst>
            </a:custGeom>
            <a:blipFill>
              <a:blip r:embed="rId3"/>
              <a:stretch>
                <a:fillRect l="-21" r="-20"/>
              </a:stretch>
            </a:blipFill>
          </p:spPr>
        </p:sp>
      </p:grpSp>
      <p:sp>
        <p:nvSpPr>
          <p:cNvPr id="5" name="TextBox 5"/>
          <p:cNvSpPr txBox="1"/>
          <p:nvPr/>
        </p:nvSpPr>
        <p:spPr>
          <a:xfrm>
            <a:off x="9577684" y="1144428"/>
            <a:ext cx="5886808" cy="3198972"/>
          </a:xfrm>
          <a:prstGeom prst="rect">
            <a:avLst/>
          </a:prstGeom>
        </p:spPr>
        <p:txBody>
          <a:bodyPr lIns="0" tIns="0" rIns="0" bIns="0" rtlCol="0" anchor="t">
            <a:spAutoFit/>
          </a:bodyPr>
          <a:lstStyle/>
          <a:p>
            <a:pPr algn="l">
              <a:lnSpc>
                <a:spcPts val="6322"/>
              </a:lnSpc>
            </a:pPr>
            <a:r>
              <a:rPr lang="en-US" sz="4518" b="1" spc="131">
                <a:solidFill>
                  <a:srgbClr val="004AAD"/>
                </a:solidFill>
                <a:latin typeface="Nunito Bold"/>
                <a:ea typeface="Nunito Bold"/>
                <a:cs typeface="Nunito Bold"/>
                <a:sym typeface="Nunito Bold"/>
              </a:rPr>
              <a:t>Leader:</a:t>
            </a:r>
          </a:p>
          <a:p>
            <a:pPr algn="l">
              <a:lnSpc>
                <a:spcPts val="6326"/>
              </a:lnSpc>
            </a:pPr>
            <a:r>
              <a:rPr lang="en-US" sz="4518" b="1" spc="135">
                <a:solidFill>
                  <a:srgbClr val="5A3114"/>
                </a:solidFill>
                <a:latin typeface="Nunito Bold"/>
                <a:ea typeface="Nunito Bold"/>
                <a:cs typeface="Nunito Bold"/>
                <a:sym typeface="Nunito Bold"/>
              </a:rPr>
              <a:t>The Gospel of the Lord</a:t>
            </a:r>
          </a:p>
          <a:p>
            <a:pPr algn="l">
              <a:lnSpc>
                <a:spcPts val="6466"/>
              </a:lnSpc>
            </a:pPr>
            <a:endParaRPr lang="en-US" sz="4518" b="1" spc="135">
              <a:solidFill>
                <a:srgbClr val="5A3114"/>
              </a:solidFill>
              <a:latin typeface="Nunito Bold"/>
              <a:ea typeface="Nunito Bold"/>
              <a:cs typeface="Nunito Bold"/>
              <a:sym typeface="Nunito Bold"/>
            </a:endParaRPr>
          </a:p>
        </p:txBody>
      </p:sp>
      <p:sp>
        <p:nvSpPr>
          <p:cNvPr id="6" name="TextBox 6"/>
          <p:cNvSpPr txBox="1"/>
          <p:nvPr/>
        </p:nvSpPr>
        <p:spPr>
          <a:xfrm>
            <a:off x="9577684" y="5675376"/>
            <a:ext cx="5886808" cy="2426184"/>
          </a:xfrm>
          <a:prstGeom prst="rect">
            <a:avLst/>
          </a:prstGeom>
        </p:spPr>
        <p:txBody>
          <a:bodyPr lIns="0" tIns="0" rIns="0" bIns="0" rtlCol="0" anchor="t">
            <a:spAutoFit/>
          </a:bodyPr>
          <a:lstStyle/>
          <a:p>
            <a:pPr algn="l">
              <a:lnSpc>
                <a:spcPts val="6461"/>
              </a:lnSpc>
            </a:pPr>
            <a:r>
              <a:rPr lang="en-US" sz="4619" b="1" spc="133">
                <a:solidFill>
                  <a:srgbClr val="004AAD"/>
                </a:solidFill>
                <a:latin typeface="Nunito Bold"/>
                <a:ea typeface="Nunito Bold"/>
                <a:cs typeface="Nunito Bold"/>
                <a:sym typeface="Nunito Bold"/>
              </a:rPr>
              <a:t>All: </a:t>
            </a:r>
          </a:p>
          <a:p>
            <a:pPr algn="l">
              <a:lnSpc>
                <a:spcPts val="6466"/>
              </a:lnSpc>
            </a:pPr>
            <a:r>
              <a:rPr lang="en-US" sz="4619" b="1" spc="138">
                <a:solidFill>
                  <a:srgbClr val="5B1018"/>
                </a:solidFill>
                <a:latin typeface="Nunito Bold"/>
                <a:ea typeface="Nunito Bold"/>
                <a:cs typeface="Nunito Bold"/>
                <a:sym typeface="Nunito Bold"/>
              </a:rPr>
              <a:t>Praise to you, Lord Jesus Christ.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sp>
        <p:nvSpPr>
          <p:cNvPr id="3" name="TextBox 3"/>
          <p:cNvSpPr txBox="1"/>
          <p:nvPr/>
        </p:nvSpPr>
        <p:spPr>
          <a:xfrm>
            <a:off x="9626931" y="3840309"/>
            <a:ext cx="6679126" cy="1303191"/>
          </a:xfrm>
          <a:prstGeom prst="rect">
            <a:avLst/>
          </a:prstGeom>
        </p:spPr>
        <p:txBody>
          <a:bodyPr lIns="0" tIns="0" rIns="0" bIns="0" rtlCol="0" anchor="t">
            <a:spAutoFit/>
          </a:bodyPr>
          <a:lstStyle/>
          <a:p>
            <a:pPr algn="l">
              <a:lnSpc>
                <a:spcPts val="9411"/>
              </a:lnSpc>
            </a:pPr>
            <a:r>
              <a:rPr lang="en-US" sz="10456">
                <a:solidFill>
                  <a:srgbClr val="5A3114"/>
                </a:solidFill>
                <a:latin typeface="Porcelain"/>
                <a:ea typeface="Porcelain"/>
                <a:cs typeface="Porcelain"/>
                <a:sym typeface="Porcelain"/>
              </a:rPr>
              <a:t>Gospel Message</a:t>
            </a:r>
          </a:p>
        </p:txBody>
      </p:sp>
      <p:sp>
        <p:nvSpPr>
          <p:cNvPr id="4" name="Freeform 4"/>
          <p:cNvSpPr/>
          <p:nvPr/>
        </p:nvSpPr>
        <p:spPr>
          <a:xfrm rot="-320354">
            <a:off x="3784217" y="2374026"/>
            <a:ext cx="4835881" cy="4872424"/>
          </a:xfrm>
          <a:custGeom>
            <a:avLst/>
            <a:gdLst/>
            <a:ahLst/>
            <a:cxnLst/>
            <a:rect l="l" t="t" r="r" b="b"/>
            <a:pathLst>
              <a:path w="4835881" h="4872424">
                <a:moveTo>
                  <a:pt x="0" y="0"/>
                </a:moveTo>
                <a:lnTo>
                  <a:pt x="4835881" y="0"/>
                </a:lnTo>
                <a:lnTo>
                  <a:pt x="4835881" y="4872425"/>
                </a:lnTo>
                <a:lnTo>
                  <a:pt x="0" y="4872425"/>
                </a:lnTo>
                <a:lnTo>
                  <a:pt x="0" y="0"/>
                </a:lnTo>
                <a:close/>
              </a:path>
            </a:pathLst>
          </a:custGeom>
          <a:blipFill>
            <a:blip>
              <a:extLst>
                <a:ext uri="{96DAC541-7B7A-43D3-8B79-37D633B846F1}">
                  <asvg:svgBlip xmlns:asvg="http://schemas.microsoft.com/office/drawing/2016/SVG/main" r:embed="rId3"/>
                </a:ext>
              </a:extLst>
            </a:blip>
            <a:stretch>
              <a:fillRect l="-34" r="-34"/>
            </a:stretch>
          </a:blipFill>
        </p:spPr>
      </p:sp>
      <p:sp>
        <p:nvSpPr>
          <p:cNvPr id="5" name="Freeform 5"/>
          <p:cNvSpPr/>
          <p:nvPr/>
        </p:nvSpPr>
        <p:spPr>
          <a:xfrm rot="692353">
            <a:off x="11610534" y="1402087"/>
            <a:ext cx="1954876" cy="1515029"/>
          </a:xfrm>
          <a:custGeom>
            <a:avLst/>
            <a:gdLst/>
            <a:ahLst/>
            <a:cxnLst/>
            <a:rect l="l" t="t" r="r" b="b"/>
            <a:pathLst>
              <a:path w="1954876" h="1515029">
                <a:moveTo>
                  <a:pt x="0" y="0"/>
                </a:moveTo>
                <a:lnTo>
                  <a:pt x="1954876" y="0"/>
                </a:lnTo>
                <a:lnTo>
                  <a:pt x="1954876" y="1515029"/>
                </a:lnTo>
                <a:lnTo>
                  <a:pt x="0" y="1515029"/>
                </a:lnTo>
                <a:lnTo>
                  <a:pt x="0" y="0"/>
                </a:lnTo>
                <a:close/>
              </a:path>
            </a:pathLst>
          </a:custGeom>
          <a:blipFill>
            <a:blip>
              <a:extLst>
                <a:ext uri="{96DAC541-7B7A-43D3-8B79-37D633B846F1}">
                  <asvg:svgBlip xmlns:asvg="http://schemas.microsoft.com/office/drawing/2016/SVG/main" r:embed="rId4"/>
                </a:ext>
              </a:extLst>
            </a:blip>
            <a:stretch>
              <a:fillRect t="-109" b="-109"/>
            </a:stretch>
          </a:blipFill>
        </p:spPr>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sp>
        <p:nvSpPr>
          <p:cNvPr id="3" name="Freeform 3"/>
          <p:cNvSpPr/>
          <p:nvPr/>
        </p:nvSpPr>
        <p:spPr>
          <a:xfrm>
            <a:off x="10022860" y="1372342"/>
            <a:ext cx="4727794" cy="6640844"/>
          </a:xfrm>
          <a:custGeom>
            <a:avLst/>
            <a:gdLst/>
            <a:ahLst/>
            <a:cxnLst/>
            <a:rect l="l" t="t" r="r" b="b"/>
            <a:pathLst>
              <a:path w="4727794" h="6640844">
                <a:moveTo>
                  <a:pt x="0" y="0"/>
                </a:moveTo>
                <a:lnTo>
                  <a:pt x="4727793" y="0"/>
                </a:lnTo>
                <a:lnTo>
                  <a:pt x="4727793" y="6640844"/>
                </a:lnTo>
                <a:lnTo>
                  <a:pt x="0" y="6640844"/>
                </a:lnTo>
                <a:lnTo>
                  <a:pt x="0" y="0"/>
                </a:lnTo>
                <a:close/>
              </a:path>
            </a:pathLst>
          </a:custGeom>
          <a:blipFill>
            <a:blip r:embed="rId3"/>
            <a:stretch>
              <a:fillRect/>
            </a:stretch>
          </a:blipFill>
        </p:spPr>
      </p:sp>
      <p:sp>
        <p:nvSpPr>
          <p:cNvPr id="4" name="Freeform 4"/>
          <p:cNvSpPr/>
          <p:nvPr/>
        </p:nvSpPr>
        <p:spPr>
          <a:xfrm>
            <a:off x="452332" y="-2581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txBody>
          <a:bodyPr/>
          <a:lstStyle/>
          <a:p>
            <a:endParaRPr lang="en-PH" dirty="0"/>
          </a:p>
        </p:txBody>
      </p:sp>
      <p:sp>
        <p:nvSpPr>
          <p:cNvPr id="6" name="TextBox 6"/>
          <p:cNvSpPr txBox="1"/>
          <p:nvPr/>
        </p:nvSpPr>
        <p:spPr>
          <a:xfrm>
            <a:off x="3699705" y="1257300"/>
            <a:ext cx="5816220" cy="1923540"/>
          </a:xfrm>
          <a:prstGeom prst="rect">
            <a:avLst/>
          </a:prstGeom>
        </p:spPr>
        <p:txBody>
          <a:bodyPr lIns="0" tIns="0" rIns="0" bIns="0" rtlCol="0" anchor="t">
            <a:spAutoFit/>
          </a:bodyPr>
          <a:lstStyle/>
          <a:p>
            <a:pPr algn="l">
              <a:lnSpc>
                <a:spcPts val="7191"/>
              </a:lnSpc>
            </a:pPr>
            <a:r>
              <a:rPr lang="en-US" sz="7999" dirty="0">
                <a:solidFill>
                  <a:srgbClr val="5A3114"/>
                </a:solidFill>
                <a:latin typeface="Porcelain"/>
                <a:ea typeface="Porcelain"/>
                <a:cs typeface="Porcelain"/>
                <a:sym typeface="Porcelain"/>
              </a:rPr>
              <a:t>Activity: </a:t>
            </a:r>
          </a:p>
          <a:p>
            <a:pPr algn="l">
              <a:lnSpc>
                <a:spcPts val="7191"/>
              </a:lnSpc>
            </a:pPr>
            <a:r>
              <a:rPr lang="en-US" sz="7999" dirty="0">
                <a:solidFill>
                  <a:srgbClr val="5A3114"/>
                </a:solidFill>
                <a:latin typeface="Porcelain"/>
                <a:ea typeface="Porcelain"/>
                <a:cs typeface="Porcelain"/>
                <a:sym typeface="Porcelain"/>
              </a:rPr>
              <a:t>“Faith Heart”</a:t>
            </a:r>
          </a:p>
        </p:txBody>
      </p:sp>
      <p:sp>
        <p:nvSpPr>
          <p:cNvPr id="7" name="TextBox 7"/>
          <p:cNvSpPr txBox="1"/>
          <p:nvPr/>
        </p:nvSpPr>
        <p:spPr>
          <a:xfrm>
            <a:off x="3641996" y="3833446"/>
            <a:ext cx="5873929" cy="4207755"/>
          </a:xfrm>
          <a:prstGeom prst="rect">
            <a:avLst/>
          </a:prstGeom>
        </p:spPr>
        <p:txBody>
          <a:bodyPr lIns="0" tIns="0" rIns="0" bIns="0" rtlCol="0" anchor="t">
            <a:spAutoFit/>
          </a:bodyPr>
          <a:lstStyle/>
          <a:p>
            <a:pPr algn="l">
              <a:lnSpc>
                <a:spcPts val="5537"/>
              </a:lnSpc>
            </a:pPr>
            <a:r>
              <a:rPr lang="en-US" sz="3955" b="1" spc="114" dirty="0">
                <a:solidFill>
                  <a:srgbClr val="5A3114"/>
                </a:solidFill>
                <a:latin typeface="Nunito Bold"/>
                <a:ea typeface="Nunito Bold"/>
                <a:cs typeface="Nunito Bold"/>
                <a:sym typeface="Nunito Bold"/>
              </a:rPr>
              <a:t>Materials Needed:</a:t>
            </a:r>
          </a:p>
          <a:p>
            <a:pPr marL="853968" lvl="1" indent="-426984" algn="l">
              <a:lnSpc>
                <a:spcPts val="5537"/>
              </a:lnSpc>
              <a:buFont typeface="Arial"/>
              <a:buChar char="•"/>
            </a:pPr>
            <a:r>
              <a:rPr lang="en-US" sz="3955" b="1" spc="114" dirty="0">
                <a:solidFill>
                  <a:srgbClr val="5A3114"/>
                </a:solidFill>
                <a:latin typeface="Nunito Bold"/>
                <a:ea typeface="Nunito Bold"/>
                <a:cs typeface="Nunito Bold"/>
                <a:sym typeface="Nunito Bold"/>
              </a:rPr>
              <a:t>Red colored paper</a:t>
            </a:r>
          </a:p>
          <a:p>
            <a:pPr marL="853968" lvl="1" indent="-426984" algn="l">
              <a:lnSpc>
                <a:spcPts val="5537"/>
              </a:lnSpc>
              <a:buFont typeface="Arial"/>
              <a:buChar char="•"/>
            </a:pPr>
            <a:r>
              <a:rPr lang="en-US" sz="3955" b="1" spc="114" dirty="0">
                <a:solidFill>
                  <a:srgbClr val="5A3114"/>
                </a:solidFill>
                <a:latin typeface="Nunito Bold"/>
                <a:ea typeface="Nunito Bold"/>
                <a:cs typeface="Nunito Bold"/>
                <a:sym typeface="Nunito Bold"/>
              </a:rPr>
              <a:t>Scissors</a:t>
            </a:r>
          </a:p>
          <a:p>
            <a:pPr marL="426984" lvl="1" algn="l">
              <a:lnSpc>
                <a:spcPts val="5537"/>
              </a:lnSpc>
            </a:pPr>
            <a:endParaRPr lang="en-US" sz="3955" b="1" spc="114" dirty="0">
              <a:solidFill>
                <a:srgbClr val="5A3114"/>
              </a:solidFill>
              <a:latin typeface="Nunito Bold"/>
              <a:ea typeface="Nunito Bold"/>
              <a:cs typeface="Nunito Bold"/>
              <a:sym typeface="Nunito Bold"/>
            </a:endParaRPr>
          </a:p>
          <a:p>
            <a:pPr algn="l">
              <a:lnSpc>
                <a:spcPts val="5537"/>
              </a:lnSpc>
            </a:pPr>
            <a:endParaRPr lang="en-US" sz="3955" b="1" spc="114" dirty="0">
              <a:solidFill>
                <a:srgbClr val="5A3114"/>
              </a:solidFill>
              <a:latin typeface="Nunito Bold"/>
              <a:ea typeface="Nunito Bold"/>
              <a:cs typeface="Nunito Bold"/>
              <a:sym typeface="Nunito Bold"/>
            </a:endParaRPr>
          </a:p>
          <a:p>
            <a:pPr algn="l">
              <a:lnSpc>
                <a:spcPts val="5537"/>
              </a:lnSpc>
            </a:pPr>
            <a:endParaRPr lang="en-US" sz="3955" b="1" spc="114" dirty="0">
              <a:solidFill>
                <a:srgbClr val="5A3114"/>
              </a:solidFill>
              <a:latin typeface="Nunito Bold"/>
              <a:ea typeface="Nunito Bold"/>
              <a:cs typeface="Nunito Bold"/>
              <a:sym typeface="Nunito Bold"/>
            </a:endParaRPr>
          </a:p>
        </p:txBody>
      </p:sp>
      <p:pic>
        <p:nvPicPr>
          <p:cNvPr id="8" name="Picture 7" descr="Red Heart Cardstock Cutout, 11in x 10.5in - Decorations | Party City">
            <a:extLst>
              <a:ext uri="{FF2B5EF4-FFF2-40B4-BE49-F238E27FC236}">
                <a16:creationId xmlns:a16="http://schemas.microsoft.com/office/drawing/2014/main" id="{A0D96A80-9AA1-D5D1-EEDC-58CEC808BBC6}"/>
              </a:ext>
            </a:extLst>
          </p:cNvPr>
          <p:cNvPicPr>
            <a:picLocks noChangeAspect="1"/>
          </p:cNvPicPr>
          <p:nvPr/>
        </p:nvPicPr>
        <p:blipFill>
          <a:blip r:embed="rId4"/>
          <a:stretch>
            <a:fillRect/>
          </a:stretch>
        </p:blipFill>
        <p:spPr>
          <a:xfrm>
            <a:off x="9893392" y="2476500"/>
            <a:ext cx="4724400" cy="47244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sp>
        <p:nvSpPr>
          <p:cNvPr id="3" name="Freeform 3"/>
          <p:cNvSpPr/>
          <p:nvPr/>
        </p:nvSpPr>
        <p:spPr>
          <a:xfrm>
            <a:off x="10022860" y="1372342"/>
            <a:ext cx="4727794" cy="6640844"/>
          </a:xfrm>
          <a:custGeom>
            <a:avLst/>
            <a:gdLst/>
            <a:ahLst/>
            <a:cxnLst/>
            <a:rect l="l" t="t" r="r" b="b"/>
            <a:pathLst>
              <a:path w="4727794" h="6640844">
                <a:moveTo>
                  <a:pt x="0" y="0"/>
                </a:moveTo>
                <a:lnTo>
                  <a:pt x="4727793" y="0"/>
                </a:lnTo>
                <a:lnTo>
                  <a:pt x="4727793" y="6640844"/>
                </a:lnTo>
                <a:lnTo>
                  <a:pt x="0" y="6640844"/>
                </a:lnTo>
                <a:lnTo>
                  <a:pt x="0" y="0"/>
                </a:lnTo>
                <a:close/>
              </a:path>
            </a:pathLst>
          </a:custGeom>
          <a:blipFill>
            <a:blip r:embed="rId3"/>
            <a:stretch>
              <a:fillRect/>
            </a:stretch>
          </a:blipFill>
        </p:spPr>
      </p:sp>
      <p:sp>
        <p:nvSpPr>
          <p:cNvPr id="4" name="Freeform 4"/>
          <p:cNvSpPr/>
          <p:nvPr/>
        </p:nvSpPr>
        <p:spPr>
          <a:xfrm>
            <a:off x="486745"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sp>
        <p:nvSpPr>
          <p:cNvPr id="5" name="TextBox 5"/>
          <p:cNvSpPr txBox="1"/>
          <p:nvPr/>
        </p:nvSpPr>
        <p:spPr>
          <a:xfrm>
            <a:off x="3699705" y="1257300"/>
            <a:ext cx="5816220" cy="2846870"/>
          </a:xfrm>
          <a:prstGeom prst="rect">
            <a:avLst/>
          </a:prstGeom>
        </p:spPr>
        <p:txBody>
          <a:bodyPr lIns="0" tIns="0" rIns="0" bIns="0" rtlCol="0" anchor="t">
            <a:spAutoFit/>
          </a:bodyPr>
          <a:lstStyle/>
          <a:p>
            <a:pPr algn="l">
              <a:lnSpc>
                <a:spcPts val="7191"/>
              </a:lnSpc>
            </a:pPr>
            <a:r>
              <a:rPr lang="en-US" sz="7999" dirty="0">
                <a:solidFill>
                  <a:srgbClr val="5A3114"/>
                </a:solidFill>
                <a:latin typeface="Porcelain"/>
                <a:ea typeface="Porcelain"/>
                <a:cs typeface="Porcelain"/>
                <a:sym typeface="Porcelain"/>
              </a:rPr>
              <a:t>Activity: </a:t>
            </a:r>
          </a:p>
          <a:p>
            <a:pPr>
              <a:lnSpc>
                <a:spcPts val="7199"/>
              </a:lnSpc>
            </a:pPr>
            <a:r>
              <a:rPr lang="en-US" sz="7999" dirty="0">
                <a:solidFill>
                  <a:srgbClr val="5A3114"/>
                </a:solidFill>
                <a:latin typeface="Porcelain"/>
                <a:ea typeface="Porcelain"/>
                <a:cs typeface="Porcelain"/>
                <a:sym typeface="Porcelain"/>
              </a:rPr>
              <a:t>“Faith Heart”</a:t>
            </a:r>
          </a:p>
          <a:p>
            <a:pPr algn="l">
              <a:lnSpc>
                <a:spcPts val="7199"/>
              </a:lnSpc>
            </a:pPr>
            <a:endParaRPr lang="en-US" sz="7999" dirty="0">
              <a:solidFill>
                <a:srgbClr val="5A3114"/>
              </a:solidFill>
              <a:latin typeface="Porcelain"/>
              <a:ea typeface="Porcelain"/>
              <a:cs typeface="Porcelain"/>
              <a:sym typeface="Porcelain"/>
            </a:endParaRPr>
          </a:p>
        </p:txBody>
      </p:sp>
      <p:sp>
        <p:nvSpPr>
          <p:cNvPr id="7" name="TextBox 7"/>
          <p:cNvSpPr txBox="1"/>
          <p:nvPr/>
        </p:nvSpPr>
        <p:spPr>
          <a:xfrm>
            <a:off x="3317846" y="3889618"/>
            <a:ext cx="5978554" cy="2830134"/>
          </a:xfrm>
          <a:prstGeom prst="rect">
            <a:avLst/>
          </a:prstGeom>
        </p:spPr>
        <p:txBody>
          <a:bodyPr lIns="0" tIns="0" rIns="0" bIns="0" rtlCol="0" anchor="t">
            <a:spAutoFit/>
          </a:bodyPr>
          <a:lstStyle/>
          <a:p>
            <a:pPr algn="ctr">
              <a:lnSpc>
                <a:spcPts val="3704"/>
              </a:lnSpc>
              <a:spcBef>
                <a:spcPct val="0"/>
              </a:spcBef>
            </a:pPr>
            <a:r>
              <a:rPr lang="en-US" sz="2646" b="1" spc="76" dirty="0">
                <a:solidFill>
                  <a:srgbClr val="5A3114"/>
                </a:solidFill>
                <a:latin typeface="Nunito Bold"/>
                <a:ea typeface="Nunito Bold"/>
                <a:cs typeface="Nunito Bold"/>
                <a:sym typeface="Nunito Bold"/>
              </a:rPr>
              <a:t>1.Cut out a large heart from construction paper.</a:t>
            </a:r>
          </a:p>
          <a:p>
            <a:pPr algn="ctr">
              <a:lnSpc>
                <a:spcPts val="3704"/>
              </a:lnSpc>
              <a:spcBef>
                <a:spcPct val="0"/>
              </a:spcBef>
            </a:pPr>
            <a:r>
              <a:rPr lang="en-US" sz="2646" b="1" spc="76" dirty="0">
                <a:solidFill>
                  <a:srgbClr val="5A3114"/>
                </a:solidFill>
                <a:latin typeface="Nunito Bold"/>
                <a:ea typeface="Nunito Bold"/>
                <a:cs typeface="Nunito Bold"/>
                <a:sym typeface="Nunito Bold"/>
              </a:rPr>
              <a:t>2.Write in the middle: “Jesus, I Trust You”.</a:t>
            </a:r>
          </a:p>
          <a:p>
            <a:pPr algn="ctr">
              <a:lnSpc>
                <a:spcPts val="3704"/>
              </a:lnSpc>
              <a:spcBef>
                <a:spcPct val="0"/>
              </a:spcBef>
            </a:pPr>
            <a:endParaRPr lang="en-US" sz="2646" b="1" spc="76" dirty="0">
              <a:solidFill>
                <a:srgbClr val="5A3114"/>
              </a:solidFill>
              <a:latin typeface="Nunito Bold"/>
              <a:ea typeface="Nunito Bold"/>
              <a:cs typeface="Nunito Bold"/>
              <a:sym typeface="Nunito Bold"/>
            </a:endParaRPr>
          </a:p>
          <a:p>
            <a:pPr algn="ctr">
              <a:lnSpc>
                <a:spcPts val="3704"/>
              </a:lnSpc>
              <a:spcBef>
                <a:spcPct val="0"/>
              </a:spcBef>
            </a:pPr>
            <a:endParaRPr lang="en-US" sz="2646" b="1" spc="76" dirty="0">
              <a:solidFill>
                <a:srgbClr val="5A3114"/>
              </a:solidFill>
              <a:latin typeface="Nunito Bold"/>
              <a:ea typeface="Nunito Bold"/>
              <a:cs typeface="Nunito Bold"/>
              <a:sym typeface="Nunito Bold"/>
            </a:endParaRPr>
          </a:p>
        </p:txBody>
      </p:sp>
      <p:pic>
        <p:nvPicPr>
          <p:cNvPr id="8" name="Picture 7" descr="Red Heart Cardstock Cutout, 11in x 10.5in - Decorations | Party City">
            <a:extLst>
              <a:ext uri="{FF2B5EF4-FFF2-40B4-BE49-F238E27FC236}">
                <a16:creationId xmlns:a16="http://schemas.microsoft.com/office/drawing/2014/main" id="{AF518F2A-B882-4E91-AC49-39314D4723F5}"/>
              </a:ext>
            </a:extLst>
          </p:cNvPr>
          <p:cNvPicPr>
            <a:picLocks noChangeAspect="1"/>
          </p:cNvPicPr>
          <p:nvPr/>
        </p:nvPicPr>
        <p:blipFill>
          <a:blip r:embed="rId4"/>
          <a:stretch>
            <a:fillRect/>
          </a:stretch>
        </p:blipFill>
        <p:spPr>
          <a:xfrm>
            <a:off x="10001205" y="2680735"/>
            <a:ext cx="4771104" cy="4771104"/>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sp>
        <p:nvSpPr>
          <p:cNvPr id="3" name="TextBox 3"/>
          <p:cNvSpPr txBox="1"/>
          <p:nvPr/>
        </p:nvSpPr>
        <p:spPr>
          <a:xfrm>
            <a:off x="3580484" y="1626879"/>
            <a:ext cx="5917666" cy="1238232"/>
          </a:xfrm>
          <a:prstGeom prst="rect">
            <a:avLst/>
          </a:prstGeom>
        </p:spPr>
        <p:txBody>
          <a:bodyPr lIns="0" tIns="0" rIns="0" bIns="0" rtlCol="0" anchor="t">
            <a:spAutoFit/>
          </a:bodyPr>
          <a:lstStyle/>
          <a:p>
            <a:pPr algn="l">
              <a:lnSpc>
                <a:spcPts val="8999"/>
              </a:lnSpc>
            </a:pPr>
            <a:r>
              <a:rPr lang="en-US" sz="9999">
                <a:solidFill>
                  <a:srgbClr val="5A3114"/>
                </a:solidFill>
                <a:latin typeface="Porcelain"/>
                <a:ea typeface="Porcelain"/>
                <a:cs typeface="Porcelain"/>
                <a:sym typeface="Porcelain"/>
              </a:rPr>
              <a:t>Closing Prayer</a:t>
            </a:r>
          </a:p>
        </p:txBody>
      </p:sp>
      <p:sp>
        <p:nvSpPr>
          <p:cNvPr id="4" name="Freeform 4"/>
          <p:cNvSpPr/>
          <p:nvPr/>
        </p:nvSpPr>
        <p:spPr>
          <a:xfrm>
            <a:off x="3321636" y="5143500"/>
            <a:ext cx="5822364" cy="3289636"/>
          </a:xfrm>
          <a:custGeom>
            <a:avLst/>
            <a:gdLst/>
            <a:ahLst/>
            <a:cxnLst/>
            <a:rect l="l" t="t" r="r" b="b"/>
            <a:pathLst>
              <a:path w="5822364" h="3289636">
                <a:moveTo>
                  <a:pt x="0" y="0"/>
                </a:moveTo>
                <a:lnTo>
                  <a:pt x="5822364" y="0"/>
                </a:lnTo>
                <a:lnTo>
                  <a:pt x="5822364" y="3289636"/>
                </a:lnTo>
                <a:lnTo>
                  <a:pt x="0" y="3289636"/>
                </a:lnTo>
                <a:lnTo>
                  <a:pt x="0" y="0"/>
                </a:lnTo>
                <a:close/>
              </a:path>
            </a:pathLst>
          </a:custGeom>
          <a:blipFill>
            <a:blip>
              <a:extLst>
                <a:ext uri="{96DAC541-7B7A-43D3-8B79-37D633B846F1}">
                  <asvg:svgBlip xmlns:asvg="http://schemas.microsoft.com/office/drawing/2016/SVG/main" r:embed="rId3"/>
                </a:ext>
              </a:extLst>
            </a:blip>
            <a:stretch>
              <a:fillRect t="-354" b="-354"/>
            </a:stretch>
          </a:blipFill>
        </p:spPr>
      </p:sp>
      <p:sp>
        <p:nvSpPr>
          <p:cNvPr id="5" name="Freeform 5"/>
          <p:cNvSpPr/>
          <p:nvPr/>
        </p:nvSpPr>
        <p:spPr>
          <a:xfrm>
            <a:off x="5394508" y="3026684"/>
            <a:ext cx="1676621" cy="1955243"/>
          </a:xfrm>
          <a:custGeom>
            <a:avLst/>
            <a:gdLst/>
            <a:ahLst/>
            <a:cxnLst/>
            <a:rect l="l" t="t" r="r" b="b"/>
            <a:pathLst>
              <a:path w="1676621" h="1955243">
                <a:moveTo>
                  <a:pt x="0" y="0"/>
                </a:moveTo>
                <a:lnTo>
                  <a:pt x="1676621" y="0"/>
                </a:lnTo>
                <a:lnTo>
                  <a:pt x="1676621" y="1955243"/>
                </a:lnTo>
                <a:lnTo>
                  <a:pt x="0" y="1955243"/>
                </a:lnTo>
                <a:lnTo>
                  <a:pt x="0" y="0"/>
                </a:lnTo>
                <a:close/>
              </a:path>
            </a:pathLst>
          </a:custGeom>
          <a:blipFill>
            <a:blip>
              <a:extLst>
                <a:ext uri="{96DAC541-7B7A-43D3-8B79-37D633B846F1}">
                  <asvg:svgBlip xmlns:asvg="http://schemas.microsoft.com/office/drawing/2016/SVG/main" r:embed="rId4"/>
                </a:ext>
              </a:extLst>
            </a:blip>
            <a:stretch>
              <a:fillRect l="-100" r="-100"/>
            </a:stretch>
          </a:blipFill>
        </p:spPr>
      </p:sp>
      <p:sp>
        <p:nvSpPr>
          <p:cNvPr id="6" name="TextBox 6"/>
          <p:cNvSpPr txBox="1"/>
          <p:nvPr/>
        </p:nvSpPr>
        <p:spPr>
          <a:xfrm>
            <a:off x="9498150" y="996211"/>
            <a:ext cx="5576545" cy="7186583"/>
          </a:xfrm>
          <a:prstGeom prst="rect">
            <a:avLst/>
          </a:prstGeom>
        </p:spPr>
        <p:txBody>
          <a:bodyPr lIns="0" tIns="0" rIns="0" bIns="0" rtlCol="0" anchor="t">
            <a:spAutoFit/>
          </a:bodyPr>
          <a:lstStyle/>
          <a:p>
            <a:r>
              <a:rPr lang="en-PH" sz="3600" dirty="0"/>
              <a:t>Dear Jesus,</a:t>
            </a:r>
          </a:p>
          <a:p>
            <a:endParaRPr lang="en-PH" sz="3600" dirty="0"/>
          </a:p>
          <a:p>
            <a:r>
              <a:rPr lang="en-PH" sz="3600" dirty="0"/>
              <a:t>Thank You for loving us and listening to our prayers. Help us to have strong faith like the Canaanite woman. Teach us to trust You every day, even when we have to wait. Thank You for always caring for us. We love You.</a:t>
            </a:r>
          </a:p>
          <a:p>
            <a:endParaRPr lang="en-PH" sz="3600" dirty="0"/>
          </a:p>
          <a:p>
            <a:r>
              <a:rPr lang="en-PH" sz="3600" dirty="0"/>
              <a:t>Amen.</a:t>
            </a:r>
          </a:p>
          <a:p>
            <a:pPr>
              <a:lnSpc>
                <a:spcPts val="4228"/>
              </a:lnSpc>
            </a:pPr>
            <a:endParaRPr lang="en-US" sz="3523" dirty="0">
              <a:solidFill>
                <a:srgbClr val="000000"/>
              </a:solidFill>
              <a:latin typeface="Calibri (MS)"/>
              <a:ea typeface="Calibri (MS)"/>
              <a:cs typeface="Calibri (MS)"/>
              <a:sym typeface="Calibri (M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1087544" y="454101"/>
            <a:ext cx="11952449" cy="7320875"/>
          </a:xfrm>
          <a:custGeom>
            <a:avLst/>
            <a:gdLst/>
            <a:ahLst/>
            <a:cxnLst/>
            <a:rect l="l" t="t" r="r" b="b"/>
            <a:pathLst>
              <a:path w="11952449" h="7320875">
                <a:moveTo>
                  <a:pt x="0" y="0"/>
                </a:moveTo>
                <a:lnTo>
                  <a:pt x="11952449" y="0"/>
                </a:lnTo>
                <a:lnTo>
                  <a:pt x="11952449" y="7320875"/>
                </a:lnTo>
                <a:lnTo>
                  <a:pt x="0" y="7320875"/>
                </a:lnTo>
                <a:lnTo>
                  <a:pt x="0" y="0"/>
                </a:lnTo>
                <a:close/>
              </a:path>
            </a:pathLst>
          </a:custGeom>
          <a:blipFill>
            <a:blip>
              <a:extLst>
                <a:ext uri="{96DAC541-7B7A-43D3-8B79-37D633B846F1}">
                  <asvg:svgBlip xmlns:asvg="http://schemas.microsoft.com/office/drawing/2016/SVG/main" r:embed="rId2"/>
                </a:ext>
              </a:extLst>
            </a:blip>
            <a:stretch>
              <a:fillRect t="-150" b="-150"/>
            </a:stretch>
          </a:blipFill>
        </p:spPr>
      </p:sp>
      <p:sp>
        <p:nvSpPr>
          <p:cNvPr id="3" name="Freeform 3"/>
          <p:cNvSpPr/>
          <p:nvPr/>
        </p:nvSpPr>
        <p:spPr>
          <a:xfrm rot="-1360721">
            <a:off x="11867876" y="-1064824"/>
            <a:ext cx="4043743" cy="2603160"/>
          </a:xfrm>
          <a:custGeom>
            <a:avLst/>
            <a:gdLst/>
            <a:ahLst/>
            <a:cxnLst/>
            <a:rect l="l" t="t" r="r" b="b"/>
            <a:pathLst>
              <a:path w="4043743" h="2603160">
                <a:moveTo>
                  <a:pt x="0" y="0"/>
                </a:moveTo>
                <a:lnTo>
                  <a:pt x="4043743" y="0"/>
                </a:lnTo>
                <a:lnTo>
                  <a:pt x="4043743" y="2603160"/>
                </a:lnTo>
                <a:lnTo>
                  <a:pt x="0" y="2603160"/>
                </a:lnTo>
                <a:lnTo>
                  <a:pt x="0" y="0"/>
                </a:lnTo>
                <a:close/>
              </a:path>
            </a:pathLst>
          </a:custGeom>
          <a:blipFill>
            <a:blip>
              <a:extLst>
                <a:ext uri="{96DAC541-7B7A-43D3-8B79-37D633B846F1}">
                  <asvg:svgBlip xmlns:asvg="http://schemas.microsoft.com/office/drawing/2016/SVG/main" r:embed="rId3"/>
                </a:ext>
              </a:extLst>
            </a:blip>
            <a:stretch>
              <a:fillRect l="-160" r="-160"/>
            </a:stretch>
          </a:blipFill>
        </p:spPr>
      </p:sp>
      <p:grpSp>
        <p:nvGrpSpPr>
          <p:cNvPr id="4" name="Group 4"/>
          <p:cNvGrpSpPr/>
          <p:nvPr/>
        </p:nvGrpSpPr>
        <p:grpSpPr>
          <a:xfrm>
            <a:off x="7854276" y="1438460"/>
            <a:ext cx="10433724" cy="8229600"/>
            <a:chOff x="0" y="0"/>
            <a:chExt cx="13911632" cy="10972800"/>
          </a:xfrm>
        </p:grpSpPr>
        <p:sp>
          <p:nvSpPr>
            <p:cNvPr id="5" name="Freeform 5"/>
            <p:cNvSpPr/>
            <p:nvPr/>
          </p:nvSpPr>
          <p:spPr>
            <a:xfrm>
              <a:off x="0" y="0"/>
              <a:ext cx="13911580" cy="10972800"/>
            </a:xfrm>
            <a:custGeom>
              <a:avLst/>
              <a:gdLst/>
              <a:ahLst/>
              <a:cxnLst/>
              <a:rect l="l" t="t" r="r" b="b"/>
              <a:pathLst>
                <a:path w="13911580" h="10972800">
                  <a:moveTo>
                    <a:pt x="0" y="0"/>
                  </a:moveTo>
                  <a:lnTo>
                    <a:pt x="13911580" y="0"/>
                  </a:lnTo>
                  <a:lnTo>
                    <a:pt x="13911580" y="10972800"/>
                  </a:lnTo>
                  <a:lnTo>
                    <a:pt x="0" y="10972800"/>
                  </a:lnTo>
                  <a:lnTo>
                    <a:pt x="0" y="0"/>
                  </a:lnTo>
                  <a:close/>
                </a:path>
              </a:pathLst>
            </a:custGeom>
            <a:blipFill>
              <a:blip r:embed="rId4"/>
              <a:stretch>
                <a:fillRect t="-20" b="-20"/>
              </a:stretch>
            </a:blipFill>
          </p:spPr>
        </p:sp>
      </p:grpSp>
      <p:grpSp>
        <p:nvGrpSpPr>
          <p:cNvPr id="6" name="Group 6"/>
          <p:cNvGrpSpPr/>
          <p:nvPr/>
        </p:nvGrpSpPr>
        <p:grpSpPr>
          <a:xfrm>
            <a:off x="357696" y="247287"/>
            <a:ext cx="1642686" cy="912603"/>
            <a:chOff x="0" y="0"/>
            <a:chExt cx="2190248" cy="1216804"/>
          </a:xfrm>
        </p:grpSpPr>
        <p:sp>
          <p:nvSpPr>
            <p:cNvPr id="7" name="Freeform 7"/>
            <p:cNvSpPr/>
            <p:nvPr/>
          </p:nvSpPr>
          <p:spPr>
            <a:xfrm>
              <a:off x="0" y="0"/>
              <a:ext cx="2190242" cy="1216787"/>
            </a:xfrm>
            <a:custGeom>
              <a:avLst/>
              <a:gdLst/>
              <a:ahLst/>
              <a:cxnLst/>
              <a:rect l="l" t="t" r="r" b="b"/>
              <a:pathLst>
                <a:path w="2190242" h="1216787">
                  <a:moveTo>
                    <a:pt x="0" y="0"/>
                  </a:moveTo>
                  <a:lnTo>
                    <a:pt x="2190242" y="0"/>
                  </a:lnTo>
                  <a:lnTo>
                    <a:pt x="2190242" y="1216787"/>
                  </a:lnTo>
                  <a:lnTo>
                    <a:pt x="0" y="1216787"/>
                  </a:lnTo>
                  <a:lnTo>
                    <a:pt x="0" y="0"/>
                  </a:lnTo>
                  <a:close/>
                </a:path>
              </a:pathLst>
            </a:custGeom>
            <a:blipFill>
              <a:blip r:embed="rId5"/>
              <a:stretch>
                <a:fillRect l="-94" r="-95" b="-1"/>
              </a:stretch>
            </a:blipFill>
          </p:spPr>
        </p:sp>
      </p:grpSp>
      <p:grpSp>
        <p:nvGrpSpPr>
          <p:cNvPr id="8" name="Group 8"/>
          <p:cNvGrpSpPr/>
          <p:nvPr/>
        </p:nvGrpSpPr>
        <p:grpSpPr>
          <a:xfrm>
            <a:off x="878586" y="6575448"/>
            <a:ext cx="2243592" cy="3348645"/>
            <a:chOff x="0" y="0"/>
            <a:chExt cx="2991456" cy="4464860"/>
          </a:xfrm>
        </p:grpSpPr>
        <p:sp>
          <p:nvSpPr>
            <p:cNvPr id="9" name="Freeform 9"/>
            <p:cNvSpPr/>
            <p:nvPr/>
          </p:nvSpPr>
          <p:spPr>
            <a:xfrm>
              <a:off x="0" y="0"/>
              <a:ext cx="2991485" cy="4464812"/>
            </a:xfrm>
            <a:custGeom>
              <a:avLst/>
              <a:gdLst/>
              <a:ahLst/>
              <a:cxnLst/>
              <a:rect l="l" t="t" r="r" b="b"/>
              <a:pathLst>
                <a:path w="2991485" h="4464812">
                  <a:moveTo>
                    <a:pt x="0" y="0"/>
                  </a:moveTo>
                  <a:lnTo>
                    <a:pt x="2991485" y="0"/>
                  </a:lnTo>
                  <a:lnTo>
                    <a:pt x="2991485" y="4464812"/>
                  </a:lnTo>
                  <a:lnTo>
                    <a:pt x="0" y="4464812"/>
                  </a:lnTo>
                  <a:lnTo>
                    <a:pt x="0" y="0"/>
                  </a:lnTo>
                  <a:close/>
                </a:path>
              </a:pathLst>
            </a:custGeom>
            <a:blipFill>
              <a:blip r:embed="rId6"/>
              <a:stretch>
                <a:fillRect l="-5" r="-4" b="-1"/>
              </a:stretch>
            </a:blipFill>
          </p:spPr>
        </p:sp>
      </p:grpSp>
      <p:grpSp>
        <p:nvGrpSpPr>
          <p:cNvPr id="10" name="Group 10"/>
          <p:cNvGrpSpPr/>
          <p:nvPr/>
        </p:nvGrpSpPr>
        <p:grpSpPr>
          <a:xfrm>
            <a:off x="3662239" y="6575448"/>
            <a:ext cx="2452882" cy="3348645"/>
            <a:chOff x="0" y="0"/>
            <a:chExt cx="3270509" cy="4464860"/>
          </a:xfrm>
        </p:grpSpPr>
        <p:sp>
          <p:nvSpPr>
            <p:cNvPr id="11" name="Freeform 11"/>
            <p:cNvSpPr/>
            <p:nvPr/>
          </p:nvSpPr>
          <p:spPr>
            <a:xfrm>
              <a:off x="0" y="0"/>
              <a:ext cx="3270504" cy="4464812"/>
            </a:xfrm>
            <a:custGeom>
              <a:avLst/>
              <a:gdLst/>
              <a:ahLst/>
              <a:cxnLst/>
              <a:rect l="l" t="t" r="r" b="b"/>
              <a:pathLst>
                <a:path w="3270504" h="4464812">
                  <a:moveTo>
                    <a:pt x="0" y="0"/>
                  </a:moveTo>
                  <a:lnTo>
                    <a:pt x="3270504" y="0"/>
                  </a:lnTo>
                  <a:lnTo>
                    <a:pt x="3270504" y="4464812"/>
                  </a:lnTo>
                  <a:lnTo>
                    <a:pt x="0" y="4464812"/>
                  </a:lnTo>
                  <a:lnTo>
                    <a:pt x="0" y="0"/>
                  </a:lnTo>
                  <a:close/>
                </a:path>
              </a:pathLst>
            </a:custGeom>
            <a:blipFill>
              <a:blip r:embed="rId7"/>
              <a:stretch>
                <a:fillRect l="-14" r="-15" b="-1"/>
              </a:stretch>
            </a:blipFill>
          </p:spPr>
        </p:sp>
      </p:grpSp>
      <p:sp>
        <p:nvSpPr>
          <p:cNvPr id="12" name="TextBox 12"/>
          <p:cNvSpPr txBox="1"/>
          <p:nvPr/>
        </p:nvSpPr>
        <p:spPr>
          <a:xfrm rot="-181529">
            <a:off x="57995" y="3270028"/>
            <a:ext cx="9703600" cy="3290824"/>
          </a:xfrm>
          <a:prstGeom prst="rect">
            <a:avLst/>
          </a:prstGeom>
        </p:spPr>
        <p:txBody>
          <a:bodyPr lIns="0" tIns="0" rIns="0" bIns="0" rtlCol="0" anchor="t">
            <a:spAutoFit/>
          </a:bodyPr>
          <a:lstStyle/>
          <a:p>
            <a:pPr algn="ctr">
              <a:lnSpc>
                <a:spcPts val="11918"/>
              </a:lnSpc>
            </a:pPr>
            <a:r>
              <a:rPr lang="en-US" sz="17025">
                <a:solidFill>
                  <a:srgbClr val="5D2719"/>
                </a:solidFill>
                <a:latin typeface="Porcelain"/>
                <a:ea typeface="Porcelain"/>
                <a:cs typeface="Porcelain"/>
                <a:sym typeface="Porcelain"/>
              </a:rPr>
              <a:t>Live the Word Kids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15124472" y="1028700"/>
            <a:ext cx="3813702" cy="3279784"/>
          </a:xfrm>
          <a:custGeom>
            <a:avLst/>
            <a:gdLst/>
            <a:ahLst/>
            <a:cxnLst/>
            <a:rect l="l" t="t" r="r" b="b"/>
            <a:pathLst>
              <a:path w="3813702" h="3279784">
                <a:moveTo>
                  <a:pt x="0" y="0"/>
                </a:moveTo>
                <a:lnTo>
                  <a:pt x="3813702" y="0"/>
                </a:lnTo>
                <a:lnTo>
                  <a:pt x="3813702" y="3279784"/>
                </a:lnTo>
                <a:lnTo>
                  <a:pt x="0" y="3279784"/>
                </a:lnTo>
                <a:lnTo>
                  <a:pt x="0" y="0"/>
                </a:lnTo>
                <a:close/>
              </a:path>
            </a:pathLst>
          </a:custGeom>
          <a:blipFill>
            <a:blip>
              <a:extLst>
                <a:ext uri="{96DAC541-7B7A-43D3-8B79-37D633B846F1}">
                  <asvg:svgBlip xmlns:asvg="http://schemas.microsoft.com/office/drawing/2016/SVG/main" r:embed="rId2"/>
                </a:ext>
              </a:extLst>
            </a:blip>
            <a:stretch>
              <a:fillRect t="-20" b="-20"/>
            </a:stretch>
          </a:blipFill>
        </p:spPr>
      </p:sp>
      <p:sp>
        <p:nvSpPr>
          <p:cNvPr id="3" name="Freeform 3"/>
          <p:cNvSpPr/>
          <p:nvPr/>
        </p:nvSpPr>
        <p:spPr>
          <a:xfrm rot="-5400000">
            <a:off x="-281496" y="6661614"/>
            <a:ext cx="3958991" cy="3944595"/>
          </a:xfrm>
          <a:custGeom>
            <a:avLst/>
            <a:gdLst/>
            <a:ahLst/>
            <a:cxnLst/>
            <a:rect l="l" t="t" r="r" b="b"/>
            <a:pathLst>
              <a:path w="3958991" h="3944595">
                <a:moveTo>
                  <a:pt x="0" y="0"/>
                </a:moveTo>
                <a:lnTo>
                  <a:pt x="3958991" y="0"/>
                </a:lnTo>
                <a:lnTo>
                  <a:pt x="3958991" y="3944595"/>
                </a:lnTo>
                <a:lnTo>
                  <a:pt x="0" y="3944595"/>
                </a:lnTo>
                <a:lnTo>
                  <a:pt x="0" y="0"/>
                </a:lnTo>
                <a:close/>
              </a:path>
            </a:pathLst>
          </a:custGeom>
          <a:blipFill>
            <a:blip>
              <a:extLst>
                <a:ext uri="{96DAC541-7B7A-43D3-8B79-37D633B846F1}">
                  <asvg:svgBlip xmlns:asvg="http://schemas.microsoft.com/office/drawing/2016/SVG/main" r:embed="rId3"/>
                </a:ext>
              </a:extLst>
            </a:blip>
            <a:stretch>
              <a:fillRect t="-61" b="-61"/>
            </a:stretch>
          </a:blipFill>
        </p:spPr>
      </p:sp>
      <p:sp>
        <p:nvSpPr>
          <p:cNvPr id="4" name="Freeform 4"/>
          <p:cNvSpPr/>
          <p:nvPr/>
        </p:nvSpPr>
        <p:spPr>
          <a:xfrm rot="105299">
            <a:off x="1018213" y="5390055"/>
            <a:ext cx="16173060" cy="4690187"/>
          </a:xfrm>
          <a:custGeom>
            <a:avLst/>
            <a:gdLst/>
            <a:ahLst/>
            <a:cxnLst/>
            <a:rect l="l" t="t" r="r" b="b"/>
            <a:pathLst>
              <a:path w="16173060" h="4690187">
                <a:moveTo>
                  <a:pt x="0" y="0"/>
                </a:moveTo>
                <a:lnTo>
                  <a:pt x="16173060" y="0"/>
                </a:lnTo>
                <a:lnTo>
                  <a:pt x="16173060" y="4690187"/>
                </a:lnTo>
                <a:lnTo>
                  <a:pt x="0" y="4690187"/>
                </a:lnTo>
                <a:lnTo>
                  <a:pt x="0" y="0"/>
                </a:lnTo>
                <a:close/>
              </a:path>
            </a:pathLst>
          </a:custGeom>
          <a:blipFill>
            <a:blip>
              <a:extLst>
                <a:ext uri="{96DAC541-7B7A-43D3-8B79-37D633B846F1}">
                  <asvg:svgBlip xmlns:asvg="http://schemas.microsoft.com/office/drawing/2016/SVG/main" r:embed="rId4"/>
                </a:ext>
              </a:extLst>
            </a:blip>
            <a:stretch>
              <a:fillRect t="-58" b="-58"/>
            </a:stretch>
          </a:blipFill>
        </p:spPr>
      </p:sp>
      <p:sp>
        <p:nvSpPr>
          <p:cNvPr id="5" name="Freeform 5"/>
          <p:cNvSpPr/>
          <p:nvPr/>
        </p:nvSpPr>
        <p:spPr>
          <a:xfrm rot="-564357">
            <a:off x="2958465" y="760611"/>
            <a:ext cx="1764075" cy="2419554"/>
          </a:xfrm>
          <a:custGeom>
            <a:avLst/>
            <a:gdLst/>
            <a:ahLst/>
            <a:cxnLst/>
            <a:rect l="l" t="t" r="r" b="b"/>
            <a:pathLst>
              <a:path w="1764075" h="2419554">
                <a:moveTo>
                  <a:pt x="0" y="0"/>
                </a:moveTo>
                <a:lnTo>
                  <a:pt x="1764075" y="0"/>
                </a:lnTo>
                <a:lnTo>
                  <a:pt x="1764075" y="2419554"/>
                </a:lnTo>
                <a:lnTo>
                  <a:pt x="0" y="2419554"/>
                </a:lnTo>
                <a:lnTo>
                  <a:pt x="0" y="0"/>
                </a:lnTo>
                <a:close/>
              </a:path>
            </a:pathLst>
          </a:custGeom>
          <a:blipFill>
            <a:blip>
              <a:extLst>
                <a:ext uri="{96DAC541-7B7A-43D3-8B79-37D633B846F1}">
                  <asvg:svgBlip xmlns:asvg="http://schemas.microsoft.com/office/drawing/2016/SVG/main" r:embed="rId5"/>
                </a:ext>
              </a:extLst>
            </a:blip>
            <a:stretch>
              <a:fillRect l="-21" r="-21"/>
            </a:stretch>
          </a:blipFill>
        </p:spPr>
      </p:sp>
      <p:grpSp>
        <p:nvGrpSpPr>
          <p:cNvPr id="6" name="Group 6"/>
          <p:cNvGrpSpPr/>
          <p:nvPr/>
        </p:nvGrpSpPr>
        <p:grpSpPr>
          <a:xfrm>
            <a:off x="5589684" y="890044"/>
            <a:ext cx="7108633" cy="5764372"/>
            <a:chOff x="0" y="0"/>
            <a:chExt cx="9478177" cy="7685829"/>
          </a:xfrm>
        </p:grpSpPr>
        <p:sp>
          <p:nvSpPr>
            <p:cNvPr id="7" name="Freeform 7"/>
            <p:cNvSpPr/>
            <p:nvPr/>
          </p:nvSpPr>
          <p:spPr>
            <a:xfrm>
              <a:off x="0" y="0"/>
              <a:ext cx="9478137" cy="7685786"/>
            </a:xfrm>
            <a:custGeom>
              <a:avLst/>
              <a:gdLst/>
              <a:ahLst/>
              <a:cxnLst/>
              <a:rect l="l" t="t" r="r" b="b"/>
              <a:pathLst>
                <a:path w="9478137" h="7685786">
                  <a:moveTo>
                    <a:pt x="0" y="0"/>
                  </a:moveTo>
                  <a:lnTo>
                    <a:pt x="9478137" y="0"/>
                  </a:lnTo>
                  <a:lnTo>
                    <a:pt x="9478137" y="7685786"/>
                  </a:lnTo>
                  <a:lnTo>
                    <a:pt x="0" y="7685786"/>
                  </a:lnTo>
                  <a:lnTo>
                    <a:pt x="0" y="0"/>
                  </a:lnTo>
                  <a:close/>
                </a:path>
              </a:pathLst>
            </a:custGeom>
            <a:blipFill>
              <a:blip r:embed="rId6"/>
              <a:stretch>
                <a:fillRect/>
              </a:stretch>
            </a:blipFill>
          </p:spPr>
        </p:sp>
      </p:grpSp>
      <p:sp>
        <p:nvSpPr>
          <p:cNvPr id="8" name="TextBox 8"/>
          <p:cNvSpPr txBox="1"/>
          <p:nvPr/>
        </p:nvSpPr>
        <p:spPr>
          <a:xfrm>
            <a:off x="2852285" y="8260341"/>
            <a:ext cx="12742345" cy="681340"/>
          </a:xfrm>
          <a:prstGeom prst="rect">
            <a:avLst/>
          </a:prstGeom>
        </p:spPr>
        <p:txBody>
          <a:bodyPr lIns="0" tIns="0" rIns="0" bIns="0" rtlCol="0" anchor="t">
            <a:spAutoFit/>
          </a:bodyPr>
          <a:lstStyle/>
          <a:p>
            <a:pPr algn="ctr">
              <a:lnSpc>
                <a:spcPts val="5543"/>
              </a:lnSpc>
            </a:pPr>
            <a:r>
              <a:rPr lang="en-US" sz="3959" spc="117" dirty="0">
                <a:solidFill>
                  <a:srgbClr val="5A3114"/>
                </a:solidFill>
                <a:latin typeface="Nunito"/>
                <a:ea typeface="Nunito"/>
                <a:cs typeface="Nunito"/>
                <a:sym typeface="Nunito"/>
              </a:rPr>
              <a:t>August 16, 2026 | Cycle A Year 2</a:t>
            </a:r>
          </a:p>
        </p:txBody>
      </p:sp>
      <p:sp>
        <p:nvSpPr>
          <p:cNvPr id="9" name="TextBox 9"/>
          <p:cNvSpPr txBox="1"/>
          <p:nvPr/>
        </p:nvSpPr>
        <p:spPr>
          <a:xfrm>
            <a:off x="2693371" y="6997316"/>
            <a:ext cx="12901258" cy="1038746"/>
          </a:xfrm>
          <a:prstGeom prst="rect">
            <a:avLst/>
          </a:prstGeom>
        </p:spPr>
        <p:txBody>
          <a:bodyPr lIns="0" tIns="0" rIns="0" bIns="0" rtlCol="0" anchor="t">
            <a:spAutoFit/>
          </a:bodyPr>
          <a:lstStyle/>
          <a:p>
            <a:pPr algn="ctr">
              <a:lnSpc>
                <a:spcPts val="7188"/>
              </a:lnSpc>
            </a:pPr>
            <a:r>
              <a:rPr lang="en-US" sz="9000" dirty="0">
                <a:solidFill>
                  <a:srgbClr val="5A3114"/>
                </a:solidFill>
                <a:latin typeface="Porcelain"/>
                <a:ea typeface="Porcelain"/>
                <a:cs typeface="Porcelain"/>
                <a:sym typeface="Porcelain"/>
              </a:rPr>
              <a:t>Twentieth Sunday in Ordinary Time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708D8C85-B99E-AF40-5D19-51F224F136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71530" y="0"/>
            <a:ext cx="11646902" cy="6902581"/>
          </a:xfrm>
          <a:prstGeom prst="rect">
            <a:avLst/>
          </a:prstGeom>
        </p:spPr>
      </p:pic>
      <p:sp>
        <p:nvSpPr>
          <p:cNvPr id="2" name="Freeform 2"/>
          <p:cNvSpPr/>
          <p:nvPr/>
        </p:nvSpPr>
        <p:spPr>
          <a:xfrm>
            <a:off x="15124472" y="1028700"/>
            <a:ext cx="3813702" cy="3279784"/>
          </a:xfrm>
          <a:custGeom>
            <a:avLst/>
            <a:gdLst/>
            <a:ahLst/>
            <a:cxnLst/>
            <a:rect l="l" t="t" r="r" b="b"/>
            <a:pathLst>
              <a:path w="3813702" h="3279784">
                <a:moveTo>
                  <a:pt x="0" y="0"/>
                </a:moveTo>
                <a:lnTo>
                  <a:pt x="3813702" y="0"/>
                </a:lnTo>
                <a:lnTo>
                  <a:pt x="3813702" y="3279784"/>
                </a:lnTo>
                <a:lnTo>
                  <a:pt x="0" y="3279784"/>
                </a:lnTo>
                <a:lnTo>
                  <a:pt x="0" y="0"/>
                </a:lnTo>
                <a:close/>
              </a:path>
            </a:pathLst>
          </a:custGeom>
          <a:blipFill>
            <a:blip>
              <a:extLst>
                <a:ext uri="{96DAC541-7B7A-43D3-8B79-37D633B846F1}">
                  <asvg:svgBlip xmlns:asvg="http://schemas.microsoft.com/office/drawing/2016/SVG/main" r:embed="rId3"/>
                </a:ext>
              </a:extLst>
            </a:blip>
            <a:stretch>
              <a:fillRect t="-20" b="-20"/>
            </a:stretch>
          </a:blipFill>
        </p:spPr>
      </p:sp>
      <p:sp>
        <p:nvSpPr>
          <p:cNvPr id="3" name="Freeform 3"/>
          <p:cNvSpPr/>
          <p:nvPr/>
        </p:nvSpPr>
        <p:spPr>
          <a:xfrm rot="-5400000">
            <a:off x="-281496" y="6661614"/>
            <a:ext cx="3958991" cy="3944595"/>
          </a:xfrm>
          <a:custGeom>
            <a:avLst/>
            <a:gdLst/>
            <a:ahLst/>
            <a:cxnLst/>
            <a:rect l="l" t="t" r="r" b="b"/>
            <a:pathLst>
              <a:path w="3958991" h="3944595">
                <a:moveTo>
                  <a:pt x="0" y="0"/>
                </a:moveTo>
                <a:lnTo>
                  <a:pt x="3958991" y="0"/>
                </a:lnTo>
                <a:lnTo>
                  <a:pt x="3958991" y="3944595"/>
                </a:lnTo>
                <a:lnTo>
                  <a:pt x="0" y="3944595"/>
                </a:lnTo>
                <a:lnTo>
                  <a:pt x="0" y="0"/>
                </a:lnTo>
                <a:close/>
              </a:path>
            </a:pathLst>
          </a:custGeom>
          <a:blipFill>
            <a:blip>
              <a:extLst>
                <a:ext uri="{96DAC541-7B7A-43D3-8B79-37D633B846F1}">
                  <asvg:svgBlip xmlns:asvg="http://schemas.microsoft.com/office/drawing/2016/SVG/main" r:embed="rId4"/>
                </a:ext>
              </a:extLst>
            </a:blip>
            <a:stretch>
              <a:fillRect t="-61" b="-61"/>
            </a:stretch>
          </a:blipFill>
        </p:spPr>
      </p:sp>
      <p:sp>
        <p:nvSpPr>
          <p:cNvPr id="4" name="Freeform 4"/>
          <p:cNvSpPr/>
          <p:nvPr/>
        </p:nvSpPr>
        <p:spPr>
          <a:xfrm rot="105299">
            <a:off x="1057470" y="6183560"/>
            <a:ext cx="16173060" cy="4690187"/>
          </a:xfrm>
          <a:custGeom>
            <a:avLst/>
            <a:gdLst/>
            <a:ahLst/>
            <a:cxnLst/>
            <a:rect l="l" t="t" r="r" b="b"/>
            <a:pathLst>
              <a:path w="16173060" h="4690187">
                <a:moveTo>
                  <a:pt x="0" y="0"/>
                </a:moveTo>
                <a:lnTo>
                  <a:pt x="16173060" y="0"/>
                </a:lnTo>
                <a:lnTo>
                  <a:pt x="16173060" y="4690187"/>
                </a:lnTo>
                <a:lnTo>
                  <a:pt x="0" y="4690187"/>
                </a:lnTo>
                <a:lnTo>
                  <a:pt x="0" y="0"/>
                </a:lnTo>
                <a:close/>
              </a:path>
            </a:pathLst>
          </a:custGeom>
          <a:blipFill>
            <a:blip>
              <a:extLst>
                <a:ext uri="{96DAC541-7B7A-43D3-8B79-37D633B846F1}">
                  <asvg:svgBlip xmlns:asvg="http://schemas.microsoft.com/office/drawing/2016/SVG/main" r:embed="rId5"/>
                </a:ext>
              </a:extLst>
            </a:blip>
            <a:stretch>
              <a:fillRect t="-58" b="-58"/>
            </a:stretch>
          </a:blipFill>
        </p:spPr>
      </p:sp>
      <p:sp>
        <p:nvSpPr>
          <p:cNvPr id="5" name="Freeform 5"/>
          <p:cNvSpPr/>
          <p:nvPr/>
        </p:nvSpPr>
        <p:spPr>
          <a:xfrm rot="-564357">
            <a:off x="1517185" y="655687"/>
            <a:ext cx="1764075" cy="2419554"/>
          </a:xfrm>
          <a:custGeom>
            <a:avLst/>
            <a:gdLst/>
            <a:ahLst/>
            <a:cxnLst/>
            <a:rect l="l" t="t" r="r" b="b"/>
            <a:pathLst>
              <a:path w="1764075" h="2419554">
                <a:moveTo>
                  <a:pt x="0" y="0"/>
                </a:moveTo>
                <a:lnTo>
                  <a:pt x="1764075" y="0"/>
                </a:lnTo>
                <a:lnTo>
                  <a:pt x="1764075" y="2419554"/>
                </a:lnTo>
                <a:lnTo>
                  <a:pt x="0" y="2419554"/>
                </a:lnTo>
                <a:lnTo>
                  <a:pt x="0" y="0"/>
                </a:lnTo>
                <a:close/>
              </a:path>
            </a:pathLst>
          </a:custGeom>
          <a:blipFill>
            <a:blip>
              <a:extLst>
                <a:ext uri="{96DAC541-7B7A-43D3-8B79-37D633B846F1}">
                  <asvg:svgBlip xmlns:asvg="http://schemas.microsoft.com/office/drawing/2016/SVG/main" r:embed="rId6"/>
                </a:ext>
              </a:extLst>
            </a:blip>
            <a:stretch>
              <a:fillRect l="-21" r="-21"/>
            </a:stretch>
          </a:blipFill>
        </p:spPr>
      </p:sp>
      <p:sp>
        <p:nvSpPr>
          <p:cNvPr id="7" name="TextBox 7"/>
          <p:cNvSpPr txBox="1"/>
          <p:nvPr/>
        </p:nvSpPr>
        <p:spPr>
          <a:xfrm>
            <a:off x="3504693" y="9182100"/>
            <a:ext cx="11278614" cy="681340"/>
          </a:xfrm>
          <a:prstGeom prst="rect">
            <a:avLst/>
          </a:prstGeom>
        </p:spPr>
        <p:txBody>
          <a:bodyPr lIns="0" tIns="0" rIns="0" bIns="0" rtlCol="0" anchor="t">
            <a:spAutoFit/>
          </a:bodyPr>
          <a:lstStyle/>
          <a:p>
            <a:pPr algn="ctr">
              <a:lnSpc>
                <a:spcPts val="5543"/>
              </a:lnSpc>
            </a:pPr>
            <a:r>
              <a:rPr lang="en-US" sz="3959" spc="117" dirty="0">
                <a:solidFill>
                  <a:srgbClr val="5A3114"/>
                </a:solidFill>
                <a:latin typeface="Nunito"/>
                <a:ea typeface="Nunito"/>
                <a:cs typeface="Nunito"/>
                <a:sym typeface="Nunito"/>
              </a:rPr>
              <a:t>Matthew 15:21-28</a:t>
            </a:r>
          </a:p>
        </p:txBody>
      </p:sp>
      <p:sp>
        <p:nvSpPr>
          <p:cNvPr id="8" name="TextBox 8"/>
          <p:cNvSpPr txBox="1"/>
          <p:nvPr/>
        </p:nvSpPr>
        <p:spPr>
          <a:xfrm>
            <a:off x="2763087" y="7652548"/>
            <a:ext cx="12901258" cy="923330"/>
          </a:xfrm>
          <a:prstGeom prst="rect">
            <a:avLst/>
          </a:prstGeom>
        </p:spPr>
        <p:txBody>
          <a:bodyPr lIns="0" tIns="0" rIns="0" bIns="0" rtlCol="0" anchor="t">
            <a:spAutoFit/>
          </a:bodyPr>
          <a:lstStyle/>
          <a:p>
            <a:pPr algn="ctr">
              <a:lnSpc>
                <a:spcPts val="5626"/>
              </a:lnSpc>
            </a:pPr>
            <a:r>
              <a:rPr lang="en-US" sz="10000" dirty="0">
                <a:solidFill>
                  <a:srgbClr val="5A3114"/>
                </a:solidFill>
                <a:latin typeface="Porcelain"/>
                <a:ea typeface="Porcelain"/>
                <a:cs typeface="Porcelain"/>
                <a:sym typeface="Porcelain"/>
              </a:rPr>
              <a:t> A Woman’s Faith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3416570" y="1663590"/>
            <a:ext cx="5727430" cy="5677315"/>
            <a:chOff x="0" y="0"/>
            <a:chExt cx="10063548" cy="9975492"/>
          </a:xfrm>
        </p:grpSpPr>
        <p:sp>
          <p:nvSpPr>
            <p:cNvPr id="4" name="Freeform 4"/>
            <p:cNvSpPr/>
            <p:nvPr/>
          </p:nvSpPr>
          <p:spPr>
            <a:xfrm>
              <a:off x="0" y="0"/>
              <a:ext cx="10063607" cy="9975469"/>
            </a:xfrm>
            <a:custGeom>
              <a:avLst/>
              <a:gdLst/>
              <a:ahLst/>
              <a:cxnLst/>
              <a:rect l="l" t="t" r="r" b="b"/>
              <a:pathLst>
                <a:path w="10063607" h="9975469">
                  <a:moveTo>
                    <a:pt x="0" y="0"/>
                  </a:moveTo>
                  <a:lnTo>
                    <a:pt x="10063607" y="0"/>
                  </a:lnTo>
                  <a:lnTo>
                    <a:pt x="10063607" y="9975469"/>
                  </a:lnTo>
                  <a:lnTo>
                    <a:pt x="0" y="9975469"/>
                  </a:lnTo>
                  <a:lnTo>
                    <a:pt x="0" y="0"/>
                  </a:lnTo>
                  <a:close/>
                </a:path>
              </a:pathLst>
            </a:custGeom>
            <a:blipFill>
              <a:blip r:embed="rId3"/>
              <a:stretch>
                <a:fillRect l="-21" r="-20"/>
              </a:stretch>
            </a:blipFill>
          </p:spPr>
        </p:sp>
      </p:grpSp>
      <p:sp>
        <p:nvSpPr>
          <p:cNvPr id="5" name="TextBox 5"/>
          <p:cNvSpPr txBox="1"/>
          <p:nvPr/>
        </p:nvSpPr>
        <p:spPr>
          <a:xfrm>
            <a:off x="9577684" y="1144428"/>
            <a:ext cx="5886808" cy="4799172"/>
          </a:xfrm>
          <a:prstGeom prst="rect">
            <a:avLst/>
          </a:prstGeom>
        </p:spPr>
        <p:txBody>
          <a:bodyPr lIns="0" tIns="0" rIns="0" bIns="0" rtlCol="0" anchor="t">
            <a:spAutoFit/>
          </a:bodyPr>
          <a:lstStyle/>
          <a:p>
            <a:pPr algn="l">
              <a:lnSpc>
                <a:spcPts val="6322"/>
              </a:lnSpc>
            </a:pPr>
            <a:r>
              <a:rPr lang="en-US" sz="4518" b="1" spc="131">
                <a:solidFill>
                  <a:srgbClr val="004AAD"/>
                </a:solidFill>
                <a:latin typeface="Nunito Bold"/>
                <a:ea typeface="Nunito Bold"/>
                <a:cs typeface="Nunito Bold"/>
                <a:sym typeface="Nunito Bold"/>
              </a:rPr>
              <a:t>Leader:</a:t>
            </a:r>
          </a:p>
          <a:p>
            <a:pPr algn="l">
              <a:lnSpc>
                <a:spcPts val="6326"/>
              </a:lnSpc>
            </a:pPr>
            <a:r>
              <a:rPr lang="en-US" sz="4518" b="1" spc="135">
                <a:solidFill>
                  <a:srgbClr val="5A3114"/>
                </a:solidFill>
                <a:latin typeface="Nunito Bold"/>
                <a:ea typeface="Nunito Bold"/>
                <a:cs typeface="Nunito Bold"/>
                <a:sym typeface="Nunito Bold"/>
              </a:rPr>
              <a:t>A reading from the Holy Gospel according to Matthew.</a:t>
            </a:r>
          </a:p>
          <a:p>
            <a:pPr algn="l">
              <a:lnSpc>
                <a:spcPts val="6466"/>
              </a:lnSpc>
            </a:pPr>
            <a:endParaRPr lang="en-US" sz="4518" b="1" spc="135">
              <a:solidFill>
                <a:srgbClr val="5A3114"/>
              </a:solidFill>
              <a:latin typeface="Nunito Bold"/>
              <a:ea typeface="Nunito Bold"/>
              <a:cs typeface="Nunito Bold"/>
              <a:sym typeface="Nunito Bold"/>
            </a:endParaRPr>
          </a:p>
        </p:txBody>
      </p:sp>
      <p:sp>
        <p:nvSpPr>
          <p:cNvPr id="6" name="TextBox 6"/>
          <p:cNvSpPr txBox="1"/>
          <p:nvPr/>
        </p:nvSpPr>
        <p:spPr>
          <a:xfrm>
            <a:off x="9577684" y="5675376"/>
            <a:ext cx="5886808" cy="3245334"/>
          </a:xfrm>
          <a:prstGeom prst="rect">
            <a:avLst/>
          </a:prstGeom>
        </p:spPr>
        <p:txBody>
          <a:bodyPr lIns="0" tIns="0" rIns="0" bIns="0" rtlCol="0" anchor="t">
            <a:spAutoFit/>
          </a:bodyPr>
          <a:lstStyle/>
          <a:p>
            <a:pPr algn="l">
              <a:lnSpc>
                <a:spcPts val="6461"/>
              </a:lnSpc>
            </a:pPr>
            <a:r>
              <a:rPr lang="en-US" sz="4619" b="1" spc="133">
                <a:solidFill>
                  <a:srgbClr val="004AAD"/>
                </a:solidFill>
                <a:latin typeface="Nunito Bold"/>
                <a:ea typeface="Nunito Bold"/>
                <a:cs typeface="Nunito Bold"/>
                <a:sym typeface="Nunito Bold"/>
              </a:rPr>
              <a:t>All: </a:t>
            </a:r>
          </a:p>
          <a:p>
            <a:pPr algn="l">
              <a:lnSpc>
                <a:spcPts val="6466"/>
              </a:lnSpc>
            </a:pPr>
            <a:r>
              <a:rPr lang="en-US" sz="4619" b="1" spc="138">
                <a:solidFill>
                  <a:srgbClr val="5B1018"/>
                </a:solidFill>
                <a:latin typeface="Nunito Bold"/>
                <a:ea typeface="Nunito Bold"/>
                <a:cs typeface="Nunito Bold"/>
                <a:sym typeface="Nunito Bold"/>
              </a:rPr>
              <a:t>Glory to You, Oh Lord.</a:t>
            </a:r>
          </a:p>
          <a:p>
            <a:pPr algn="l">
              <a:lnSpc>
                <a:spcPts val="6466"/>
              </a:lnSpc>
            </a:pPr>
            <a:endParaRPr lang="en-US" sz="4619" b="1" spc="138">
              <a:solidFill>
                <a:srgbClr val="5B1018"/>
              </a:solidFill>
              <a:latin typeface="Nunito Bold"/>
              <a:ea typeface="Nunito Bold"/>
              <a:cs typeface="Nunito Bold"/>
              <a:sym typeface="Nunito Bo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12862548" y="1452120"/>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p:cNvSpPr txBox="1"/>
          <p:nvPr/>
        </p:nvSpPr>
        <p:spPr>
          <a:xfrm>
            <a:off x="9470155" y="2933700"/>
            <a:ext cx="5921684" cy="3519553"/>
          </a:xfrm>
          <a:prstGeom prst="rect">
            <a:avLst/>
          </a:prstGeom>
        </p:spPr>
        <p:txBody>
          <a:bodyPr lIns="0" tIns="0" rIns="0" bIns="0" rtlCol="0" anchor="t">
            <a:spAutoFit/>
          </a:bodyPr>
          <a:lstStyle/>
          <a:p>
            <a:pPr algn="ctr">
              <a:lnSpc>
                <a:spcPts val="5518"/>
              </a:lnSpc>
              <a:spcBef>
                <a:spcPct val="0"/>
              </a:spcBef>
            </a:pPr>
            <a:r>
              <a:rPr lang="en-PH" sz="4800" dirty="0">
                <a:latin typeface="Nunito Bold" panose="020B0604020202020204" charset="0"/>
              </a:rPr>
              <a:t>Jesus left that place and went off to the territory near the cities of </a:t>
            </a:r>
            <a:r>
              <a:rPr lang="en-PH" sz="4800" dirty="0" err="1">
                <a:latin typeface="Nunito Bold" panose="020B0604020202020204" charset="0"/>
              </a:rPr>
              <a:t>Tyre</a:t>
            </a:r>
            <a:r>
              <a:rPr lang="en-PH" sz="4800" dirty="0">
                <a:latin typeface="Nunito Bold" panose="020B0604020202020204" charset="0"/>
              </a:rPr>
              <a:t> and Sidon.</a:t>
            </a:r>
            <a:endParaRPr lang="en-US" sz="123400" b="1" spc="117" dirty="0">
              <a:solidFill>
                <a:srgbClr val="000000"/>
              </a:solidFill>
              <a:latin typeface="Nunito Bold" panose="020B0604020202020204" charset="0"/>
              <a:ea typeface="Nunito Bold"/>
              <a:cs typeface="Nunito Bold"/>
              <a:sym typeface="Nunito Bold"/>
            </a:endParaRPr>
          </a:p>
        </p:txBody>
      </p:sp>
      <p:sp>
        <p:nvSpPr>
          <p:cNvPr id="7" name="TextBox 7"/>
          <p:cNvSpPr txBox="1"/>
          <p:nvPr/>
        </p:nvSpPr>
        <p:spPr>
          <a:xfrm>
            <a:off x="13258800" y="1251320"/>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21</a:t>
            </a:r>
          </a:p>
        </p:txBody>
      </p:sp>
      <p:pic>
        <p:nvPicPr>
          <p:cNvPr id="8" name="Picture 7" descr="A generated image">
            <a:extLst>
              <a:ext uri="{FF2B5EF4-FFF2-40B4-BE49-F238E27FC236}">
                <a16:creationId xmlns:a16="http://schemas.microsoft.com/office/drawing/2014/main" id="{B8B67B19-72C9-1230-AD40-C3FD1513654F}"/>
              </a:ext>
            </a:extLst>
          </p:cNvPr>
          <p:cNvPicPr>
            <a:picLocks noChangeAspect="1"/>
          </p:cNvPicPr>
          <p:nvPr/>
        </p:nvPicPr>
        <p:blipFill>
          <a:blip r:embed="rId3"/>
          <a:stretch>
            <a:fillRect/>
          </a:stretch>
        </p:blipFill>
        <p:spPr>
          <a:xfrm>
            <a:off x="3407625" y="2438389"/>
            <a:ext cx="5410222" cy="5410222"/>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381000" y="168328"/>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3581400" y="1076015"/>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p:cNvSpPr txBox="1"/>
          <p:nvPr/>
        </p:nvSpPr>
        <p:spPr>
          <a:xfrm>
            <a:off x="3151316" y="2402378"/>
            <a:ext cx="5992684" cy="5818901"/>
          </a:xfrm>
          <a:prstGeom prst="rect">
            <a:avLst/>
          </a:prstGeom>
        </p:spPr>
        <p:txBody>
          <a:bodyPr lIns="0" tIns="0" rIns="0" bIns="0" rtlCol="0" anchor="t">
            <a:spAutoFit/>
          </a:bodyPr>
          <a:lstStyle/>
          <a:p>
            <a:pPr algn="ctr">
              <a:lnSpc>
                <a:spcPts val="5732"/>
              </a:lnSpc>
              <a:spcBef>
                <a:spcPct val="0"/>
              </a:spcBef>
            </a:pPr>
            <a:r>
              <a:rPr lang="en-PH" sz="4000" b="1" baseline="30000" dirty="0">
                <a:latin typeface="Nunito Bold" charset="0"/>
              </a:rPr>
              <a:t> </a:t>
            </a:r>
            <a:r>
              <a:rPr lang="en-PH" sz="4000" dirty="0">
                <a:latin typeface="Nunito Bold" charset="0"/>
              </a:rPr>
              <a:t>A Canaanite woman who lived in that region came to him. “Son of David!” she cried out. “Have mercy on me, sir! My daughter has a demon and is in a terrible condition.”</a:t>
            </a:r>
            <a:endParaRPr lang="en-US" sz="102800" b="1" spc="122" dirty="0">
              <a:solidFill>
                <a:srgbClr val="000000"/>
              </a:solidFill>
              <a:latin typeface="Nunito Bold" charset="0"/>
              <a:ea typeface="Nunito Bold"/>
              <a:cs typeface="Nunito Bold"/>
              <a:sym typeface="Nunito Bold"/>
            </a:endParaRPr>
          </a:p>
        </p:txBody>
      </p:sp>
      <p:sp>
        <p:nvSpPr>
          <p:cNvPr id="7" name="TextBox 7"/>
          <p:cNvSpPr txBox="1"/>
          <p:nvPr/>
        </p:nvSpPr>
        <p:spPr>
          <a:xfrm>
            <a:off x="3871426" y="875215"/>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22</a:t>
            </a:r>
          </a:p>
        </p:txBody>
      </p:sp>
      <p:pic>
        <p:nvPicPr>
          <p:cNvPr id="8" name="Picture 7" descr="A generated image">
            <a:extLst>
              <a:ext uri="{FF2B5EF4-FFF2-40B4-BE49-F238E27FC236}">
                <a16:creationId xmlns:a16="http://schemas.microsoft.com/office/drawing/2014/main" id="{5A5F6001-589A-755A-2C9E-24A91524EF35}"/>
              </a:ext>
            </a:extLst>
          </p:cNvPr>
          <p:cNvPicPr>
            <a:picLocks noChangeAspect="1"/>
          </p:cNvPicPr>
          <p:nvPr/>
        </p:nvPicPr>
        <p:blipFill>
          <a:blip r:embed="rId3"/>
          <a:stretch>
            <a:fillRect/>
          </a:stretch>
        </p:blipFill>
        <p:spPr>
          <a:xfrm>
            <a:off x="9601200" y="2402378"/>
            <a:ext cx="5384391" cy="538439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12862549" y="1313174"/>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7" name="TextBox 7"/>
          <p:cNvSpPr txBox="1"/>
          <p:nvPr/>
        </p:nvSpPr>
        <p:spPr>
          <a:xfrm>
            <a:off x="9614754" y="2429987"/>
            <a:ext cx="5886808" cy="5780429"/>
          </a:xfrm>
          <a:prstGeom prst="rect">
            <a:avLst/>
          </a:prstGeom>
        </p:spPr>
        <p:txBody>
          <a:bodyPr lIns="0" tIns="0" rIns="0" bIns="0" rtlCol="0" anchor="t">
            <a:spAutoFit/>
          </a:bodyPr>
          <a:lstStyle/>
          <a:p>
            <a:pPr algn="ctr">
              <a:lnSpc>
                <a:spcPts val="6466"/>
              </a:lnSpc>
              <a:spcBef>
                <a:spcPct val="0"/>
              </a:spcBef>
            </a:pPr>
            <a:r>
              <a:rPr lang="en-PH" sz="4000" dirty="0">
                <a:latin typeface="Nunito Bold" charset="0"/>
              </a:rPr>
              <a:t>But Jesus did not say a word to her. His disciples came to him and begged him, “Send her away! She is following us and making all this noise!”</a:t>
            </a:r>
            <a:endParaRPr lang="en-US" sz="71400" b="1" spc="138" dirty="0">
              <a:solidFill>
                <a:srgbClr val="000000"/>
              </a:solidFill>
              <a:latin typeface="Nunito Bold" charset="0"/>
              <a:ea typeface="Nunito Bold"/>
              <a:cs typeface="Nunito Bold"/>
              <a:sym typeface="Nunito Bold"/>
            </a:endParaRPr>
          </a:p>
        </p:txBody>
      </p:sp>
      <p:sp>
        <p:nvSpPr>
          <p:cNvPr id="8" name="TextBox 8"/>
          <p:cNvSpPr txBox="1"/>
          <p:nvPr/>
        </p:nvSpPr>
        <p:spPr>
          <a:xfrm>
            <a:off x="13152584" y="1031435"/>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23</a:t>
            </a:r>
          </a:p>
        </p:txBody>
      </p:sp>
      <p:pic>
        <p:nvPicPr>
          <p:cNvPr id="6" name="Picture 5" descr="A generated image">
            <a:extLst>
              <a:ext uri="{FF2B5EF4-FFF2-40B4-BE49-F238E27FC236}">
                <a16:creationId xmlns:a16="http://schemas.microsoft.com/office/drawing/2014/main" id="{9750D05F-8CAA-9336-3BDD-A13B7D797AD3}"/>
              </a:ext>
            </a:extLst>
          </p:cNvPr>
          <p:cNvPicPr>
            <a:picLocks noChangeAspect="1"/>
          </p:cNvPicPr>
          <p:nvPr/>
        </p:nvPicPr>
        <p:blipFill>
          <a:blip r:embed="rId3"/>
          <a:stretch>
            <a:fillRect/>
          </a:stretch>
        </p:blipFill>
        <p:spPr>
          <a:xfrm>
            <a:off x="3352800" y="2231794"/>
            <a:ext cx="5533104" cy="553310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3761021" y="2082848"/>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p:cNvSpPr txBox="1"/>
          <p:nvPr/>
        </p:nvSpPr>
        <p:spPr>
          <a:xfrm>
            <a:off x="3151316" y="3303687"/>
            <a:ext cx="5992684" cy="2910412"/>
          </a:xfrm>
          <a:prstGeom prst="rect">
            <a:avLst/>
          </a:prstGeom>
        </p:spPr>
        <p:txBody>
          <a:bodyPr lIns="0" tIns="0" rIns="0" bIns="0" rtlCol="0" anchor="t">
            <a:spAutoFit/>
          </a:bodyPr>
          <a:lstStyle/>
          <a:p>
            <a:pPr algn="ctr">
              <a:lnSpc>
                <a:spcPts val="5732"/>
              </a:lnSpc>
              <a:spcBef>
                <a:spcPct val="0"/>
              </a:spcBef>
            </a:pPr>
            <a:r>
              <a:rPr lang="en-PH" sz="4400" dirty="0">
                <a:latin typeface="Nunito Bold" charset="0"/>
              </a:rPr>
              <a:t>Then Jesus replied, “I have been sent only to the lost sheep of the people of Israel.”</a:t>
            </a:r>
            <a:endParaRPr lang="en-US" sz="123400" b="1" spc="122" dirty="0">
              <a:solidFill>
                <a:srgbClr val="000000"/>
              </a:solidFill>
              <a:latin typeface="Nunito Bold" charset="0"/>
              <a:ea typeface="Nunito Bold"/>
              <a:cs typeface="Nunito Bold"/>
              <a:sym typeface="Nunito Bold"/>
            </a:endParaRPr>
          </a:p>
        </p:txBody>
      </p:sp>
      <p:sp>
        <p:nvSpPr>
          <p:cNvPr id="7" name="TextBox 7"/>
          <p:cNvSpPr txBox="1"/>
          <p:nvPr/>
        </p:nvSpPr>
        <p:spPr>
          <a:xfrm>
            <a:off x="4051056" y="1810634"/>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24</a:t>
            </a:r>
          </a:p>
        </p:txBody>
      </p:sp>
      <p:pic>
        <p:nvPicPr>
          <p:cNvPr id="8" name="Picture 7" descr="A generated image">
            <a:extLst>
              <a:ext uri="{FF2B5EF4-FFF2-40B4-BE49-F238E27FC236}">
                <a16:creationId xmlns:a16="http://schemas.microsoft.com/office/drawing/2014/main" id="{73A2712E-9380-8A7C-ADBD-AEE33400CD2F}"/>
              </a:ext>
            </a:extLst>
          </p:cNvPr>
          <p:cNvPicPr>
            <a:picLocks noChangeAspect="1"/>
          </p:cNvPicPr>
          <p:nvPr/>
        </p:nvPicPr>
        <p:blipFill>
          <a:blip r:embed="rId3"/>
          <a:stretch>
            <a:fillRect/>
          </a:stretch>
        </p:blipFill>
        <p:spPr>
          <a:xfrm>
            <a:off x="9579241" y="2146870"/>
            <a:ext cx="5678068" cy="567806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12862549" y="1028700"/>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p:cNvSpPr txBox="1"/>
          <p:nvPr/>
        </p:nvSpPr>
        <p:spPr>
          <a:xfrm>
            <a:off x="9634418" y="2811067"/>
            <a:ext cx="5886808" cy="3310522"/>
          </a:xfrm>
          <a:prstGeom prst="rect">
            <a:avLst/>
          </a:prstGeom>
        </p:spPr>
        <p:txBody>
          <a:bodyPr lIns="0" tIns="0" rIns="0" bIns="0" rtlCol="0" anchor="t">
            <a:spAutoFit/>
          </a:bodyPr>
          <a:lstStyle/>
          <a:p>
            <a:pPr algn="ctr">
              <a:lnSpc>
                <a:spcPts val="6466"/>
              </a:lnSpc>
              <a:spcBef>
                <a:spcPct val="0"/>
              </a:spcBef>
            </a:pPr>
            <a:r>
              <a:rPr lang="en-PH" sz="4400" dirty="0">
                <a:latin typeface="Nunito Bold" charset="0"/>
              </a:rPr>
              <a:t>At this the woman came and fell at his feet. “Help me, sir!” she said.</a:t>
            </a:r>
            <a:endParaRPr lang="en-US" sz="177700" b="1" spc="138" dirty="0">
              <a:solidFill>
                <a:srgbClr val="000000"/>
              </a:solidFill>
              <a:latin typeface="Nunito Bold" charset="0"/>
              <a:ea typeface="Nunito Bold"/>
              <a:cs typeface="Nunito Bold"/>
              <a:sym typeface="Nunito Bold"/>
            </a:endParaRPr>
          </a:p>
        </p:txBody>
      </p:sp>
      <p:sp>
        <p:nvSpPr>
          <p:cNvPr id="7" name="TextBox 7"/>
          <p:cNvSpPr txBox="1"/>
          <p:nvPr/>
        </p:nvSpPr>
        <p:spPr>
          <a:xfrm>
            <a:off x="13152584" y="756486"/>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25</a:t>
            </a:r>
          </a:p>
        </p:txBody>
      </p:sp>
      <p:pic>
        <p:nvPicPr>
          <p:cNvPr id="8" name="Picture 7" descr="A generated image">
            <a:extLst>
              <a:ext uri="{FF2B5EF4-FFF2-40B4-BE49-F238E27FC236}">
                <a16:creationId xmlns:a16="http://schemas.microsoft.com/office/drawing/2014/main" id="{25ED0686-D41B-905A-8CAE-273E6759088D}"/>
              </a:ext>
            </a:extLst>
          </p:cNvPr>
          <p:cNvPicPr>
            <a:picLocks noChangeAspect="1"/>
          </p:cNvPicPr>
          <p:nvPr/>
        </p:nvPicPr>
        <p:blipFill>
          <a:blip r:embed="rId3"/>
          <a:stretch>
            <a:fillRect/>
          </a:stretch>
        </p:blipFill>
        <p:spPr>
          <a:xfrm>
            <a:off x="3479853" y="1953465"/>
            <a:ext cx="5578443" cy="5578443"/>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136</TotalTime>
  <Words>413</Words>
  <Application>Microsoft Office PowerPoint</Application>
  <PresentationFormat>Custom</PresentationFormat>
  <Paragraphs>49</Paragraphs>
  <Slides>19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Nunito Bold</vt:lpstr>
      <vt:lpstr>Arial</vt:lpstr>
      <vt:lpstr>Porcelain</vt:lpstr>
      <vt:lpstr>Calibri (MS)</vt:lpstr>
      <vt:lpstr>Canva Sans Bold</vt:lpstr>
      <vt:lpstr>Calibri</vt:lpstr>
      <vt:lpstr>Nunito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Copy of LTW Kids 2026</dc:title>
  <cp:lastModifiedBy>angellette anne ambion</cp:lastModifiedBy>
  <cp:revision>5</cp:revision>
  <dcterms:created xsi:type="dcterms:W3CDTF">2006-08-16T00:00:00Z</dcterms:created>
  <dcterms:modified xsi:type="dcterms:W3CDTF">2026-07-29T05:16:06Z</dcterms:modified>
  <dc:identifier>DAHLUA3nXdo</dc:identifier>
</cp:coreProperties>
</file>