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1" r:id="rId11"/>
    <p:sldId id="272" r:id="rId12"/>
    <p:sldId id="273" r:id="rId13"/>
    <p:sldId id="274" r:id="rId14"/>
    <p:sldId id="276" r:id="rId15"/>
    <p:sldId id="275" r:id="rId16"/>
    <p:sldId id="277" r:id="rId17"/>
    <p:sldId id="278" r:id="rId18"/>
    <p:sldId id="265" r:id="rId19"/>
    <p:sldId id="266" r:id="rId20"/>
    <p:sldId id="267" r:id="rId21"/>
    <p:sldId id="268" r:id="rId22"/>
    <p:sldId id="269" r:id="rId23"/>
    <p:sldId id="270" r:id="rId24"/>
  </p:sldIdLst>
  <p:sldSz cx="18288000" cy="10287000"/>
  <p:notesSz cx="6858000" cy="9144000"/>
  <p:embeddedFontLst>
    <p:embeddedFont>
      <p:font typeface="Canva Sans Bold" panose="020B0604020202020204" charset="0"/>
      <p:regular r:id="rId25"/>
    </p:embeddedFont>
    <p:embeddedFont>
      <p:font typeface="Nunito" pitchFamily="2" charset="0"/>
      <p:regular r:id="rId26"/>
      <p:bold r:id="rId27"/>
      <p:italic r:id="rId28"/>
      <p:boldItalic r:id="rId29"/>
    </p:embeddedFont>
    <p:embeddedFont>
      <p:font typeface="Nunito Bold" charset="0"/>
      <p:regular r:id="rId30"/>
    </p:embeddedFont>
    <p:embeddedFont>
      <p:font typeface="Porcelain"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0.png"/><Relationship Id="rId7" Type="http://schemas.openxmlformats.org/officeDocument/2006/relationships/image" Target="../media/image25.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3.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23.pn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3.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3.pn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3.pn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23.png"/><Relationship Id="rId4" Type="http://schemas.openxmlformats.org/officeDocument/2006/relationships/image" Target="../media/image21.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23.png"/><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23.png"/><Relationship Id="rId4" Type="http://schemas.openxmlformats.org/officeDocument/2006/relationships/image" Target="../media/image21.sv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9.svg"/><Relationship Id="rId7" Type="http://schemas.openxmlformats.org/officeDocument/2006/relationships/image" Target="../media/image14.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1.sv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9.svg"/><Relationship Id="rId7" Type="http://schemas.openxmlformats.org/officeDocument/2006/relationships/image" Target="../media/image14.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1.sv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589684" y="890044"/>
            <a:ext cx="7108633" cy="5764372"/>
          </a:xfrm>
          <a:custGeom>
            <a:avLst/>
            <a:gdLst/>
            <a:ahLst/>
            <a:cxnLst/>
            <a:rect l="l" t="t" r="r" b="b"/>
            <a:pathLst>
              <a:path w="7108633" h="5764372">
                <a:moveTo>
                  <a:pt x="0" y="0"/>
                </a:moveTo>
                <a:lnTo>
                  <a:pt x="7108632" y="0"/>
                </a:lnTo>
                <a:lnTo>
                  <a:pt x="7108632" y="5764372"/>
                </a:lnTo>
                <a:lnTo>
                  <a:pt x="0" y="5764372"/>
                </a:lnTo>
                <a:lnTo>
                  <a:pt x="0" y="0"/>
                </a:lnTo>
                <a:close/>
              </a:path>
            </a:pathLst>
          </a:custGeom>
          <a:blipFill>
            <a:blip r:embed="rId10"/>
            <a:stretch>
              <a:fillRect/>
            </a:stretch>
          </a:blipFill>
        </p:spPr>
      </p:sp>
      <p:sp>
        <p:nvSpPr>
          <p:cNvPr id="7" name="TextBox 7"/>
          <p:cNvSpPr txBox="1"/>
          <p:nvPr/>
        </p:nvSpPr>
        <p:spPr>
          <a:xfrm>
            <a:off x="3465436" y="795773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September 28, 2025 | Cycle C Year I</a:t>
            </a:r>
          </a:p>
        </p:txBody>
      </p:sp>
      <p:sp>
        <p:nvSpPr>
          <p:cNvPr id="8" name="TextBox 8"/>
          <p:cNvSpPr txBox="1"/>
          <p:nvPr/>
        </p:nvSpPr>
        <p:spPr>
          <a:xfrm>
            <a:off x="3280967" y="6913905"/>
            <a:ext cx="11843505" cy="1059585"/>
          </a:xfrm>
          <a:prstGeom prst="rect">
            <a:avLst/>
          </a:prstGeom>
        </p:spPr>
        <p:txBody>
          <a:bodyPr lIns="0" tIns="0" rIns="0" bIns="0" rtlCol="0" anchor="t">
            <a:spAutoFit/>
          </a:bodyPr>
          <a:lstStyle/>
          <a:p>
            <a:pPr algn="ctr">
              <a:lnSpc>
                <a:spcPts val="7029"/>
              </a:lnSpc>
            </a:pPr>
            <a:r>
              <a:rPr lang="en-US" sz="10042" dirty="0">
                <a:solidFill>
                  <a:srgbClr val="5A3114"/>
                </a:solidFill>
                <a:latin typeface="Porcelain"/>
                <a:ea typeface="Porcelain"/>
                <a:cs typeface="Porcelain"/>
                <a:sym typeface="Porcelain"/>
              </a:rPr>
              <a:t>26th Sunday in Ordinary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676664"/>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114576" y="632726"/>
            <a:ext cx="8565617" cy="7287912"/>
          </a:xfrm>
          <a:custGeom>
            <a:avLst/>
            <a:gdLst/>
            <a:ahLst/>
            <a:cxnLst/>
            <a:rect l="l" t="t" r="r" b="b"/>
            <a:pathLst>
              <a:path w="8565617" h="7287912">
                <a:moveTo>
                  <a:pt x="0" y="0"/>
                </a:moveTo>
                <a:lnTo>
                  <a:pt x="8565617" y="0"/>
                </a:lnTo>
                <a:lnTo>
                  <a:pt x="8565617" y="7287912"/>
                </a:lnTo>
                <a:lnTo>
                  <a:pt x="0" y="7287912"/>
                </a:lnTo>
                <a:lnTo>
                  <a:pt x="0" y="0"/>
                </a:lnTo>
                <a:close/>
              </a:path>
            </a:pathLst>
          </a:custGeom>
          <a:blipFill>
            <a:blip r:embed="rId10"/>
            <a:stretch>
              <a:fillRect/>
            </a:stretch>
          </a:blipFill>
        </p:spPr>
      </p:sp>
      <p:sp>
        <p:nvSpPr>
          <p:cNvPr id="7" name="TextBox 7"/>
          <p:cNvSpPr txBox="1"/>
          <p:nvPr/>
        </p:nvSpPr>
        <p:spPr>
          <a:xfrm>
            <a:off x="3504693" y="885769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Luke 16:19-31</a:t>
            </a:r>
          </a:p>
        </p:txBody>
      </p:sp>
      <p:sp>
        <p:nvSpPr>
          <p:cNvPr id="8" name="TextBox 8"/>
          <p:cNvSpPr txBox="1"/>
          <p:nvPr/>
        </p:nvSpPr>
        <p:spPr>
          <a:xfrm>
            <a:off x="1221515" y="7975543"/>
            <a:ext cx="16116299" cy="1011815"/>
          </a:xfrm>
          <a:prstGeom prst="rect">
            <a:avLst/>
          </a:prstGeom>
        </p:spPr>
        <p:txBody>
          <a:bodyPr wrap="square" lIns="0" tIns="0" rIns="0" bIns="0" rtlCol="0" anchor="t">
            <a:spAutoFit/>
          </a:bodyPr>
          <a:lstStyle/>
          <a:p>
            <a:pPr algn="ctr">
              <a:lnSpc>
                <a:spcPts val="7029"/>
              </a:lnSpc>
            </a:pPr>
            <a:r>
              <a:rPr lang="en-US" sz="8800" dirty="0">
                <a:solidFill>
                  <a:srgbClr val="5A3114"/>
                </a:solidFill>
                <a:latin typeface="Porcelain"/>
                <a:ea typeface="Porcelain"/>
                <a:cs typeface="Porcelain"/>
                <a:sym typeface="Porcelain"/>
              </a:rPr>
              <a:t>The Rich Man and Lazarus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38800" y="1450604"/>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3" name="TextBox 3"/>
          <p:cNvSpPr txBox="1"/>
          <p:nvPr/>
        </p:nvSpPr>
        <p:spPr>
          <a:xfrm>
            <a:off x="6680097" y="2738443"/>
            <a:ext cx="11102465" cy="3244998"/>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Leader</a:t>
            </a:r>
            <a:r>
              <a:rPr lang="en-US" sz="4619" b="1" spc="138" dirty="0">
                <a:solidFill>
                  <a:srgbClr val="5A3114"/>
                </a:solidFill>
                <a:latin typeface="Nunito Bold"/>
                <a:ea typeface="Nunito Bold"/>
                <a:cs typeface="Nunito Bold"/>
                <a:sym typeface="Nunito Bold"/>
              </a:rPr>
              <a:t>: A reading from</a:t>
            </a:r>
          </a:p>
          <a:p>
            <a:pPr algn="l">
              <a:lnSpc>
                <a:spcPts val="6466"/>
              </a:lnSpc>
            </a:pPr>
            <a:r>
              <a:rPr lang="en-US" sz="4619" b="1" spc="138" dirty="0">
                <a:solidFill>
                  <a:srgbClr val="5A3114"/>
                </a:solidFill>
                <a:latin typeface="Nunito Bold"/>
                <a:ea typeface="Nunito Bold"/>
                <a:cs typeface="Nunito Bold"/>
                <a:sym typeface="Nunito Bold"/>
              </a:rPr>
              <a:t>             the Holy Gospel</a:t>
            </a:r>
          </a:p>
          <a:p>
            <a:pPr algn="l">
              <a:lnSpc>
                <a:spcPts val="6466"/>
              </a:lnSpc>
            </a:pPr>
            <a:r>
              <a:rPr lang="en-US" sz="4619" b="1" spc="138" dirty="0">
                <a:solidFill>
                  <a:srgbClr val="5A3114"/>
                </a:solidFill>
                <a:latin typeface="Nunito Bold"/>
                <a:ea typeface="Nunito Bold"/>
                <a:cs typeface="Nunito Bold"/>
                <a:sym typeface="Nunito Bold"/>
              </a:rPr>
              <a:t>             according to Luke.</a:t>
            </a:r>
          </a:p>
          <a:p>
            <a:pPr algn="l">
              <a:lnSpc>
                <a:spcPts val="6466"/>
              </a:lnSpc>
            </a:pPr>
            <a:endParaRPr lang="en-US" sz="4619" b="1" spc="138" dirty="0">
              <a:solidFill>
                <a:srgbClr val="5A3114"/>
              </a:solidFill>
              <a:latin typeface="Nunito Bold"/>
              <a:ea typeface="Nunito Bold"/>
              <a:cs typeface="Nunito Bold"/>
              <a:sym typeface="Nunito Bold"/>
            </a:endParaRPr>
          </a:p>
        </p:txBody>
      </p:sp>
      <p:sp>
        <p:nvSpPr>
          <p:cNvPr id="4" name="Freeform 4"/>
          <p:cNvSpPr/>
          <p:nvPr/>
        </p:nvSpPr>
        <p:spPr>
          <a:xfrm>
            <a:off x="5789332" y="5116176"/>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527965"/>
            <a:ext cx="11102465" cy="1606698"/>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All: </a:t>
            </a:r>
            <a:r>
              <a:rPr lang="en-US" sz="4619" b="1" spc="138" dirty="0">
                <a:solidFill>
                  <a:srgbClr val="5B1018"/>
                </a:solidFill>
                <a:latin typeface="Nunito Bold"/>
                <a:ea typeface="Nunito Bold"/>
                <a:cs typeface="Nunito Bold"/>
                <a:sym typeface="Nunito Bold"/>
              </a:rPr>
              <a:t>Glory to You, Oh Lord.</a:t>
            </a:r>
          </a:p>
          <a:p>
            <a:pPr algn="l">
              <a:lnSpc>
                <a:spcPts val="6466"/>
              </a:lnSpc>
            </a:pPr>
            <a:endParaRPr lang="en-US" sz="4619" b="1" spc="138" dirty="0">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72200" y="3698518"/>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flipH="1">
            <a:off x="-4921848" y="2078543"/>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016122" cy="1305935"/>
            <a:chOff x="0" y="-142875"/>
            <a:chExt cx="4021495" cy="1741247"/>
          </a:xfrm>
        </p:grpSpPr>
        <p:sp>
          <p:nvSpPr>
            <p:cNvPr id="5" name="Freeform 5"/>
            <p:cNvSpPr/>
            <p:nvPr/>
          </p:nvSpPr>
          <p:spPr>
            <a:xfrm>
              <a:off x="0" y="173521"/>
              <a:ext cx="4021495" cy="1225863"/>
            </a:xfrm>
            <a:custGeom>
              <a:avLst/>
              <a:gdLst/>
              <a:ahLst/>
              <a:cxnLst/>
              <a:rect l="l" t="t" r="r" b="b"/>
              <a:pathLst>
                <a:path w="4021495" h="1225863">
                  <a:moveTo>
                    <a:pt x="0" y="0"/>
                  </a:moveTo>
                  <a:lnTo>
                    <a:pt x="4021495" y="0"/>
                  </a:lnTo>
                  <a:lnTo>
                    <a:pt x="4021495" y="1225863"/>
                  </a:lnTo>
                  <a:lnTo>
                    <a:pt x="0" y="1225863"/>
                  </a:lnTo>
                  <a:lnTo>
                    <a:pt x="0" y="0"/>
                  </a:lnTo>
                  <a:close/>
                </a:path>
              </a:pathLst>
            </a:custGeom>
            <a:blipFill>
              <a:blip r:embed="rId5"/>
              <a:stretch>
                <a:fillRect t="-13355" b="-13355"/>
              </a:stretch>
            </a:blipFill>
          </p:spPr>
        </p:sp>
        <p:sp>
          <p:nvSpPr>
            <p:cNvPr id="6" name="TextBox 6"/>
            <p:cNvSpPr txBox="1"/>
            <p:nvPr/>
          </p:nvSpPr>
          <p:spPr>
            <a:xfrm>
              <a:off x="1155196" y="-142875"/>
              <a:ext cx="1711104"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19</a:t>
              </a:r>
            </a:p>
          </p:txBody>
        </p:sp>
      </p:grpSp>
      <p:sp>
        <p:nvSpPr>
          <p:cNvPr id="7" name="Freeform 7"/>
          <p:cNvSpPr/>
          <p:nvPr/>
        </p:nvSpPr>
        <p:spPr>
          <a:xfrm>
            <a:off x="1249277" y="842276"/>
            <a:ext cx="2378487" cy="1623318"/>
          </a:xfrm>
          <a:custGeom>
            <a:avLst/>
            <a:gdLst/>
            <a:ahLst/>
            <a:cxnLst/>
            <a:rect l="l" t="t" r="r" b="b"/>
            <a:pathLst>
              <a:path w="2378487" h="1623318">
                <a:moveTo>
                  <a:pt x="0" y="0"/>
                </a:moveTo>
                <a:lnTo>
                  <a:pt x="2378488" y="0"/>
                </a:lnTo>
                <a:lnTo>
                  <a:pt x="2378488" y="1623318"/>
                </a:lnTo>
                <a:lnTo>
                  <a:pt x="0" y="16233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7556563" y="3847759"/>
            <a:ext cx="10509615" cy="4431983"/>
          </a:xfrm>
          <a:prstGeom prst="rect">
            <a:avLst/>
          </a:prstGeom>
        </p:spPr>
        <p:txBody>
          <a:bodyPr wrap="square" lIns="0" tIns="0" rIns="0" bIns="0" rtlCol="0" anchor="t">
            <a:spAutoFit/>
          </a:bodyPr>
          <a:lstStyle/>
          <a:p>
            <a:r>
              <a:rPr lang="en-US" sz="7200" dirty="0"/>
              <a:t>“There was once a rich man who dressed in the most expensive clothes and lived in great luxury every day.</a:t>
            </a:r>
            <a:endParaRPr lang="en-US" sz="400000" spc="138" dirty="0">
              <a:solidFill>
                <a:srgbClr val="5A3114"/>
              </a:solidFill>
              <a:latin typeface="Nunito" pitchFamily="2" charset="0"/>
              <a:ea typeface="Nunito"/>
              <a:cs typeface="Nunito"/>
              <a:sym typeface="Nunito"/>
            </a:endParaRPr>
          </a:p>
        </p:txBody>
      </p:sp>
      <p:sp>
        <p:nvSpPr>
          <p:cNvPr id="14" name="Rectangle 1">
            <a:extLst>
              <a:ext uri="{FF2B5EF4-FFF2-40B4-BE49-F238E27FC236}">
                <a16:creationId xmlns:a16="http://schemas.microsoft.com/office/drawing/2014/main" id="{0B3A7F5D-29B5-5841-9882-701AFF8F311C}"/>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15" name="Rectangle 2">
            <a:extLst>
              <a:ext uri="{FF2B5EF4-FFF2-40B4-BE49-F238E27FC236}">
                <a16:creationId xmlns:a16="http://schemas.microsoft.com/office/drawing/2014/main" id="{BF2FE5CF-72B1-2B48-307E-F7B26C43B4F1}"/>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pic>
        <p:nvPicPr>
          <p:cNvPr id="1026" name="Picture 2" descr="‘There was a rich man who was dressed in purple and fine linen and lived in luxury every day.  – Slide 2">
            <a:extLst>
              <a:ext uri="{FF2B5EF4-FFF2-40B4-BE49-F238E27FC236}">
                <a16:creationId xmlns:a16="http://schemas.microsoft.com/office/drawing/2014/main" id="{81724A14-4DA0-FE73-C830-C9D80324EA2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756" y="2997940"/>
            <a:ext cx="6945952" cy="53587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212212" y="4282316"/>
            <a:ext cx="11993230" cy="4823584"/>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595488"/>
            <a:ext cx="12205895" cy="7476111"/>
          </a:xfrm>
          <a:custGeom>
            <a:avLst/>
            <a:gdLst/>
            <a:ahLst/>
            <a:cxnLst/>
            <a:rect l="l" t="t" r="r" b="b"/>
            <a:pathLst>
              <a:path w="12205895" h="7476111">
                <a:moveTo>
                  <a:pt x="0" y="0"/>
                </a:moveTo>
                <a:lnTo>
                  <a:pt x="12205895" y="0"/>
                </a:lnTo>
                <a:lnTo>
                  <a:pt x="12205895" y="7476110"/>
                </a:lnTo>
                <a:lnTo>
                  <a:pt x="0" y="74761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20</a:t>
              </a:r>
            </a:p>
          </p:txBody>
        </p:sp>
      </p:grpSp>
      <p:sp>
        <p:nvSpPr>
          <p:cNvPr id="9" name="TextBox 9"/>
          <p:cNvSpPr txBox="1"/>
          <p:nvPr/>
        </p:nvSpPr>
        <p:spPr>
          <a:xfrm>
            <a:off x="359900" y="4176085"/>
            <a:ext cx="9813254" cy="5078313"/>
          </a:xfrm>
          <a:prstGeom prst="rect">
            <a:avLst/>
          </a:prstGeom>
        </p:spPr>
        <p:txBody>
          <a:bodyPr wrap="square" lIns="0" tIns="0" rIns="0" bIns="0" rtlCol="0" anchor="t">
            <a:spAutoFit/>
          </a:bodyPr>
          <a:lstStyle/>
          <a:p>
            <a:r>
              <a:rPr lang="en-US" sz="6600" dirty="0"/>
              <a:t>There was also a poor man named Lazarus, covered with sores, who used to be brought to the rich man's door,</a:t>
            </a:r>
            <a:endParaRPr lang="en-US" sz="368400" dirty="0">
              <a:latin typeface="Nunito" pitchFamily="2" charset="0"/>
            </a:endParaRPr>
          </a:p>
        </p:txBody>
      </p:sp>
      <p:pic>
        <p:nvPicPr>
          <p:cNvPr id="2050" name="Picture 2" descr="At his gate was laid a beggar named Lazarus, who was covered with sores. He was hungry and longed to eat the leftover food from the rich man’s table. Even the dogs came and licked his sores. – Slide 3">
            <a:extLst>
              <a:ext uri="{FF2B5EF4-FFF2-40B4-BE49-F238E27FC236}">
                <a16:creationId xmlns:a16="http://schemas.microsoft.com/office/drawing/2014/main" id="{012B9E4C-E253-8FFF-40EF-95CEDFA777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51200" y="3233254"/>
            <a:ext cx="8028192" cy="60211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84452" y="3461512"/>
            <a:ext cx="11159538" cy="5041411"/>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59360" cy="1305935"/>
            <a:chOff x="0" y="-142875"/>
            <a:chExt cx="4212480" cy="1741247"/>
          </a:xfrm>
        </p:grpSpPr>
        <p:sp>
          <p:nvSpPr>
            <p:cNvPr id="5" name="Freeform 5"/>
            <p:cNvSpPr/>
            <p:nvPr/>
          </p:nvSpPr>
          <p:spPr>
            <a:xfrm>
              <a:off x="0" y="173521"/>
              <a:ext cx="4212480" cy="1225863"/>
            </a:xfrm>
            <a:custGeom>
              <a:avLst/>
              <a:gdLst/>
              <a:ahLst/>
              <a:cxnLst/>
              <a:rect l="l" t="t" r="r" b="b"/>
              <a:pathLst>
                <a:path w="4212480" h="1225863">
                  <a:moveTo>
                    <a:pt x="0" y="0"/>
                  </a:moveTo>
                  <a:lnTo>
                    <a:pt x="4212480" y="0"/>
                  </a:lnTo>
                  <a:lnTo>
                    <a:pt x="4212480" y="1225863"/>
                  </a:lnTo>
                  <a:lnTo>
                    <a:pt x="0" y="1225863"/>
                  </a:lnTo>
                  <a:lnTo>
                    <a:pt x="0" y="0"/>
                  </a:lnTo>
                  <a:close/>
                </a:path>
              </a:pathLst>
            </a:custGeom>
            <a:blipFill>
              <a:blip r:embed="rId5"/>
              <a:stretch>
                <a:fillRect t="-16364" b="-16364"/>
              </a:stretch>
            </a:blipFill>
          </p:spPr>
        </p:sp>
        <p:sp>
          <p:nvSpPr>
            <p:cNvPr id="6" name="TextBox 6"/>
            <p:cNvSpPr txBox="1"/>
            <p:nvPr/>
          </p:nvSpPr>
          <p:spPr>
            <a:xfrm>
              <a:off x="1210059" y="-142875"/>
              <a:ext cx="1792365"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21</a:t>
              </a:r>
            </a:p>
          </p:txBody>
        </p:sp>
      </p:grpSp>
      <p:sp>
        <p:nvSpPr>
          <p:cNvPr id="10" name="TextBox 10"/>
          <p:cNvSpPr txBox="1"/>
          <p:nvPr/>
        </p:nvSpPr>
        <p:spPr>
          <a:xfrm>
            <a:off x="7855878" y="3314700"/>
            <a:ext cx="9670906" cy="5539978"/>
          </a:xfrm>
          <a:prstGeom prst="rect">
            <a:avLst/>
          </a:prstGeom>
        </p:spPr>
        <p:txBody>
          <a:bodyPr wrap="square" lIns="0" tIns="0" rIns="0" bIns="0" rtlCol="0" anchor="t">
            <a:spAutoFit/>
          </a:bodyPr>
          <a:lstStyle/>
          <a:p>
            <a:pPr algn="ctr">
              <a:spcBef>
                <a:spcPct val="0"/>
              </a:spcBef>
            </a:pPr>
            <a:r>
              <a:rPr lang="en-US" sz="7200" dirty="0"/>
              <a:t>hoping to eat the bits of food that fell from the rich man's table. Even the dogs would come and lick his sores.</a:t>
            </a:r>
            <a:endParaRPr lang="en-US" sz="400000" dirty="0">
              <a:solidFill>
                <a:srgbClr val="000000"/>
              </a:solidFill>
              <a:latin typeface="Nunito" pitchFamily="2" charset="0"/>
              <a:ea typeface="Childling"/>
              <a:cs typeface="Childling"/>
              <a:sym typeface="Childling"/>
            </a:endParaRPr>
          </a:p>
        </p:txBody>
      </p:sp>
      <p:pic>
        <p:nvPicPr>
          <p:cNvPr id="7" name="Picture 2" descr="But at his gate lay a poor man named Lazarus whose body was covered with sores, who longed to eat what fell from the rich man’s table. In addition, the dogs came and licked his sores. – Slide 2">
            <a:extLst>
              <a:ext uri="{FF2B5EF4-FFF2-40B4-BE49-F238E27FC236}">
                <a16:creationId xmlns:a16="http://schemas.microsoft.com/office/drawing/2014/main" id="{A5558A76-8F5E-6818-96F2-D8B5DC7F15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799" y="2833245"/>
            <a:ext cx="7439787" cy="594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910626" cy="1305935"/>
            <a:chOff x="0" y="-142875"/>
            <a:chExt cx="5214168" cy="1741247"/>
          </a:xfrm>
        </p:grpSpPr>
        <p:sp>
          <p:nvSpPr>
            <p:cNvPr id="5" name="Freeform 5"/>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22</a:t>
              </a:r>
            </a:p>
          </p:txBody>
        </p:sp>
      </p:grpSp>
      <p:sp>
        <p:nvSpPr>
          <p:cNvPr id="8" name="TextBox 8"/>
          <p:cNvSpPr txBox="1"/>
          <p:nvPr/>
        </p:nvSpPr>
        <p:spPr>
          <a:xfrm>
            <a:off x="231721" y="3809056"/>
            <a:ext cx="10685732" cy="5078313"/>
          </a:xfrm>
          <a:prstGeom prst="rect">
            <a:avLst/>
          </a:prstGeom>
        </p:spPr>
        <p:txBody>
          <a:bodyPr wrap="square" lIns="0" tIns="0" rIns="0" bIns="0" rtlCol="0" anchor="t">
            <a:spAutoFit/>
          </a:bodyPr>
          <a:lstStyle/>
          <a:p>
            <a:pPr lvl="0" algn="ctr">
              <a:spcBef>
                <a:spcPct val="0"/>
              </a:spcBef>
            </a:pPr>
            <a:r>
              <a:rPr lang="en-US" sz="6600" dirty="0"/>
              <a:t>The poor man died and was carried by the angels to sit beside Abraham at the feast in heaven. The rich man died and was buried,</a:t>
            </a:r>
            <a:endParaRPr lang="en-US" sz="177700" dirty="0">
              <a:solidFill>
                <a:srgbClr val="221D1A"/>
              </a:solidFill>
              <a:latin typeface="Nunito" pitchFamily="2" charset="0"/>
              <a:ea typeface="Childling"/>
              <a:cs typeface="Childling"/>
              <a:sym typeface="Childling"/>
            </a:endParaRPr>
          </a:p>
        </p:txBody>
      </p:sp>
      <p:pic>
        <p:nvPicPr>
          <p:cNvPr id="7" name="Picture 2" descr="Both the rich man and Lazarus died. – Slide 4">
            <a:extLst>
              <a:ext uri="{FF2B5EF4-FFF2-40B4-BE49-F238E27FC236}">
                <a16:creationId xmlns:a16="http://schemas.microsoft.com/office/drawing/2014/main" id="{03F162BC-8DD0-6970-BC8B-119E2FEC77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5632" y="2945021"/>
            <a:ext cx="6771084" cy="59423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23</a:t>
              </a:r>
            </a:p>
          </p:txBody>
        </p:sp>
      </p:grpSp>
      <p:sp>
        <p:nvSpPr>
          <p:cNvPr id="8" name="TextBox 8"/>
          <p:cNvSpPr txBox="1"/>
          <p:nvPr/>
        </p:nvSpPr>
        <p:spPr>
          <a:xfrm>
            <a:off x="7391399" y="3662337"/>
            <a:ext cx="10322499" cy="5539978"/>
          </a:xfrm>
          <a:prstGeom prst="rect">
            <a:avLst/>
          </a:prstGeom>
        </p:spPr>
        <p:txBody>
          <a:bodyPr wrap="square" lIns="0" tIns="0" rIns="0" bIns="0" rtlCol="0" anchor="t">
            <a:spAutoFit/>
          </a:bodyPr>
          <a:lstStyle/>
          <a:p>
            <a:pPr lvl="0" algn="ctr">
              <a:spcBef>
                <a:spcPct val="0"/>
              </a:spcBef>
            </a:pPr>
            <a:r>
              <a:rPr lang="en-US" sz="7200" dirty="0"/>
              <a:t>and in Hades, where he was in great pain, he looked up and saw Abraham, far away, with Lazarus at his side.</a:t>
            </a:r>
            <a:endParaRPr lang="en-US" sz="333300" dirty="0">
              <a:solidFill>
                <a:srgbClr val="221D1A"/>
              </a:solidFill>
              <a:latin typeface="Nunito" pitchFamily="2" charset="0"/>
              <a:ea typeface="Childling"/>
              <a:cs typeface="Childling"/>
              <a:sym typeface="Childling"/>
            </a:endParaRPr>
          </a:p>
        </p:txBody>
      </p:sp>
      <p:pic>
        <p:nvPicPr>
          <p:cNvPr id="7" name="Picture 2" descr="The rich man was in torment in hell and looked up and saw Abraham far away with Lazarus. He shouted, “Father Abraham, have pity on me and send Lazarus to dip the tip of his finger in water and cool my tongue, because I am in agony in this fire.” – Slide 6">
            <a:extLst>
              <a:ext uri="{FF2B5EF4-FFF2-40B4-BE49-F238E27FC236}">
                <a16:creationId xmlns:a16="http://schemas.microsoft.com/office/drawing/2014/main" id="{3D1D8B78-C184-5339-6451-4B57C46527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3320885"/>
            <a:ext cx="7522143" cy="56416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5892A109-677B-A749-4128-8C3269EFFB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3115E6-6B5D-B1E9-7AE0-B2B7075C9D73}"/>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B8668B0-B726-08A5-16C9-8C0E25B66453}"/>
              </a:ext>
            </a:extLst>
          </p:cNvPr>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60C78B6-3BBC-46B6-14DC-5CD21BFE59E4}"/>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053F97DC-C7AC-AA81-5A07-EA485FE093D1}"/>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956C9156-7CA1-0074-C088-DD1BCCFB2F22}"/>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24</a:t>
              </a:r>
            </a:p>
          </p:txBody>
        </p:sp>
      </p:grpSp>
      <p:sp>
        <p:nvSpPr>
          <p:cNvPr id="8" name="TextBox 8">
            <a:extLst>
              <a:ext uri="{FF2B5EF4-FFF2-40B4-BE49-F238E27FC236}">
                <a16:creationId xmlns:a16="http://schemas.microsoft.com/office/drawing/2014/main" id="{3AD73905-1C29-DB62-66EA-962B0DB6F185}"/>
              </a:ext>
            </a:extLst>
          </p:cNvPr>
          <p:cNvSpPr txBox="1"/>
          <p:nvPr/>
        </p:nvSpPr>
        <p:spPr>
          <a:xfrm>
            <a:off x="210868" y="4479829"/>
            <a:ext cx="10685732" cy="4154984"/>
          </a:xfrm>
          <a:prstGeom prst="rect">
            <a:avLst/>
          </a:prstGeom>
        </p:spPr>
        <p:txBody>
          <a:bodyPr wrap="square" lIns="0" tIns="0" rIns="0" bIns="0" rtlCol="0" anchor="t">
            <a:spAutoFit/>
          </a:bodyPr>
          <a:lstStyle/>
          <a:p>
            <a:pPr lvl="0" algn="ctr">
              <a:spcBef>
                <a:spcPct val="0"/>
              </a:spcBef>
            </a:pPr>
            <a:r>
              <a:rPr lang="en-US" sz="5400" dirty="0"/>
              <a:t>So he called out, ‘Father Abraham! Take pity on me, and send Lazarus to dip his finger in some water and cool off my tongue, because I am in great pain in this fire!’</a:t>
            </a:r>
            <a:endParaRPr lang="en-US" sz="400000" dirty="0">
              <a:solidFill>
                <a:srgbClr val="221D1A"/>
              </a:solidFill>
              <a:latin typeface="Nunito" pitchFamily="2" charset="0"/>
              <a:ea typeface="Childling"/>
              <a:cs typeface="Childling"/>
              <a:sym typeface="Childling"/>
            </a:endParaRPr>
          </a:p>
        </p:txBody>
      </p:sp>
      <p:pic>
        <p:nvPicPr>
          <p:cNvPr id="7" name="Picture 2" descr="The rich man was in torment in hell and looked up and saw Abraham far away with Lazarus. He shouted, “Father Abraham, have pity on me and send Lazarus to dip the tip of his finger in water and cool my tongue, because I am in agony in this fire.” – Slide 6">
            <a:extLst>
              <a:ext uri="{FF2B5EF4-FFF2-40B4-BE49-F238E27FC236}">
                <a16:creationId xmlns:a16="http://schemas.microsoft.com/office/drawing/2014/main" id="{E7758AD8-939A-9F33-B4CF-108C38116D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11348" y="3285820"/>
            <a:ext cx="7059171" cy="5641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17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EAD3-34A3-47DE-4379-B2E948995E6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723194-98BC-1432-E525-C181362C6882}"/>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0EFCB7D-380B-2F23-43F2-582C8A5391E6}"/>
              </a:ext>
            </a:extLst>
          </p:cNvPr>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B26FACD7-F930-12C1-1323-3BBC42D4DA5B}"/>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6F3B104C-1B07-8044-914D-0B908CB61847}"/>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D46CE0AD-8342-D14C-0DA1-9374BF505789}"/>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25</a:t>
              </a:r>
            </a:p>
          </p:txBody>
        </p:sp>
      </p:grpSp>
      <p:sp>
        <p:nvSpPr>
          <p:cNvPr id="8" name="TextBox 8">
            <a:extLst>
              <a:ext uri="{FF2B5EF4-FFF2-40B4-BE49-F238E27FC236}">
                <a16:creationId xmlns:a16="http://schemas.microsoft.com/office/drawing/2014/main" id="{ADF5B72F-4830-5286-3B0A-4E352C7FBF1C}"/>
              </a:ext>
            </a:extLst>
          </p:cNvPr>
          <p:cNvSpPr txBox="1"/>
          <p:nvPr/>
        </p:nvSpPr>
        <p:spPr>
          <a:xfrm>
            <a:off x="7391399" y="3662337"/>
            <a:ext cx="10322499" cy="4985980"/>
          </a:xfrm>
          <a:prstGeom prst="rect">
            <a:avLst/>
          </a:prstGeom>
        </p:spPr>
        <p:txBody>
          <a:bodyPr wrap="square" lIns="0" tIns="0" rIns="0" bIns="0" rtlCol="0" anchor="t">
            <a:spAutoFit/>
          </a:bodyPr>
          <a:lstStyle/>
          <a:p>
            <a:pPr lvl="0" algn="ctr">
              <a:spcBef>
                <a:spcPct val="0"/>
              </a:spcBef>
            </a:pPr>
            <a:r>
              <a:rPr lang="en-US" sz="5400" dirty="0"/>
              <a:t>But Abraham said, ‘Remember, my son, that in your lifetime you were given all the good things, while Lazarus got all the bad things. But now he is enjoying himself here, while you are in pain. </a:t>
            </a:r>
            <a:endParaRPr lang="en-US" sz="123400" dirty="0">
              <a:solidFill>
                <a:srgbClr val="221D1A"/>
              </a:solidFill>
              <a:latin typeface="Nunito" pitchFamily="2" charset="0"/>
              <a:ea typeface="Childling"/>
              <a:cs typeface="Childling"/>
              <a:sym typeface="Childling"/>
            </a:endParaRPr>
          </a:p>
        </p:txBody>
      </p:sp>
      <p:pic>
        <p:nvPicPr>
          <p:cNvPr id="6146" name="Picture 2" descr="The rich man replied, “Please, Father Abraham, send Lazarus to my father’s home. I have five brothers, and I want him to warn them so they don’t end up in this place of torment.’ – Slide 8">
            <a:extLst>
              <a:ext uri="{FF2B5EF4-FFF2-40B4-BE49-F238E27FC236}">
                <a16:creationId xmlns:a16="http://schemas.microsoft.com/office/drawing/2014/main" id="{7786D9F3-3016-362C-E6BA-A713BCEAFB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939" y="3373972"/>
            <a:ext cx="7032459" cy="5274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493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2FA9E4D3-1B7F-B680-0EEE-60AFCBA5CE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5B37CC5-C73A-B1B6-14CD-ED96055287C0}"/>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65941738-6011-2F11-5A4E-9E08BFBBE987}"/>
              </a:ext>
            </a:extLst>
          </p:cNvPr>
          <p:cNvSpPr/>
          <p:nvPr/>
        </p:nvSpPr>
        <p:spPr>
          <a:xfrm rot="-5400000">
            <a:off x="9065717" y="259548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D3AF208E-C11B-F427-13A5-9A9B2F24D01B}"/>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C5147314-5605-8111-199A-2F3811CC2643}"/>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2745599E-DF33-A29E-8EC2-531705F96385}"/>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26</a:t>
              </a:r>
            </a:p>
          </p:txBody>
        </p:sp>
      </p:grpSp>
      <p:sp>
        <p:nvSpPr>
          <p:cNvPr id="8" name="TextBox 8">
            <a:extLst>
              <a:ext uri="{FF2B5EF4-FFF2-40B4-BE49-F238E27FC236}">
                <a16:creationId xmlns:a16="http://schemas.microsoft.com/office/drawing/2014/main" id="{9CE04301-529F-4FB2-151C-D4A542908E71}"/>
              </a:ext>
            </a:extLst>
          </p:cNvPr>
          <p:cNvSpPr txBox="1"/>
          <p:nvPr/>
        </p:nvSpPr>
        <p:spPr>
          <a:xfrm>
            <a:off x="520434" y="4267646"/>
            <a:ext cx="10685732" cy="4154984"/>
          </a:xfrm>
          <a:prstGeom prst="rect">
            <a:avLst/>
          </a:prstGeom>
        </p:spPr>
        <p:txBody>
          <a:bodyPr wrap="square" lIns="0" tIns="0" rIns="0" bIns="0" rtlCol="0" anchor="t">
            <a:spAutoFit/>
          </a:bodyPr>
          <a:lstStyle/>
          <a:p>
            <a:pPr lvl="0" algn="ctr">
              <a:spcBef>
                <a:spcPct val="0"/>
              </a:spcBef>
            </a:pPr>
            <a:r>
              <a:rPr lang="en-US" sz="5400" dirty="0"/>
              <a:t>Besides all that, there is a deep pit lying between us, so that those who want to cross over from here to you cannot do so, nor can anyone cross over to us from where you are.’ </a:t>
            </a:r>
            <a:endParaRPr lang="en-US" sz="213200" dirty="0">
              <a:solidFill>
                <a:srgbClr val="221D1A"/>
              </a:solidFill>
              <a:latin typeface="Nunito" pitchFamily="2" charset="0"/>
              <a:ea typeface="Childling"/>
              <a:cs typeface="Childling"/>
              <a:sym typeface="Childling"/>
            </a:endParaRPr>
          </a:p>
        </p:txBody>
      </p:sp>
      <p:pic>
        <p:nvPicPr>
          <p:cNvPr id="7" name="Picture 2" descr="The rich man was in torment in hell and looked up and saw Abraham far away with Lazarus. He shouted, “Father Abraham, have pity on me and send Lazarus to dip the tip of his finger in water and cool my tongue, because I am in agony in this fire.” – Slide 6">
            <a:extLst>
              <a:ext uri="{FF2B5EF4-FFF2-40B4-BE49-F238E27FC236}">
                <a16:creationId xmlns:a16="http://schemas.microsoft.com/office/drawing/2014/main" id="{08E94A96-D706-6056-EB20-A32C9DCFD1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9000" y="3162300"/>
            <a:ext cx="7059171" cy="5641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755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84937-0578-82B9-9092-324A0DA7CB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1886F2A-3887-6CB5-CA47-43C69BF0AA1F}"/>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E35E2FD7-EACF-52F1-662E-0DF91A21D5C7}"/>
              </a:ext>
            </a:extLst>
          </p:cNvPr>
          <p:cNvSpPr/>
          <p:nvPr/>
        </p:nvSpPr>
        <p:spPr>
          <a:xfrm flipH="1">
            <a:off x="-4953000" y="178407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92ADDEC-959E-E125-75AA-50F98CF869DD}"/>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D05BFD01-2227-FF66-96EE-9C98F2B9F235}"/>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D12817F7-5902-7471-B5AF-16DDCCBAFBAF}"/>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27</a:t>
              </a:r>
            </a:p>
          </p:txBody>
        </p:sp>
      </p:grpSp>
      <p:sp>
        <p:nvSpPr>
          <p:cNvPr id="8" name="TextBox 8">
            <a:extLst>
              <a:ext uri="{FF2B5EF4-FFF2-40B4-BE49-F238E27FC236}">
                <a16:creationId xmlns:a16="http://schemas.microsoft.com/office/drawing/2014/main" id="{6676A637-23CD-F1DA-E72E-2E386E786C04}"/>
              </a:ext>
            </a:extLst>
          </p:cNvPr>
          <p:cNvSpPr txBox="1"/>
          <p:nvPr/>
        </p:nvSpPr>
        <p:spPr>
          <a:xfrm>
            <a:off x="7315943" y="3678130"/>
            <a:ext cx="10322499" cy="4924425"/>
          </a:xfrm>
          <a:prstGeom prst="rect">
            <a:avLst/>
          </a:prstGeom>
        </p:spPr>
        <p:txBody>
          <a:bodyPr wrap="square" lIns="0" tIns="0" rIns="0" bIns="0" rtlCol="0" anchor="t">
            <a:spAutoFit/>
          </a:bodyPr>
          <a:lstStyle/>
          <a:p>
            <a:pPr lvl="1" algn="ctr">
              <a:spcBef>
                <a:spcPct val="0"/>
              </a:spcBef>
            </a:pPr>
            <a:r>
              <a:rPr lang="en-US" sz="8000" dirty="0"/>
              <a:t>The rich man said, ‘Then I beg you, father Abraham, send Lazarus to my father's house,</a:t>
            </a:r>
            <a:endParaRPr lang="en-US" sz="400000" dirty="0">
              <a:solidFill>
                <a:srgbClr val="221D1A"/>
              </a:solidFill>
              <a:latin typeface="Nunito" pitchFamily="2" charset="0"/>
              <a:ea typeface="Childling"/>
              <a:cs typeface="Childling"/>
              <a:sym typeface="Childling"/>
            </a:endParaRPr>
          </a:p>
        </p:txBody>
      </p:sp>
      <p:pic>
        <p:nvPicPr>
          <p:cNvPr id="7" name="Picture 2" descr="The rich man was in torment in hell and looked up and saw Abraham far away with Lazarus. He shouted, “Father Abraham, have pity on me and send Lazarus to dip the tip of his finger in water and cool my tongue, because I am in agony in this fire.” – Slide 6">
            <a:extLst>
              <a:ext uri="{FF2B5EF4-FFF2-40B4-BE49-F238E27FC236}">
                <a16:creationId xmlns:a16="http://schemas.microsoft.com/office/drawing/2014/main" id="{18CB77DA-C313-0D0D-4E1D-1A0AC5A13F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3478914"/>
            <a:ext cx="7480129" cy="5641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6080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A5333FBD-3DA0-8AF9-CC02-C54C8AC7575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D5DCE39-A4CC-47B1-BA9C-1831A327C239}"/>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8466BA96-AE20-A14D-FB2D-1B6832FB1AAD}"/>
              </a:ext>
            </a:extLst>
          </p:cNvPr>
          <p:cNvSpPr/>
          <p:nvPr/>
        </p:nvSpPr>
        <p:spPr>
          <a:xfrm rot="-5400000">
            <a:off x="9065717" y="259548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D6BB61E4-10AB-870A-688F-53E3437009E4}"/>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7190994E-346B-55E4-7A74-028362BC4E70}"/>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1ABBA52B-6DB7-72A1-3CAC-7C4AC20A9878}"/>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28</a:t>
              </a:r>
            </a:p>
          </p:txBody>
        </p:sp>
      </p:grpSp>
      <p:sp>
        <p:nvSpPr>
          <p:cNvPr id="8" name="TextBox 8">
            <a:extLst>
              <a:ext uri="{FF2B5EF4-FFF2-40B4-BE49-F238E27FC236}">
                <a16:creationId xmlns:a16="http://schemas.microsoft.com/office/drawing/2014/main" id="{73FE549E-7D4D-7C71-85B2-8C094E5579FC}"/>
              </a:ext>
            </a:extLst>
          </p:cNvPr>
          <p:cNvSpPr txBox="1"/>
          <p:nvPr/>
        </p:nvSpPr>
        <p:spPr>
          <a:xfrm>
            <a:off x="520434" y="4267646"/>
            <a:ext cx="10685732" cy="4062651"/>
          </a:xfrm>
          <a:prstGeom prst="rect">
            <a:avLst/>
          </a:prstGeom>
        </p:spPr>
        <p:txBody>
          <a:bodyPr wrap="square" lIns="0" tIns="0" rIns="0" bIns="0" rtlCol="0" anchor="t">
            <a:spAutoFit/>
          </a:bodyPr>
          <a:lstStyle/>
          <a:p>
            <a:pPr lvl="0" algn="ctr">
              <a:spcBef>
                <a:spcPct val="0"/>
              </a:spcBef>
            </a:pPr>
            <a:r>
              <a:rPr lang="en-US" sz="6600" dirty="0"/>
              <a:t>where I have five brothers. Let him go and warn them so that they, at least, will not come to this place of pain.’ </a:t>
            </a:r>
            <a:endParaRPr lang="en-US" sz="333300" dirty="0">
              <a:solidFill>
                <a:srgbClr val="221D1A"/>
              </a:solidFill>
              <a:latin typeface="Nunito" pitchFamily="2" charset="0"/>
              <a:ea typeface="Childling"/>
              <a:cs typeface="Childling"/>
              <a:sym typeface="Childling"/>
            </a:endParaRPr>
          </a:p>
        </p:txBody>
      </p:sp>
      <p:pic>
        <p:nvPicPr>
          <p:cNvPr id="7" name="Picture 2" descr="The rich man was in torment in hell and looked up and saw Abraham far away with Lazarus. He shouted, “Father Abraham, have pity on me and send Lazarus to dip the tip of his finger in water and cool my tongue, because I am in agony in this fire.” – Slide 6">
            <a:extLst>
              <a:ext uri="{FF2B5EF4-FFF2-40B4-BE49-F238E27FC236}">
                <a16:creationId xmlns:a16="http://schemas.microsoft.com/office/drawing/2014/main" id="{1DE1CBC5-9E29-E594-FA7E-5959ACD1CC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91419" y="3294423"/>
            <a:ext cx="6736681" cy="5641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88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4F7A-AA4B-A7FC-FFFC-E48D542E3A4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94E4BA2-3AD8-5026-FF61-A9E0502FF8ED}"/>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3C9414D9-C8D2-8EAC-8BF1-F3D32310C32A}"/>
              </a:ext>
            </a:extLst>
          </p:cNvPr>
          <p:cNvSpPr/>
          <p:nvPr/>
        </p:nvSpPr>
        <p:spPr>
          <a:xfrm flipH="1">
            <a:off x="-4953000" y="178407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6B4A2B5-7F5F-C35C-715F-9F6FA4BC2956}"/>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57DC120F-62EB-8DC2-D2CE-F87087045BDD}"/>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7ACD2F52-8B49-649B-8347-D10D623885BA}"/>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29</a:t>
              </a:r>
            </a:p>
          </p:txBody>
        </p:sp>
      </p:grpSp>
      <p:sp>
        <p:nvSpPr>
          <p:cNvPr id="8" name="TextBox 8">
            <a:extLst>
              <a:ext uri="{FF2B5EF4-FFF2-40B4-BE49-F238E27FC236}">
                <a16:creationId xmlns:a16="http://schemas.microsoft.com/office/drawing/2014/main" id="{0DC832D0-2760-9C47-CD27-4CCB2431EED6}"/>
              </a:ext>
            </a:extLst>
          </p:cNvPr>
          <p:cNvSpPr txBox="1"/>
          <p:nvPr/>
        </p:nvSpPr>
        <p:spPr>
          <a:xfrm>
            <a:off x="7315943" y="3678130"/>
            <a:ext cx="10322499" cy="5078313"/>
          </a:xfrm>
          <a:prstGeom prst="rect">
            <a:avLst/>
          </a:prstGeom>
        </p:spPr>
        <p:txBody>
          <a:bodyPr wrap="square" lIns="0" tIns="0" rIns="0" bIns="0" rtlCol="0" anchor="t">
            <a:spAutoFit/>
          </a:bodyPr>
          <a:lstStyle/>
          <a:p>
            <a:pPr lvl="1" algn="ctr">
              <a:spcBef>
                <a:spcPct val="0"/>
              </a:spcBef>
            </a:pPr>
            <a:r>
              <a:rPr lang="en-US" sz="6600" dirty="0"/>
              <a:t>Abraham said, ‘Your brothers have Moses and the prophets to warn them; your brothers should listen to what they say.’ </a:t>
            </a:r>
            <a:endParaRPr lang="en-US" sz="277800" dirty="0">
              <a:solidFill>
                <a:srgbClr val="221D1A"/>
              </a:solidFill>
              <a:latin typeface="Nunito" pitchFamily="2" charset="0"/>
              <a:ea typeface="Childling"/>
              <a:cs typeface="Childling"/>
              <a:sym typeface="Childling"/>
            </a:endParaRPr>
          </a:p>
        </p:txBody>
      </p:sp>
      <p:pic>
        <p:nvPicPr>
          <p:cNvPr id="10242" name="Picture 2" descr="Abraham replied, “Son, remember that in your lifetime you received your good things, while Lazarus received bad things, but now he is comforted here and you are in agony. Between us and you is a great chasm that no-one can cross.” – Slide 7">
            <a:extLst>
              <a:ext uri="{FF2B5EF4-FFF2-40B4-BE49-F238E27FC236}">
                <a16:creationId xmlns:a16="http://schemas.microsoft.com/office/drawing/2014/main" id="{6AC804E6-FFF7-4998-A8EC-A1E625ADDC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379" y="3287960"/>
            <a:ext cx="7543801" cy="585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833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3321AB95-6B4E-CBA6-85AF-78F56348591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B0431B2-0793-6F3E-5AE8-6B35304A8DC1}"/>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262A52DC-A86D-29E7-C0D4-22BC161764AC}"/>
              </a:ext>
            </a:extLst>
          </p:cNvPr>
          <p:cNvSpPr/>
          <p:nvPr/>
        </p:nvSpPr>
        <p:spPr>
          <a:xfrm rot="-5400000">
            <a:off x="9065717" y="259548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ACF1E88B-7CAB-879A-002E-AF8D9590833F}"/>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68B2F1D0-FDD4-D04A-E14A-689184B9DDEA}"/>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CDCD2783-D30C-056A-39A3-64F02F70E27B}"/>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30</a:t>
              </a:r>
            </a:p>
          </p:txBody>
        </p:sp>
      </p:grpSp>
      <p:sp>
        <p:nvSpPr>
          <p:cNvPr id="8" name="TextBox 8">
            <a:extLst>
              <a:ext uri="{FF2B5EF4-FFF2-40B4-BE49-F238E27FC236}">
                <a16:creationId xmlns:a16="http://schemas.microsoft.com/office/drawing/2014/main" id="{F63B2007-07A0-5763-1FF2-03E6527D2409}"/>
              </a:ext>
            </a:extLst>
          </p:cNvPr>
          <p:cNvSpPr txBox="1"/>
          <p:nvPr/>
        </p:nvSpPr>
        <p:spPr>
          <a:xfrm>
            <a:off x="359900" y="4025216"/>
            <a:ext cx="10685732" cy="4616648"/>
          </a:xfrm>
          <a:prstGeom prst="rect">
            <a:avLst/>
          </a:prstGeom>
        </p:spPr>
        <p:txBody>
          <a:bodyPr wrap="square" lIns="0" tIns="0" rIns="0" bIns="0" rtlCol="0" anchor="t">
            <a:spAutoFit/>
          </a:bodyPr>
          <a:lstStyle/>
          <a:p>
            <a:pPr lvl="0" algn="ctr">
              <a:spcBef>
                <a:spcPct val="0"/>
              </a:spcBef>
            </a:pPr>
            <a:r>
              <a:rPr lang="en-US" sz="6000" dirty="0"/>
              <a:t>The rich man answered, ‘That is not enough, father Abraham! But if someone were to rise from death and go to them, then they would turn from their sins.’</a:t>
            </a:r>
            <a:endParaRPr lang="en-US" sz="400000" dirty="0">
              <a:solidFill>
                <a:srgbClr val="221D1A"/>
              </a:solidFill>
              <a:latin typeface="Nunito" pitchFamily="2" charset="0"/>
              <a:ea typeface="Childling"/>
              <a:cs typeface="Childling"/>
              <a:sym typeface="Childling"/>
            </a:endParaRPr>
          </a:p>
        </p:txBody>
      </p:sp>
      <p:pic>
        <p:nvPicPr>
          <p:cNvPr id="12290" name="Picture 2" descr="The rich man replied, “Please, Father Abraham, send Lazarus to my father’s home. I have five brothers, and I want him to warn them so they don’t end up in this place of torment.’ – Slide 8">
            <a:extLst>
              <a:ext uri="{FF2B5EF4-FFF2-40B4-BE49-F238E27FC236}">
                <a16:creationId xmlns:a16="http://schemas.microsoft.com/office/drawing/2014/main" id="{E2A6D8F6-6EB1-9120-0702-C546DA2116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21051" y="3314700"/>
            <a:ext cx="690705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190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9CC11-85B4-3D52-D262-7E734ECAC2D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33F42C7-5F82-8710-C8D3-CA8ADD9916B3}"/>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E12F85A0-0E30-5A1F-37EC-C36DBAF73830}"/>
              </a:ext>
            </a:extLst>
          </p:cNvPr>
          <p:cNvSpPr/>
          <p:nvPr/>
        </p:nvSpPr>
        <p:spPr>
          <a:xfrm flipH="1">
            <a:off x="-4953000" y="178407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2A634D0A-B82F-4AE6-8665-DCE9990EEF5F}"/>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D26EE402-93BE-ADC1-43C5-CA47EC1A51FD}"/>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0B028A4E-6D72-77F2-43B4-B74E6D5EC1B5}"/>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31</a:t>
              </a:r>
            </a:p>
          </p:txBody>
        </p:sp>
      </p:grpSp>
      <p:sp>
        <p:nvSpPr>
          <p:cNvPr id="8" name="TextBox 8">
            <a:extLst>
              <a:ext uri="{FF2B5EF4-FFF2-40B4-BE49-F238E27FC236}">
                <a16:creationId xmlns:a16="http://schemas.microsoft.com/office/drawing/2014/main" id="{2964765F-6CEF-CB72-2C16-695FFD9FC520}"/>
              </a:ext>
            </a:extLst>
          </p:cNvPr>
          <p:cNvSpPr txBox="1"/>
          <p:nvPr/>
        </p:nvSpPr>
        <p:spPr>
          <a:xfrm>
            <a:off x="7315943" y="3678130"/>
            <a:ext cx="10322499" cy="4616648"/>
          </a:xfrm>
          <a:prstGeom prst="rect">
            <a:avLst/>
          </a:prstGeom>
        </p:spPr>
        <p:txBody>
          <a:bodyPr wrap="square" lIns="0" tIns="0" rIns="0" bIns="0" rtlCol="0" anchor="t">
            <a:spAutoFit/>
          </a:bodyPr>
          <a:lstStyle/>
          <a:p>
            <a:pPr lvl="1" algn="ctr">
              <a:spcBef>
                <a:spcPct val="0"/>
              </a:spcBef>
            </a:pPr>
            <a:r>
              <a:rPr lang="en-US" sz="6000" dirty="0"/>
              <a:t>But Abraham said, ‘If they will not listen to Moses and the prophets, they will not be convinced even if someone were to rise from death.’”</a:t>
            </a:r>
            <a:endParaRPr lang="en-US" sz="333300" dirty="0">
              <a:solidFill>
                <a:srgbClr val="221D1A"/>
              </a:solidFill>
              <a:latin typeface="Nunito" pitchFamily="2" charset="0"/>
              <a:ea typeface="Childling"/>
              <a:cs typeface="Childling"/>
              <a:sym typeface="Childling"/>
            </a:endParaRPr>
          </a:p>
        </p:txBody>
      </p:sp>
      <p:pic>
        <p:nvPicPr>
          <p:cNvPr id="13314" name="Picture 2" descr="Abraham replied, “Moses and the prophets have warned them. Your brothers can read what they wrote.” The rich man replied, “No, Father Abraham! If someone is sent to them from the dead, then they will repent of their sins and turn to God.” – Slide 9">
            <a:extLst>
              <a:ext uri="{FF2B5EF4-FFF2-40B4-BE49-F238E27FC236}">
                <a16:creationId xmlns:a16="http://schemas.microsoft.com/office/drawing/2014/main" id="{A6F4B42F-07A0-ABC4-8A6E-4EC815DBDD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710" y="3125653"/>
            <a:ext cx="7630051" cy="5926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157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89332" y="2243774"/>
            <a:ext cx="11993230" cy="4158456"/>
          </a:xfrm>
          <a:custGeom>
            <a:avLst/>
            <a:gdLst/>
            <a:ahLst/>
            <a:cxnLst/>
            <a:rect l="l" t="t" r="r" b="b"/>
            <a:pathLst>
              <a:path w="11993230" h="4158456">
                <a:moveTo>
                  <a:pt x="0" y="0"/>
                </a:moveTo>
                <a:lnTo>
                  <a:pt x="11993230" y="0"/>
                </a:lnTo>
                <a:lnTo>
                  <a:pt x="11993230" y="4158456"/>
                </a:lnTo>
                <a:lnTo>
                  <a:pt x="0" y="4158456"/>
                </a:lnTo>
                <a:lnTo>
                  <a:pt x="0" y="0"/>
                </a:lnTo>
                <a:close/>
              </a:path>
            </a:pathLst>
          </a:custGeom>
          <a:blipFill>
            <a:blip r:embed="rId2"/>
            <a:stretch>
              <a:fillRect t="-8966" b="-2430"/>
            </a:stretch>
          </a:blipFill>
        </p:spPr>
      </p:sp>
      <p:sp>
        <p:nvSpPr>
          <p:cNvPr id="3" name="TextBox 3"/>
          <p:cNvSpPr txBox="1"/>
          <p:nvPr/>
        </p:nvSpPr>
        <p:spPr>
          <a:xfrm>
            <a:off x="7185535" y="4101368"/>
            <a:ext cx="11102465" cy="78754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Leader</a:t>
            </a:r>
            <a:r>
              <a:rPr lang="en-US" sz="4619" b="1" spc="138">
                <a:solidFill>
                  <a:srgbClr val="5A3114"/>
                </a:solidFill>
                <a:latin typeface="Nunito Bold"/>
                <a:ea typeface="Nunito Bold"/>
                <a:cs typeface="Nunito Bold"/>
                <a:sym typeface="Nunito Bold"/>
              </a:rPr>
              <a:t>: The Gospel of the Lord</a:t>
            </a:r>
          </a:p>
        </p:txBody>
      </p:sp>
      <p:sp>
        <p:nvSpPr>
          <p:cNvPr id="4" name="Freeform 4"/>
          <p:cNvSpPr/>
          <p:nvPr/>
        </p:nvSpPr>
        <p:spPr>
          <a:xfrm>
            <a:off x="5789332" y="5143500"/>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316505"/>
            <a:ext cx="11102465" cy="160669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All: </a:t>
            </a:r>
            <a:r>
              <a:rPr lang="en-US" sz="4619" b="1" spc="138">
                <a:solidFill>
                  <a:srgbClr val="5B1018"/>
                </a:solidFill>
                <a:latin typeface="Nunito Bold"/>
                <a:ea typeface="Nunito Bold"/>
                <a:cs typeface="Nunito Bold"/>
                <a:sym typeface="Nunito Bold"/>
              </a:rPr>
              <a:t>Praise to You, </a:t>
            </a:r>
          </a:p>
          <a:p>
            <a:pPr algn="l">
              <a:lnSpc>
                <a:spcPts val="6466"/>
              </a:lnSpc>
            </a:pPr>
            <a:r>
              <a:rPr lang="en-US" sz="4619" b="1" spc="138">
                <a:solidFill>
                  <a:srgbClr val="5B1018"/>
                </a:solidFill>
                <a:latin typeface="Nunito Bold"/>
                <a:ea typeface="Nunito Bold"/>
                <a:cs typeface="Nunito Bold"/>
                <a:sym typeface="Nunito Bold"/>
              </a:rPr>
              <a:t>       Lord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rot="-230137" flipH="1">
            <a:off x="5894773" y="1729236"/>
            <a:ext cx="11148618" cy="6828529"/>
          </a:xfrm>
          <a:custGeom>
            <a:avLst/>
            <a:gdLst/>
            <a:ahLst/>
            <a:cxnLst/>
            <a:rect l="l" t="t" r="r" b="b"/>
            <a:pathLst>
              <a:path w="11148618" h="6828529">
                <a:moveTo>
                  <a:pt x="11148618" y="0"/>
                </a:moveTo>
                <a:lnTo>
                  <a:pt x="0" y="0"/>
                </a:lnTo>
                <a:lnTo>
                  <a:pt x="0" y="6828528"/>
                </a:lnTo>
                <a:lnTo>
                  <a:pt x="11148618" y="6828528"/>
                </a:lnTo>
                <a:lnTo>
                  <a:pt x="1114861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20354">
            <a:off x="966085" y="2499447"/>
            <a:ext cx="5544302" cy="5586199"/>
          </a:xfrm>
          <a:custGeom>
            <a:avLst/>
            <a:gdLst/>
            <a:ahLst/>
            <a:cxnLst/>
            <a:rect l="l" t="t" r="r" b="b"/>
            <a:pathLst>
              <a:path w="5544302" h="5586199">
                <a:moveTo>
                  <a:pt x="0" y="0"/>
                </a:moveTo>
                <a:lnTo>
                  <a:pt x="5544303" y="0"/>
                </a:lnTo>
                <a:lnTo>
                  <a:pt x="5544303" y="5586198"/>
                </a:lnTo>
                <a:lnTo>
                  <a:pt x="0" y="55861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8616045" y="4584122"/>
            <a:ext cx="9898667" cy="1442605"/>
          </a:xfrm>
          <a:prstGeom prst="rect">
            <a:avLst/>
          </a:prstGeom>
        </p:spPr>
        <p:txBody>
          <a:bodyPr lIns="0" tIns="0" rIns="0" bIns="0" rtlCol="0" anchor="t">
            <a:spAutoFit/>
          </a:bodyPr>
          <a:lstStyle/>
          <a:p>
            <a:pPr algn="l">
              <a:lnSpc>
                <a:spcPts val="10491"/>
              </a:lnSpc>
            </a:pPr>
            <a:r>
              <a:rPr lang="en-US" sz="11656">
                <a:solidFill>
                  <a:srgbClr val="5A3114"/>
                </a:solidFill>
                <a:latin typeface="Porcelain"/>
                <a:ea typeface="Porcelain"/>
                <a:cs typeface="Porcelain"/>
                <a:sym typeface="Porcelain"/>
              </a:rPr>
              <a:t>Gospel Message</a:t>
            </a:r>
          </a:p>
        </p:txBody>
      </p:sp>
      <p:sp>
        <p:nvSpPr>
          <p:cNvPr id="5" name="Freeform 5"/>
          <p:cNvSpPr/>
          <p:nvPr/>
        </p:nvSpPr>
        <p:spPr>
          <a:xfrm rot="692353">
            <a:off x="4671612" y="1208915"/>
            <a:ext cx="1954876" cy="1515029"/>
          </a:xfrm>
          <a:custGeom>
            <a:avLst/>
            <a:gdLst/>
            <a:ahLst/>
            <a:cxnLst/>
            <a:rect l="l" t="t" r="r" b="b"/>
            <a:pathLst>
              <a:path w="1954876" h="1515029">
                <a:moveTo>
                  <a:pt x="0" y="0"/>
                </a:moveTo>
                <a:lnTo>
                  <a:pt x="1954877" y="0"/>
                </a:lnTo>
                <a:lnTo>
                  <a:pt x="1954877" y="1515029"/>
                </a:lnTo>
                <a:lnTo>
                  <a:pt x="0" y="15150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1245820" y="3012211"/>
            <a:ext cx="9379901" cy="2693623"/>
          </a:xfrm>
          <a:prstGeom prst="rect">
            <a:avLst/>
          </a:prstGeom>
        </p:spPr>
        <p:txBody>
          <a:bodyPr lIns="0" tIns="0" rIns="0" bIns="0" rtlCol="0" anchor="t">
            <a:spAutoFit/>
          </a:bodyPr>
          <a:lstStyle/>
          <a:p>
            <a:pPr algn="l">
              <a:lnSpc>
                <a:spcPts val="5271"/>
              </a:lnSpc>
            </a:pPr>
            <a:r>
              <a:rPr lang="en-US" sz="3765" spc="112" dirty="0">
                <a:solidFill>
                  <a:srgbClr val="5A3114"/>
                </a:solidFill>
                <a:latin typeface="Nunito"/>
                <a:ea typeface="Nunito"/>
                <a:cs typeface="Nunito"/>
                <a:sym typeface="Nunito"/>
              </a:rPr>
              <a:t>Materials Needed:</a:t>
            </a:r>
          </a:p>
          <a:p>
            <a:pPr>
              <a:lnSpc>
                <a:spcPts val="5271"/>
              </a:lnSpc>
            </a:pPr>
            <a:r>
              <a:rPr lang="en-US" sz="3765" spc="112" dirty="0">
                <a:solidFill>
                  <a:srgbClr val="5A3114"/>
                </a:solidFill>
                <a:latin typeface="Nunito"/>
                <a:ea typeface="Nunito"/>
                <a:cs typeface="Nunito"/>
                <a:sym typeface="Nunito"/>
              </a:rPr>
              <a:t>•Bond Paper</a:t>
            </a:r>
          </a:p>
          <a:p>
            <a:pPr>
              <a:lnSpc>
                <a:spcPts val="5271"/>
              </a:lnSpc>
            </a:pPr>
            <a:r>
              <a:rPr lang="en-US" sz="3765" spc="112" dirty="0">
                <a:solidFill>
                  <a:srgbClr val="5A3114"/>
                </a:solidFill>
                <a:latin typeface="Nunito"/>
                <a:ea typeface="Nunito"/>
                <a:cs typeface="Nunito"/>
                <a:sym typeface="Nunito"/>
              </a:rPr>
              <a:t>•Pencil</a:t>
            </a:r>
          </a:p>
          <a:p>
            <a:pPr>
              <a:lnSpc>
                <a:spcPts val="5271"/>
              </a:lnSpc>
            </a:pPr>
            <a:r>
              <a:rPr lang="en-US" sz="3765" spc="112" dirty="0">
                <a:solidFill>
                  <a:srgbClr val="5A3114"/>
                </a:solidFill>
                <a:latin typeface="Nunito"/>
                <a:ea typeface="Nunito"/>
                <a:cs typeface="Nunito"/>
                <a:sym typeface="Nunito"/>
              </a:rPr>
              <a:t>•Coloring Materials</a:t>
            </a:r>
          </a:p>
        </p:txBody>
      </p:sp>
      <p:sp>
        <p:nvSpPr>
          <p:cNvPr id="7" name="TextBox 7"/>
          <p:cNvSpPr txBox="1"/>
          <p:nvPr/>
        </p:nvSpPr>
        <p:spPr>
          <a:xfrm>
            <a:off x="1037399" y="342900"/>
            <a:ext cx="11230801" cy="1375313"/>
          </a:xfrm>
          <a:prstGeom prst="rect">
            <a:avLst/>
          </a:prstGeom>
        </p:spPr>
        <p:txBody>
          <a:bodyPr wrap="square" lIns="0" tIns="0" rIns="0" bIns="0" rtlCol="0" anchor="t">
            <a:spAutoFit/>
          </a:bodyPr>
          <a:lstStyle/>
          <a:p>
            <a:pPr algn="l">
              <a:lnSpc>
                <a:spcPts val="9899"/>
              </a:lnSpc>
            </a:pPr>
            <a:r>
              <a:rPr lang="en-US" sz="10999" dirty="0">
                <a:solidFill>
                  <a:srgbClr val="5A3114"/>
                </a:solidFill>
                <a:latin typeface="Porcelain"/>
                <a:ea typeface="Porcelain"/>
                <a:cs typeface="Porcelain"/>
                <a:sym typeface="Porcelain"/>
              </a:rPr>
              <a:t>Activity: “Helping Hands”</a:t>
            </a:r>
          </a:p>
        </p:txBody>
      </p:sp>
      <p:pic>
        <p:nvPicPr>
          <p:cNvPr id="14338" name="Picture 2" descr="Hand Trace Royalty-Free Images ...">
            <a:extLst>
              <a:ext uri="{FF2B5EF4-FFF2-40B4-BE49-F238E27FC236}">
                <a16:creationId xmlns:a16="http://schemas.microsoft.com/office/drawing/2014/main" id="{C1524D9C-42FB-863E-E990-B38FE91BAB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49000" y="2392485"/>
            <a:ext cx="5729113" cy="61800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153232" y="2884355"/>
            <a:ext cx="11735632" cy="3270126"/>
          </a:xfrm>
          <a:prstGeom prst="rect">
            <a:avLst/>
          </a:prstGeom>
        </p:spPr>
        <p:txBody>
          <a:bodyPr wrap="square" lIns="0" tIns="0" rIns="0" bIns="0" rtlCol="0" anchor="t">
            <a:spAutoFit/>
          </a:bodyPr>
          <a:lstStyle/>
          <a:p>
            <a:pPr marL="755651" lvl="1" indent="-377825" algn="just">
              <a:lnSpc>
                <a:spcPts val="5110"/>
              </a:lnSpc>
              <a:buAutoNum type="arabicPeriod"/>
            </a:pPr>
            <a:r>
              <a:rPr lang="en-US" sz="4400" dirty="0"/>
              <a:t>Trace hand on a piece of paper.</a:t>
            </a:r>
          </a:p>
          <a:p>
            <a:pPr marL="755651" lvl="1" indent="-377825" algn="just">
              <a:lnSpc>
                <a:spcPts val="5110"/>
              </a:lnSpc>
              <a:buAutoNum type="arabicPeriod"/>
            </a:pPr>
            <a:r>
              <a:rPr lang="en-US" sz="4400" dirty="0"/>
              <a:t>On each handprint, write one way you can help others (e.g., share food, give toys, pray for the sick, visit the lonely, say kind words).</a:t>
            </a:r>
          </a:p>
          <a:p>
            <a:pPr marL="755651" lvl="1" indent="-377825" algn="just">
              <a:lnSpc>
                <a:spcPts val="5110"/>
              </a:lnSpc>
              <a:buAutoNum type="arabicPeriod"/>
            </a:pPr>
            <a:r>
              <a:rPr lang="en-PH" sz="4400" dirty="0"/>
              <a:t>Color the background</a:t>
            </a:r>
            <a:endParaRPr lang="en-US" sz="4400" dirty="0"/>
          </a:p>
        </p:txBody>
      </p:sp>
      <p:sp>
        <p:nvSpPr>
          <p:cNvPr id="7" name="TextBox 7"/>
          <p:cNvSpPr txBox="1"/>
          <p:nvPr/>
        </p:nvSpPr>
        <p:spPr>
          <a:xfrm>
            <a:off x="2118531" y="276225"/>
            <a:ext cx="6677359" cy="1210389"/>
          </a:xfrm>
          <a:prstGeom prst="rect">
            <a:avLst/>
          </a:prstGeom>
        </p:spPr>
        <p:txBody>
          <a:bodyPr lIns="0" tIns="0" rIns="0" bIns="0" rtlCol="0" anchor="t">
            <a:spAutoFit/>
          </a:bodyPr>
          <a:lstStyle/>
          <a:p>
            <a:pPr algn="l">
              <a:lnSpc>
                <a:spcPts val="8829"/>
              </a:lnSpc>
            </a:pPr>
            <a:r>
              <a:rPr lang="en-US" sz="9810">
                <a:solidFill>
                  <a:srgbClr val="5A3114"/>
                </a:solidFill>
                <a:latin typeface="Porcelain"/>
                <a:ea typeface="Porcelain"/>
                <a:cs typeface="Porcelain"/>
                <a:sym typeface="Porcelain"/>
              </a:rPr>
              <a:t>Instructions:</a:t>
            </a:r>
          </a:p>
        </p:txBody>
      </p:sp>
      <p:pic>
        <p:nvPicPr>
          <p:cNvPr id="6" name="Picture 2" descr="Hand Trace Royalty-Free Images ...">
            <a:extLst>
              <a:ext uri="{FF2B5EF4-FFF2-40B4-BE49-F238E27FC236}">
                <a16:creationId xmlns:a16="http://schemas.microsoft.com/office/drawing/2014/main" id="{89D17723-265C-44B7-F811-FF04F7F31B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11000" y="2053492"/>
            <a:ext cx="5729113" cy="61800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10611" y="3212730"/>
            <a:ext cx="7312139" cy="4131359"/>
          </a:xfrm>
          <a:custGeom>
            <a:avLst/>
            <a:gdLst/>
            <a:ahLst/>
            <a:cxnLst/>
            <a:rect l="l" t="t" r="r" b="b"/>
            <a:pathLst>
              <a:path w="7312139" h="4131359">
                <a:moveTo>
                  <a:pt x="0" y="0"/>
                </a:moveTo>
                <a:lnTo>
                  <a:pt x="7312139" y="0"/>
                </a:lnTo>
                <a:lnTo>
                  <a:pt x="7312139" y="4131358"/>
                </a:lnTo>
                <a:lnTo>
                  <a:pt x="0" y="4131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58901">
            <a:off x="536062" y="7168238"/>
            <a:ext cx="6861237" cy="1989759"/>
          </a:xfrm>
          <a:custGeom>
            <a:avLst/>
            <a:gdLst/>
            <a:ahLst/>
            <a:cxnLst/>
            <a:rect l="l" t="t" r="r" b="b"/>
            <a:pathLst>
              <a:path w="6861237" h="1989759">
                <a:moveTo>
                  <a:pt x="0" y="0"/>
                </a:moveTo>
                <a:lnTo>
                  <a:pt x="6861238" y="0"/>
                </a:lnTo>
                <a:lnTo>
                  <a:pt x="6861238" y="1989759"/>
                </a:lnTo>
                <a:lnTo>
                  <a:pt x="0" y="19897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7166103" y="1412860"/>
            <a:ext cx="10489414" cy="1352540"/>
          </a:xfrm>
          <a:prstGeom prst="rect">
            <a:avLst/>
          </a:prstGeom>
        </p:spPr>
        <p:txBody>
          <a:bodyPr lIns="0" tIns="0" rIns="0" bIns="0" rtlCol="0" anchor="t">
            <a:spAutoFit/>
          </a:bodyPr>
          <a:lstStyle/>
          <a:p>
            <a:pPr algn="l">
              <a:lnSpc>
                <a:spcPts val="9899"/>
              </a:lnSpc>
            </a:pPr>
            <a:r>
              <a:rPr lang="en-US" sz="10999">
                <a:solidFill>
                  <a:srgbClr val="5A3114"/>
                </a:solidFill>
                <a:latin typeface="Porcelain"/>
                <a:ea typeface="Porcelain"/>
                <a:cs typeface="Porcelain"/>
                <a:sym typeface="Porcelain"/>
              </a:rPr>
              <a:t>Closing Prayer</a:t>
            </a:r>
          </a:p>
        </p:txBody>
      </p:sp>
      <p:sp>
        <p:nvSpPr>
          <p:cNvPr id="5" name="TextBox 5"/>
          <p:cNvSpPr txBox="1"/>
          <p:nvPr/>
        </p:nvSpPr>
        <p:spPr>
          <a:xfrm>
            <a:off x="8001000" y="2685456"/>
            <a:ext cx="9340593" cy="5909310"/>
          </a:xfrm>
          <a:prstGeom prst="rect">
            <a:avLst/>
          </a:prstGeom>
        </p:spPr>
        <p:txBody>
          <a:bodyPr lIns="0" tIns="0" rIns="0" bIns="0" rtlCol="0" anchor="t">
            <a:spAutoFit/>
          </a:bodyPr>
          <a:lstStyle/>
          <a:p>
            <a:r>
              <a:rPr lang="en-US" sz="4800"/>
              <a:t>Dear </a:t>
            </a:r>
            <a:r>
              <a:rPr lang="en-US" sz="4800" dirty="0"/>
              <a:t>Jesus,</a:t>
            </a:r>
            <a:br>
              <a:rPr lang="en-US" sz="4800" dirty="0"/>
            </a:br>
            <a:r>
              <a:rPr lang="en-US" sz="4800" dirty="0"/>
              <a:t>Thank You for giving us loving hands and hearts.</a:t>
            </a:r>
            <a:br>
              <a:rPr lang="en-US" sz="4800" dirty="0"/>
            </a:br>
            <a:r>
              <a:rPr lang="en-US" sz="4800" dirty="0"/>
              <a:t>Help us to see people in need and share with them.</a:t>
            </a:r>
            <a:br>
              <a:rPr lang="en-US" sz="4800" dirty="0"/>
            </a:br>
            <a:r>
              <a:rPr lang="en-US" sz="4800" dirty="0"/>
              <a:t>Make us kind and generous, just like You.</a:t>
            </a:r>
            <a:br>
              <a:rPr lang="en-US" sz="4800" dirty="0"/>
            </a:br>
            <a:r>
              <a:rPr lang="en-US" sz="4800" dirty="0"/>
              <a:t>Amen.</a:t>
            </a:r>
          </a:p>
        </p:txBody>
      </p:sp>
      <p:sp>
        <p:nvSpPr>
          <p:cNvPr id="6" name="Freeform 6"/>
          <p:cNvSpPr/>
          <p:nvPr/>
        </p:nvSpPr>
        <p:spPr>
          <a:xfrm>
            <a:off x="3128370" y="809812"/>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514</TotalTime>
  <Words>581</Words>
  <Application>Microsoft Office PowerPoint</Application>
  <PresentationFormat>Custom</PresentationFormat>
  <Paragraphs>53</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Nunito</vt:lpstr>
      <vt:lpstr>Calibri</vt:lpstr>
      <vt:lpstr>Nunito Bold</vt:lpstr>
      <vt:lpstr>Arial</vt:lpstr>
      <vt:lpstr>Porcelain</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Playful Illustrative Sunday Sermon Church Presentation</dc:title>
  <cp:lastModifiedBy>Christian Reganit</cp:lastModifiedBy>
  <cp:revision>16</cp:revision>
  <dcterms:created xsi:type="dcterms:W3CDTF">2006-08-16T00:00:00Z</dcterms:created>
  <dcterms:modified xsi:type="dcterms:W3CDTF">2025-09-09T09:24:34Z</dcterms:modified>
  <dc:identifier>DAGsAzmq0Hg</dc:identifier>
</cp:coreProperties>
</file>