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embeddedFontLst>
    <p:embeddedFont>
      <p:font typeface="Canva Sans Bold" panose="020B0604020202020204" charset="0"/>
      <p:regular r:id="rId18"/>
    </p:embeddedFont>
    <p:embeddedFont>
      <p:font typeface="Nunito" pitchFamily="2" charset="0"/>
      <p:regular r:id="rId19"/>
      <p:bold r:id="rId20"/>
      <p:italic r:id="rId21"/>
      <p:boldItalic r:id="rId22"/>
    </p:embeddedFont>
    <p:embeddedFont>
      <p:font typeface="Nunito Bold" charset="0"/>
      <p:regular r:id="rId23"/>
    </p:embeddedFont>
    <p:embeddedFont>
      <p:font typeface="Porcelain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3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5.png"/><Relationship Id="rId7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5.png"/><Relationship Id="rId7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7544" y="454101"/>
            <a:ext cx="11952449" cy="7320875"/>
          </a:xfrm>
          <a:custGeom>
            <a:avLst/>
            <a:gdLst/>
            <a:ahLst/>
            <a:cxnLst/>
            <a:rect l="l" t="t" r="r" b="b"/>
            <a:pathLst>
              <a:path w="11952449" h="7320875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360721">
            <a:off x="11867876" y="-1064824"/>
            <a:ext cx="4043743" cy="2603160"/>
          </a:xfrm>
          <a:custGeom>
            <a:avLst/>
            <a:gdLst/>
            <a:ahLst/>
            <a:cxnLst/>
            <a:rect l="l" t="t" r="r" b="b"/>
            <a:pathLst>
              <a:path w="4043743" h="2603160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54276" y="1438460"/>
            <a:ext cx="10433724" cy="8229600"/>
          </a:xfrm>
          <a:custGeom>
            <a:avLst/>
            <a:gdLst/>
            <a:ahLst/>
            <a:cxnLst/>
            <a:rect l="l" t="t" r="r" b="b"/>
            <a:pathLst>
              <a:path w="10433724" h="8229600">
                <a:moveTo>
                  <a:pt x="0" y="0"/>
                </a:moveTo>
                <a:lnTo>
                  <a:pt x="10433724" y="0"/>
                </a:lnTo>
                <a:lnTo>
                  <a:pt x="10433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57696" y="247287"/>
            <a:ext cx="1642686" cy="912603"/>
          </a:xfrm>
          <a:custGeom>
            <a:avLst/>
            <a:gdLst/>
            <a:ahLst/>
            <a:cxnLst/>
            <a:rect l="l" t="t" r="r" b="b"/>
            <a:pathLst>
              <a:path w="1642686" h="912603">
                <a:moveTo>
                  <a:pt x="0" y="0"/>
                </a:moveTo>
                <a:lnTo>
                  <a:pt x="1642686" y="0"/>
                </a:lnTo>
                <a:lnTo>
                  <a:pt x="1642686" y="912603"/>
                </a:lnTo>
                <a:lnTo>
                  <a:pt x="0" y="9126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8586" y="6575448"/>
            <a:ext cx="2243592" cy="3348645"/>
          </a:xfrm>
          <a:custGeom>
            <a:avLst/>
            <a:gdLst/>
            <a:ahLst/>
            <a:cxnLst/>
            <a:rect l="l" t="t" r="r" b="b"/>
            <a:pathLst>
              <a:path w="2243592" h="3348645">
                <a:moveTo>
                  <a:pt x="0" y="0"/>
                </a:moveTo>
                <a:lnTo>
                  <a:pt x="2243592" y="0"/>
                </a:lnTo>
                <a:lnTo>
                  <a:pt x="2243592" y="3348644"/>
                </a:lnTo>
                <a:lnTo>
                  <a:pt x="0" y="33486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62239" y="6575448"/>
            <a:ext cx="2452882" cy="3348645"/>
          </a:xfrm>
          <a:custGeom>
            <a:avLst/>
            <a:gdLst/>
            <a:ahLst/>
            <a:cxnLst/>
            <a:rect l="l" t="t" r="r" b="b"/>
            <a:pathLst>
              <a:path w="2452882" h="3348645">
                <a:moveTo>
                  <a:pt x="0" y="0"/>
                </a:moveTo>
                <a:lnTo>
                  <a:pt x="2452883" y="0"/>
                </a:lnTo>
                <a:lnTo>
                  <a:pt x="2452883" y="3348644"/>
                </a:lnTo>
                <a:lnTo>
                  <a:pt x="0" y="33486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 rot="-181529">
            <a:off x="1300661" y="4978024"/>
            <a:ext cx="8018101" cy="2063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1"/>
              </a:lnSpc>
            </a:pPr>
            <a:r>
              <a:rPr lang="en-US" sz="19587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Kids</a:t>
            </a:r>
          </a:p>
        </p:txBody>
      </p:sp>
      <p:sp>
        <p:nvSpPr>
          <p:cNvPr id="9" name="TextBox 9"/>
          <p:cNvSpPr txBox="1"/>
          <p:nvPr/>
        </p:nvSpPr>
        <p:spPr>
          <a:xfrm rot="-181529">
            <a:off x="-239819" y="3101824"/>
            <a:ext cx="9703600" cy="1786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17025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Live the Word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24472" y="1028700"/>
            <a:ext cx="3813702" cy="3279784"/>
          </a:xfrm>
          <a:custGeom>
            <a:avLst/>
            <a:gdLst/>
            <a:ahLst/>
            <a:cxnLst/>
            <a:rect l="l" t="t" r="r" b="b"/>
            <a:pathLst>
              <a:path w="3813702" h="3279784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281496" y="6661614"/>
            <a:ext cx="3958991" cy="3944595"/>
          </a:xfrm>
          <a:custGeom>
            <a:avLst/>
            <a:gdLst/>
            <a:ahLst/>
            <a:cxnLst/>
            <a:rect l="l" t="t" r="r" b="b"/>
            <a:pathLst>
              <a:path w="3958991" h="3944595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5299">
            <a:off x="1018213" y="5390055"/>
            <a:ext cx="16173060" cy="4690187"/>
          </a:xfrm>
          <a:custGeom>
            <a:avLst/>
            <a:gdLst/>
            <a:ahLst/>
            <a:cxnLst/>
            <a:rect l="l" t="t" r="r" b="b"/>
            <a:pathLst>
              <a:path w="16173060" h="4690187">
                <a:moveTo>
                  <a:pt x="0" y="0"/>
                </a:moveTo>
                <a:lnTo>
                  <a:pt x="16173060" y="0"/>
                </a:lnTo>
                <a:lnTo>
                  <a:pt x="16173060" y="4690188"/>
                </a:lnTo>
                <a:lnTo>
                  <a:pt x="0" y="46901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64357">
            <a:off x="2958465" y="760611"/>
            <a:ext cx="1764075" cy="2419554"/>
          </a:xfrm>
          <a:custGeom>
            <a:avLst/>
            <a:gdLst/>
            <a:ahLst/>
            <a:cxnLst/>
            <a:rect l="l" t="t" r="r" b="b"/>
            <a:pathLst>
              <a:path w="1764075" h="2419554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89684" y="890044"/>
            <a:ext cx="7108633" cy="5764372"/>
          </a:xfrm>
          <a:custGeom>
            <a:avLst/>
            <a:gdLst/>
            <a:ahLst/>
            <a:cxnLst/>
            <a:rect l="l" t="t" r="r" b="b"/>
            <a:pathLst>
              <a:path w="7108633" h="5764372">
                <a:moveTo>
                  <a:pt x="0" y="0"/>
                </a:moveTo>
                <a:lnTo>
                  <a:pt x="7108632" y="0"/>
                </a:lnTo>
                <a:lnTo>
                  <a:pt x="7108632" y="5764372"/>
                </a:lnTo>
                <a:lnTo>
                  <a:pt x="0" y="5764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65436" y="7957738"/>
            <a:ext cx="11278614" cy="67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en-US" sz="3960" spc="11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October 5, 2025 | Cycle C Year 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80967" y="6913905"/>
            <a:ext cx="11843505" cy="105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9"/>
              </a:lnSpc>
            </a:pPr>
            <a:r>
              <a:rPr lang="en-US" sz="10042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27th Sunday in Ordinary Time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24472" y="1028700"/>
            <a:ext cx="3813702" cy="3279784"/>
          </a:xfrm>
          <a:custGeom>
            <a:avLst/>
            <a:gdLst/>
            <a:ahLst/>
            <a:cxnLst/>
            <a:rect l="l" t="t" r="r" b="b"/>
            <a:pathLst>
              <a:path w="3813702" h="3279784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281496" y="6661614"/>
            <a:ext cx="3958991" cy="3944595"/>
          </a:xfrm>
          <a:custGeom>
            <a:avLst/>
            <a:gdLst/>
            <a:ahLst/>
            <a:cxnLst/>
            <a:rect l="l" t="t" r="r" b="b"/>
            <a:pathLst>
              <a:path w="3958991" h="3944595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5299">
            <a:off x="1018213" y="5676664"/>
            <a:ext cx="16173060" cy="4690187"/>
          </a:xfrm>
          <a:custGeom>
            <a:avLst/>
            <a:gdLst/>
            <a:ahLst/>
            <a:cxnLst/>
            <a:rect l="l" t="t" r="r" b="b"/>
            <a:pathLst>
              <a:path w="16173060" h="4690187">
                <a:moveTo>
                  <a:pt x="0" y="0"/>
                </a:moveTo>
                <a:lnTo>
                  <a:pt x="16173060" y="0"/>
                </a:lnTo>
                <a:lnTo>
                  <a:pt x="16173060" y="4690188"/>
                </a:lnTo>
                <a:lnTo>
                  <a:pt x="0" y="46901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64357">
            <a:off x="2958465" y="760611"/>
            <a:ext cx="1764075" cy="2419554"/>
          </a:xfrm>
          <a:custGeom>
            <a:avLst/>
            <a:gdLst/>
            <a:ahLst/>
            <a:cxnLst/>
            <a:rect l="l" t="t" r="r" b="b"/>
            <a:pathLst>
              <a:path w="1764075" h="2419554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114576" y="632726"/>
            <a:ext cx="8565617" cy="7287912"/>
          </a:xfrm>
          <a:custGeom>
            <a:avLst/>
            <a:gdLst/>
            <a:ahLst/>
            <a:cxnLst/>
            <a:rect l="l" t="t" r="r" b="b"/>
            <a:pathLst>
              <a:path w="8565617" h="7287912">
                <a:moveTo>
                  <a:pt x="0" y="0"/>
                </a:moveTo>
                <a:lnTo>
                  <a:pt x="8565617" y="0"/>
                </a:lnTo>
                <a:lnTo>
                  <a:pt x="8565617" y="7287912"/>
                </a:lnTo>
                <a:lnTo>
                  <a:pt x="0" y="7287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04693" y="8857698"/>
            <a:ext cx="11278614" cy="67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en-US" sz="3960" spc="11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Luke 17:5-10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1515" y="7975543"/>
            <a:ext cx="16116299" cy="1011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29"/>
              </a:lnSpc>
            </a:pPr>
            <a:r>
              <a:rPr lang="en-US" sz="8800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The Parable of the Mustard Seed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38800" y="1450604"/>
            <a:ext cx="11993230" cy="4430275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5"/>
                </a:lnTo>
                <a:lnTo>
                  <a:pt x="0" y="44302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80097" y="2738443"/>
            <a:ext cx="11102465" cy="3244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6"/>
              </a:lnSpc>
            </a:pPr>
            <a:r>
              <a:rPr lang="en-US" sz="4619" b="1" spc="138" dirty="0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Leader</a:t>
            </a:r>
            <a:r>
              <a:rPr lang="en-US" sz="4619" b="1" spc="138" dirty="0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: A reading from</a:t>
            </a:r>
          </a:p>
          <a:p>
            <a:pPr algn="l">
              <a:lnSpc>
                <a:spcPts val="6466"/>
              </a:lnSpc>
            </a:pPr>
            <a:r>
              <a:rPr lang="en-US" sz="4619" b="1" spc="138" dirty="0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             the Holy Gospel</a:t>
            </a:r>
          </a:p>
          <a:p>
            <a:pPr algn="l">
              <a:lnSpc>
                <a:spcPts val="6466"/>
              </a:lnSpc>
            </a:pPr>
            <a:r>
              <a:rPr lang="en-US" sz="4619" b="1" spc="138" dirty="0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             according to Luke.</a:t>
            </a:r>
          </a:p>
          <a:p>
            <a:pPr algn="l">
              <a:lnSpc>
                <a:spcPts val="6466"/>
              </a:lnSpc>
            </a:pPr>
            <a:endParaRPr lang="en-US" sz="4619" b="1" spc="138" dirty="0">
              <a:solidFill>
                <a:srgbClr val="5A3114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789332" y="5116176"/>
            <a:ext cx="11993230" cy="4430275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5"/>
                </a:lnTo>
                <a:lnTo>
                  <a:pt x="0" y="44302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5074248" y="2243774"/>
            <a:ext cx="12647050" cy="7746318"/>
          </a:xfrm>
          <a:custGeom>
            <a:avLst/>
            <a:gdLst/>
            <a:ahLst/>
            <a:cxnLst/>
            <a:rect l="l" t="t" r="r" b="b"/>
            <a:pathLst>
              <a:path w="12647050" h="7746318">
                <a:moveTo>
                  <a:pt x="12647050" y="0"/>
                </a:moveTo>
                <a:lnTo>
                  <a:pt x="0" y="0"/>
                </a:lnTo>
                <a:lnTo>
                  <a:pt x="0" y="7746318"/>
                </a:lnTo>
                <a:lnTo>
                  <a:pt x="12647050" y="7746318"/>
                </a:lnTo>
                <a:lnTo>
                  <a:pt x="1264705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21512" y="1402690"/>
            <a:ext cx="7547661" cy="7481619"/>
          </a:xfrm>
          <a:custGeom>
            <a:avLst/>
            <a:gdLst/>
            <a:ahLst/>
            <a:cxnLst/>
            <a:rect l="l" t="t" r="r" b="b"/>
            <a:pathLst>
              <a:path w="7547661" h="7481619">
                <a:moveTo>
                  <a:pt x="0" y="0"/>
                </a:moveTo>
                <a:lnTo>
                  <a:pt x="7547662" y="0"/>
                </a:lnTo>
                <a:lnTo>
                  <a:pt x="7547662" y="7481620"/>
                </a:lnTo>
                <a:lnTo>
                  <a:pt x="0" y="7481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572802" y="6527965"/>
            <a:ext cx="11102465" cy="160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6"/>
              </a:lnSpc>
            </a:pPr>
            <a:r>
              <a:rPr lang="en-US" sz="4619" b="1" spc="138" dirty="0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All: </a:t>
            </a:r>
            <a:r>
              <a:rPr lang="en-US" sz="4619" b="1" spc="138" dirty="0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Glory to You, Oh Lord.</a:t>
            </a:r>
          </a:p>
          <a:p>
            <a:pPr algn="l">
              <a:lnSpc>
                <a:spcPts val="6466"/>
              </a:lnSpc>
            </a:pPr>
            <a:endParaRPr lang="en-US" sz="4619" b="1" spc="138" dirty="0">
              <a:solidFill>
                <a:srgbClr val="5B1018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72200" y="3698518"/>
            <a:ext cx="11993230" cy="4430275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6"/>
                </a:lnTo>
                <a:lnTo>
                  <a:pt x="0" y="4430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4921848" y="2078543"/>
            <a:ext cx="12647050" cy="7746318"/>
          </a:xfrm>
          <a:custGeom>
            <a:avLst/>
            <a:gdLst/>
            <a:ahLst/>
            <a:cxnLst/>
            <a:rect l="l" t="t" r="r" b="b"/>
            <a:pathLst>
              <a:path w="12647050" h="7746318">
                <a:moveTo>
                  <a:pt x="12647050" y="0"/>
                </a:moveTo>
                <a:lnTo>
                  <a:pt x="0" y="0"/>
                </a:lnTo>
                <a:lnTo>
                  <a:pt x="0" y="7746318"/>
                </a:lnTo>
                <a:lnTo>
                  <a:pt x="12647050" y="7746318"/>
                </a:lnTo>
                <a:lnTo>
                  <a:pt x="1264705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789332" y="1546779"/>
            <a:ext cx="3016122" cy="1305935"/>
            <a:chOff x="0" y="-142875"/>
            <a:chExt cx="4021495" cy="1741247"/>
          </a:xfrm>
        </p:grpSpPr>
        <p:sp>
          <p:nvSpPr>
            <p:cNvPr id="5" name="Freeform 5"/>
            <p:cNvSpPr/>
            <p:nvPr/>
          </p:nvSpPr>
          <p:spPr>
            <a:xfrm>
              <a:off x="0" y="173521"/>
              <a:ext cx="4021495" cy="1225863"/>
            </a:xfrm>
            <a:custGeom>
              <a:avLst/>
              <a:gdLst/>
              <a:ahLst/>
              <a:cxnLst/>
              <a:rect l="l" t="t" r="r" b="b"/>
              <a:pathLst>
                <a:path w="4021495" h="1225863">
                  <a:moveTo>
                    <a:pt x="0" y="0"/>
                  </a:moveTo>
                  <a:lnTo>
                    <a:pt x="4021495" y="0"/>
                  </a:lnTo>
                  <a:lnTo>
                    <a:pt x="4021495" y="1225863"/>
                  </a:lnTo>
                  <a:lnTo>
                    <a:pt x="0" y="122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3355" b="-1335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155196" y="-142875"/>
              <a:ext cx="1711104" cy="174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91"/>
                </a:lnSpc>
              </a:pPr>
              <a:r>
                <a:rPr lang="en-US" sz="7779" b="1" dirty="0">
                  <a:solidFill>
                    <a:srgbClr val="5A311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5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556563" y="3847759"/>
            <a:ext cx="1050961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200" dirty="0"/>
              <a:t>The apostles said to the Lord, “Make our faith greater.”</a:t>
            </a:r>
            <a:endParaRPr lang="en-US" sz="400000" spc="138" dirty="0">
              <a:solidFill>
                <a:srgbClr val="5A3114"/>
              </a:solidFill>
              <a:latin typeface="Nunito" pitchFamily="2" charset="0"/>
              <a:ea typeface="Nunito"/>
              <a:cs typeface="Nunito"/>
              <a:sym typeface="Nunito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0B3A7F5D-29B5-5841-9882-701AFF8F3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PH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BF2FE5CF-72B1-2B48-307E-F7B26C43B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AA6AFE-D50B-2130-4E2C-3A91E6E53E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89" b="95778" l="6915" r="89894">
                        <a14:foregroundMark x1="61170" y1="24444" x2="68617" y2="24667"/>
                        <a14:foregroundMark x1="68617" y1="24667" x2="73404" y2="30667"/>
                        <a14:foregroundMark x1="73404" y1="30667" x2="75000" y2="39556"/>
                        <a14:foregroundMark x1="75000" y1="39556" x2="76950" y2="10222"/>
                        <a14:foregroundMark x1="76950" y1="10222" x2="85638" y2="7333"/>
                        <a14:foregroundMark x1="85638" y1="7333" x2="91489" y2="15556"/>
                        <a14:foregroundMark x1="91489" y1="15556" x2="87057" y2="72222"/>
                        <a14:foregroundMark x1="87057" y1="72222" x2="77305" y2="79333"/>
                        <a14:foregroundMark x1="77305" y1="79333" x2="72695" y2="90000"/>
                        <a14:foregroundMark x1="72695" y1="90000" x2="66135" y2="97333"/>
                        <a14:foregroundMark x1="66135" y1="97333" x2="57447" y2="95333"/>
                        <a14:foregroundMark x1="57447" y1="95333" x2="55142" y2="86889"/>
                        <a14:foregroundMark x1="55142" y1="86889" x2="43794" y2="86222"/>
                        <a14:foregroundMark x1="43794" y1="86222" x2="41844" y2="74889"/>
                        <a14:foregroundMark x1="41844" y1="74889" x2="35106" y2="71111"/>
                        <a14:foregroundMark x1="35106" y1="71111" x2="26773" y2="72889"/>
                        <a14:foregroundMark x1="26773" y1="72889" x2="24468" y2="86222"/>
                        <a14:foregroundMark x1="24468" y1="86222" x2="16489" y2="93111"/>
                        <a14:foregroundMark x1="16489" y1="93111" x2="9220" y2="89556"/>
                        <a14:foregroundMark x1="9220" y1="89556" x2="3546" y2="74000"/>
                        <a14:foregroundMark x1="3546" y1="74000" x2="6915" y2="53111"/>
                        <a14:foregroundMark x1="6915" y1="53111" x2="6206" y2="40889"/>
                        <a14:foregroundMark x1="6206" y1="40889" x2="11170" y2="19111"/>
                        <a14:foregroundMark x1="11170" y1="19111" x2="19858" y2="9333"/>
                        <a14:foregroundMark x1="19858" y1="9333" x2="38830" y2="5111"/>
                        <a14:foregroundMark x1="38830" y1="5111" x2="43085" y2="12000"/>
                        <a14:foregroundMark x1="43085" y1="12000" x2="59752" y2="17111"/>
                        <a14:foregroundMark x1="59752" y1="17111" x2="61702" y2="24222"/>
                        <a14:foregroundMark x1="29255" y1="10222" x2="28901" y2="14000"/>
                        <a14:foregroundMark x1="9929" y1="35111" x2="11170" y2="35778"/>
                        <a14:foregroundMark x1="12057" y1="37778" x2="7270" y2="46000"/>
                        <a14:foregroundMark x1="7270" y1="46000" x2="6915" y2="74667"/>
                        <a14:foregroundMark x1="70390" y1="94889" x2="62057" y2="95778"/>
                        <a14:foregroundMark x1="62057" y1="95778" x2="58688" y2="94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312" y="2997940"/>
            <a:ext cx="7071686" cy="56423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2212" y="4282316"/>
            <a:ext cx="11993230" cy="4823584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6"/>
                </a:lnTo>
                <a:lnTo>
                  <a:pt x="0" y="4430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9224244" y="2595488"/>
            <a:ext cx="12205895" cy="7476111"/>
          </a:xfrm>
          <a:custGeom>
            <a:avLst/>
            <a:gdLst/>
            <a:ahLst/>
            <a:cxnLst/>
            <a:rect l="l" t="t" r="r" b="b"/>
            <a:pathLst>
              <a:path w="12205895" h="7476111">
                <a:moveTo>
                  <a:pt x="0" y="0"/>
                </a:moveTo>
                <a:lnTo>
                  <a:pt x="12205895" y="0"/>
                </a:lnTo>
                <a:lnTo>
                  <a:pt x="12205895" y="7476110"/>
                </a:lnTo>
                <a:lnTo>
                  <a:pt x="0" y="747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59900" y="2632853"/>
            <a:ext cx="3117132" cy="1305935"/>
            <a:chOff x="0" y="-142875"/>
            <a:chExt cx="4156175" cy="1741247"/>
          </a:xfrm>
        </p:grpSpPr>
        <p:sp>
          <p:nvSpPr>
            <p:cNvPr id="5" name="Freeform 5"/>
            <p:cNvSpPr/>
            <p:nvPr/>
          </p:nvSpPr>
          <p:spPr>
            <a:xfrm>
              <a:off x="0" y="173521"/>
              <a:ext cx="4156175" cy="1225863"/>
            </a:xfrm>
            <a:custGeom>
              <a:avLst/>
              <a:gdLst/>
              <a:ahLst/>
              <a:cxnLst/>
              <a:rect l="l" t="t" r="r" b="b"/>
              <a:pathLst>
                <a:path w="4156175" h="1225863">
                  <a:moveTo>
                    <a:pt x="0" y="0"/>
                  </a:moveTo>
                  <a:lnTo>
                    <a:pt x="4156175" y="0"/>
                  </a:lnTo>
                  <a:lnTo>
                    <a:pt x="4156175" y="1225863"/>
                  </a:lnTo>
                  <a:lnTo>
                    <a:pt x="0" y="122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477" b="-1547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193884" y="-142875"/>
              <a:ext cx="1768408" cy="174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91"/>
                </a:lnSpc>
              </a:pPr>
              <a:r>
                <a:rPr lang="en-US" sz="7779" b="1" dirty="0">
                  <a:solidFill>
                    <a:srgbClr val="5A311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6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82937" y="4431557"/>
            <a:ext cx="11229236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600" dirty="0"/>
              <a:t>The Lord answered, “If you had faith as big as a mustard seed, you could say to this mulberry tree, ‘Pull yourself up by the roots and plant yourself in the sea!’ and it would obey you.</a:t>
            </a:r>
            <a:endParaRPr lang="en-US" sz="5600" dirty="0">
              <a:latin typeface="Nuni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C5F944-708E-D786-3DCB-A5D27306D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05442" y="3418893"/>
            <a:ext cx="550545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84452" y="3461512"/>
            <a:ext cx="11159538" cy="5041411"/>
          </a:xfrm>
          <a:custGeom>
            <a:avLst/>
            <a:gdLst/>
            <a:ahLst/>
            <a:cxnLst/>
            <a:rect l="l" t="t" r="r" b="b"/>
            <a:pathLst>
              <a:path w="11159538" h="4122311">
                <a:moveTo>
                  <a:pt x="0" y="0"/>
                </a:moveTo>
                <a:lnTo>
                  <a:pt x="11159538" y="0"/>
                </a:lnTo>
                <a:lnTo>
                  <a:pt x="11159538" y="4122311"/>
                </a:lnTo>
                <a:lnTo>
                  <a:pt x="0" y="41223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5074248" y="1878206"/>
            <a:ext cx="13243895" cy="8111886"/>
          </a:xfrm>
          <a:custGeom>
            <a:avLst/>
            <a:gdLst/>
            <a:ahLst/>
            <a:cxnLst/>
            <a:rect l="l" t="t" r="r" b="b"/>
            <a:pathLst>
              <a:path w="13243895" h="8111886">
                <a:moveTo>
                  <a:pt x="13243895" y="0"/>
                </a:moveTo>
                <a:lnTo>
                  <a:pt x="0" y="0"/>
                </a:lnTo>
                <a:lnTo>
                  <a:pt x="0" y="8111886"/>
                </a:lnTo>
                <a:lnTo>
                  <a:pt x="13243895" y="8111886"/>
                </a:lnTo>
                <a:lnTo>
                  <a:pt x="1324389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789332" y="1546779"/>
            <a:ext cx="3159360" cy="1305935"/>
            <a:chOff x="0" y="-142875"/>
            <a:chExt cx="4212480" cy="1741247"/>
          </a:xfrm>
        </p:grpSpPr>
        <p:sp>
          <p:nvSpPr>
            <p:cNvPr id="5" name="Freeform 5"/>
            <p:cNvSpPr/>
            <p:nvPr/>
          </p:nvSpPr>
          <p:spPr>
            <a:xfrm>
              <a:off x="0" y="173521"/>
              <a:ext cx="4212480" cy="1225863"/>
            </a:xfrm>
            <a:custGeom>
              <a:avLst/>
              <a:gdLst/>
              <a:ahLst/>
              <a:cxnLst/>
              <a:rect l="l" t="t" r="r" b="b"/>
              <a:pathLst>
                <a:path w="4212480" h="1225863">
                  <a:moveTo>
                    <a:pt x="0" y="0"/>
                  </a:moveTo>
                  <a:lnTo>
                    <a:pt x="4212480" y="0"/>
                  </a:lnTo>
                  <a:lnTo>
                    <a:pt x="4212480" y="1225863"/>
                  </a:lnTo>
                  <a:lnTo>
                    <a:pt x="0" y="122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6364" b="-16364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210059" y="-142875"/>
              <a:ext cx="1792365" cy="174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91"/>
                </a:lnSpc>
              </a:pPr>
              <a:r>
                <a:rPr lang="en-US" sz="7779" b="1" dirty="0">
                  <a:solidFill>
                    <a:srgbClr val="5A311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7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744586" y="3314700"/>
            <a:ext cx="9782198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5800" dirty="0"/>
              <a:t>“Suppose one of you has a servant who is plowing or looking after the sheep. When he comes in from the field, do you tell him to hurry along and eat his meal?</a:t>
            </a:r>
            <a:endParaRPr lang="en-US" sz="5800" dirty="0">
              <a:solidFill>
                <a:srgbClr val="000000"/>
              </a:solidFill>
              <a:latin typeface="Nunito" pitchFamily="2" charset="0"/>
              <a:ea typeface="Childling"/>
              <a:cs typeface="Childling"/>
              <a:sym typeface="Childling"/>
            </a:endParaRPr>
          </a:p>
        </p:txBody>
      </p:sp>
      <p:pic>
        <p:nvPicPr>
          <p:cNvPr id="1026" name="Picture 2" descr="FreeBibleimages :: Weeds, Mustard Seed and Leaven Parables :: Kingdom of  Heaven parables - tares, mustard seed and yeast (Matthew 13:24-43)">
            <a:extLst>
              <a:ext uri="{FF2B5EF4-FFF2-40B4-BE49-F238E27FC236}">
                <a16:creationId xmlns:a16="http://schemas.microsoft.com/office/drawing/2014/main" id="{9CF063A1-034E-06C9-4536-FE4C18E49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10" y="3218398"/>
            <a:ext cx="7416015" cy="556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9900" y="4118405"/>
            <a:ext cx="11993230" cy="4430275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6"/>
                </a:lnTo>
                <a:lnTo>
                  <a:pt x="0" y="4430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9224244" y="2839555"/>
            <a:ext cx="12205895" cy="7476111"/>
          </a:xfrm>
          <a:custGeom>
            <a:avLst/>
            <a:gdLst/>
            <a:ahLst/>
            <a:cxnLst/>
            <a:rect l="l" t="t" r="r" b="b"/>
            <a:pathLst>
              <a:path w="12205895" h="7476111">
                <a:moveTo>
                  <a:pt x="0" y="0"/>
                </a:moveTo>
                <a:lnTo>
                  <a:pt x="12205895" y="0"/>
                </a:lnTo>
                <a:lnTo>
                  <a:pt x="12205895" y="7476111"/>
                </a:lnTo>
                <a:lnTo>
                  <a:pt x="0" y="7476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59900" y="2632853"/>
            <a:ext cx="3910626" cy="1305935"/>
            <a:chOff x="0" y="-142875"/>
            <a:chExt cx="5214168" cy="1741247"/>
          </a:xfrm>
        </p:grpSpPr>
        <p:sp>
          <p:nvSpPr>
            <p:cNvPr id="5" name="Freeform 5"/>
            <p:cNvSpPr/>
            <p:nvPr/>
          </p:nvSpPr>
          <p:spPr>
            <a:xfrm>
              <a:off x="0" y="173521"/>
              <a:ext cx="5214168" cy="1225863"/>
            </a:xfrm>
            <a:custGeom>
              <a:avLst/>
              <a:gdLst/>
              <a:ahLst/>
              <a:cxnLst/>
              <a:rect l="l" t="t" r="r" b="b"/>
              <a:pathLst>
                <a:path w="5214168" h="1225863">
                  <a:moveTo>
                    <a:pt x="0" y="0"/>
                  </a:moveTo>
                  <a:lnTo>
                    <a:pt x="5214168" y="0"/>
                  </a:lnTo>
                  <a:lnTo>
                    <a:pt x="5214168" y="1225863"/>
                  </a:lnTo>
                  <a:lnTo>
                    <a:pt x="0" y="122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2145" b="-3214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497799" y="-142875"/>
              <a:ext cx="2218572" cy="174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91"/>
                </a:lnSpc>
              </a:pPr>
              <a:r>
                <a:rPr lang="en-US" sz="7779" b="1" dirty="0">
                  <a:solidFill>
                    <a:srgbClr val="5A311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8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31652" y="4102162"/>
            <a:ext cx="10685732" cy="4462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5800" dirty="0"/>
              <a:t>Of course not! Instead, you say to him, ‘Get my supper ready, then put on your apron and wait on me while I eat and drink; after that you may have your meal.’</a:t>
            </a:r>
            <a:endParaRPr lang="en-US" sz="5800" dirty="0">
              <a:solidFill>
                <a:srgbClr val="221D1A"/>
              </a:solidFill>
              <a:latin typeface="Nunito" pitchFamily="2" charset="0"/>
              <a:ea typeface="Childling"/>
              <a:cs typeface="Childling"/>
              <a:sym typeface="Childling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8AA582-E214-A7E5-DB36-E35FD1295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0928" y="3543300"/>
            <a:ext cx="7080240" cy="53101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54361" y="3662337"/>
            <a:ext cx="11159538" cy="5274345"/>
          </a:xfrm>
          <a:custGeom>
            <a:avLst/>
            <a:gdLst/>
            <a:ahLst/>
            <a:cxnLst/>
            <a:rect l="l" t="t" r="r" b="b"/>
            <a:pathLst>
              <a:path w="11159538" h="4122311">
                <a:moveTo>
                  <a:pt x="0" y="0"/>
                </a:moveTo>
                <a:lnTo>
                  <a:pt x="11159538" y="0"/>
                </a:lnTo>
                <a:lnTo>
                  <a:pt x="11159538" y="4122311"/>
                </a:lnTo>
                <a:lnTo>
                  <a:pt x="0" y="41223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5074248" y="1878206"/>
            <a:ext cx="13243895" cy="8111886"/>
          </a:xfrm>
          <a:custGeom>
            <a:avLst/>
            <a:gdLst/>
            <a:ahLst/>
            <a:cxnLst/>
            <a:rect l="l" t="t" r="r" b="b"/>
            <a:pathLst>
              <a:path w="13243895" h="8111886">
                <a:moveTo>
                  <a:pt x="13243895" y="0"/>
                </a:moveTo>
                <a:lnTo>
                  <a:pt x="0" y="0"/>
                </a:lnTo>
                <a:lnTo>
                  <a:pt x="0" y="8111886"/>
                </a:lnTo>
                <a:lnTo>
                  <a:pt x="13243895" y="8111886"/>
                </a:lnTo>
                <a:lnTo>
                  <a:pt x="1324389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789332" y="1546779"/>
            <a:ext cx="3117132" cy="1305935"/>
            <a:chOff x="0" y="-142875"/>
            <a:chExt cx="4156175" cy="1741247"/>
          </a:xfrm>
        </p:grpSpPr>
        <p:sp>
          <p:nvSpPr>
            <p:cNvPr id="5" name="Freeform 5"/>
            <p:cNvSpPr/>
            <p:nvPr/>
          </p:nvSpPr>
          <p:spPr>
            <a:xfrm>
              <a:off x="0" y="173521"/>
              <a:ext cx="4156175" cy="1225863"/>
            </a:xfrm>
            <a:custGeom>
              <a:avLst/>
              <a:gdLst/>
              <a:ahLst/>
              <a:cxnLst/>
              <a:rect l="l" t="t" r="r" b="b"/>
              <a:pathLst>
                <a:path w="4156175" h="1225863">
                  <a:moveTo>
                    <a:pt x="0" y="0"/>
                  </a:moveTo>
                  <a:lnTo>
                    <a:pt x="4156175" y="0"/>
                  </a:lnTo>
                  <a:lnTo>
                    <a:pt x="4156175" y="1225863"/>
                  </a:lnTo>
                  <a:lnTo>
                    <a:pt x="0" y="122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477" b="-1547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193884" y="-142875"/>
              <a:ext cx="1768408" cy="174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91"/>
                </a:lnSpc>
              </a:pPr>
              <a:r>
                <a:rPr lang="en-US" sz="7779" b="1" dirty="0">
                  <a:solidFill>
                    <a:srgbClr val="5A311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696200" y="4490312"/>
            <a:ext cx="981075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>
              <a:spcBef>
                <a:spcPct val="0"/>
              </a:spcBef>
            </a:pPr>
            <a:r>
              <a:rPr lang="en-US" sz="7200" dirty="0"/>
              <a:t>The servant does not deserve thanks for obeying orders, does he?</a:t>
            </a:r>
            <a:endParaRPr lang="en-US" sz="333300" dirty="0">
              <a:solidFill>
                <a:srgbClr val="221D1A"/>
              </a:solidFill>
              <a:latin typeface="Nunito" pitchFamily="2" charset="0"/>
              <a:ea typeface="Childling"/>
              <a:cs typeface="Childling"/>
              <a:sym typeface="Childling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E6F60D-0804-89F6-4877-A1FB2DAB1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426" y="3556309"/>
            <a:ext cx="7667625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92A109-677B-A749-4128-8C3269EFF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3115E6-6B5D-B1E9-7AE0-B2B7075C9D73}"/>
              </a:ext>
            </a:extLst>
          </p:cNvPr>
          <p:cNvSpPr/>
          <p:nvPr/>
        </p:nvSpPr>
        <p:spPr>
          <a:xfrm>
            <a:off x="359900" y="4118405"/>
            <a:ext cx="11993230" cy="4430275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6"/>
                </a:lnTo>
                <a:lnTo>
                  <a:pt x="0" y="4430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B8668B0-B726-08A5-16C9-8C0E25B66453}"/>
              </a:ext>
            </a:extLst>
          </p:cNvPr>
          <p:cNvSpPr/>
          <p:nvPr/>
        </p:nvSpPr>
        <p:spPr>
          <a:xfrm rot="-5400000">
            <a:off x="9224244" y="2839555"/>
            <a:ext cx="12205895" cy="7476111"/>
          </a:xfrm>
          <a:custGeom>
            <a:avLst/>
            <a:gdLst/>
            <a:ahLst/>
            <a:cxnLst/>
            <a:rect l="l" t="t" r="r" b="b"/>
            <a:pathLst>
              <a:path w="12205895" h="7476111">
                <a:moveTo>
                  <a:pt x="0" y="0"/>
                </a:moveTo>
                <a:lnTo>
                  <a:pt x="12205895" y="0"/>
                </a:lnTo>
                <a:lnTo>
                  <a:pt x="12205895" y="7476111"/>
                </a:lnTo>
                <a:lnTo>
                  <a:pt x="0" y="7476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60C78B6-3BBC-46B6-14DC-5CD21BFE59E4}"/>
              </a:ext>
            </a:extLst>
          </p:cNvPr>
          <p:cNvGrpSpPr/>
          <p:nvPr/>
        </p:nvGrpSpPr>
        <p:grpSpPr>
          <a:xfrm>
            <a:off x="359900" y="2632853"/>
            <a:ext cx="3910626" cy="1305935"/>
            <a:chOff x="0" y="-142875"/>
            <a:chExt cx="5214168" cy="174124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53F97DC-C7AC-AA81-5A07-EA485FE093D1}"/>
                </a:ext>
              </a:extLst>
            </p:cNvPr>
            <p:cNvSpPr/>
            <p:nvPr/>
          </p:nvSpPr>
          <p:spPr>
            <a:xfrm>
              <a:off x="0" y="173521"/>
              <a:ext cx="5214168" cy="1225863"/>
            </a:xfrm>
            <a:custGeom>
              <a:avLst/>
              <a:gdLst/>
              <a:ahLst/>
              <a:cxnLst/>
              <a:rect l="l" t="t" r="r" b="b"/>
              <a:pathLst>
                <a:path w="5214168" h="1225863">
                  <a:moveTo>
                    <a:pt x="0" y="0"/>
                  </a:moveTo>
                  <a:lnTo>
                    <a:pt x="5214168" y="0"/>
                  </a:lnTo>
                  <a:lnTo>
                    <a:pt x="5214168" y="1225863"/>
                  </a:lnTo>
                  <a:lnTo>
                    <a:pt x="0" y="122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2145" b="-32145"/>
              </a:stretch>
            </a:blip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956C9156-7CA1-0074-C088-DD1BCCFB2F22}"/>
                </a:ext>
              </a:extLst>
            </p:cNvPr>
            <p:cNvSpPr txBox="1"/>
            <p:nvPr/>
          </p:nvSpPr>
          <p:spPr>
            <a:xfrm>
              <a:off x="1497799" y="-142875"/>
              <a:ext cx="2218572" cy="174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91"/>
                </a:lnSpc>
              </a:pPr>
              <a:r>
                <a:rPr lang="en-US" sz="7779" b="1" dirty="0">
                  <a:solidFill>
                    <a:srgbClr val="5A311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10</a:t>
              </a:r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3AD73905-1C29-DB62-66EA-962B0DB6F185}"/>
              </a:ext>
            </a:extLst>
          </p:cNvPr>
          <p:cNvSpPr txBox="1"/>
          <p:nvPr/>
        </p:nvSpPr>
        <p:spPr>
          <a:xfrm>
            <a:off x="359900" y="4479829"/>
            <a:ext cx="1053670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5400" dirty="0"/>
              <a:t>It is the same with you; when you have done all you have been told to do, say, ‘We are ordinary servants; we have only done our duty.’”</a:t>
            </a:r>
            <a:endParaRPr lang="en-US" sz="400000" dirty="0">
              <a:solidFill>
                <a:srgbClr val="221D1A"/>
              </a:solidFill>
              <a:latin typeface="Nunito" pitchFamily="2" charset="0"/>
              <a:ea typeface="Childling"/>
              <a:cs typeface="Childling"/>
              <a:sym typeface="Childling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DE3B67-A8C3-5613-026F-5F8E7B1A9E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1010" y="3733217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17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89332" y="2243774"/>
            <a:ext cx="11993230" cy="4158456"/>
          </a:xfrm>
          <a:custGeom>
            <a:avLst/>
            <a:gdLst/>
            <a:ahLst/>
            <a:cxnLst/>
            <a:rect l="l" t="t" r="r" b="b"/>
            <a:pathLst>
              <a:path w="11993230" h="4158456">
                <a:moveTo>
                  <a:pt x="0" y="0"/>
                </a:moveTo>
                <a:lnTo>
                  <a:pt x="11993230" y="0"/>
                </a:lnTo>
                <a:lnTo>
                  <a:pt x="11993230" y="4158456"/>
                </a:lnTo>
                <a:lnTo>
                  <a:pt x="0" y="4158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66" b="-24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85535" y="4101368"/>
            <a:ext cx="11102465" cy="787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6"/>
              </a:lnSpc>
            </a:pPr>
            <a:r>
              <a:rPr lang="en-US" sz="4619" b="1" spc="138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Leader</a:t>
            </a:r>
            <a:r>
              <a:rPr lang="en-US" sz="4619" b="1" spc="138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: The Gospel of the Lord</a:t>
            </a:r>
          </a:p>
        </p:txBody>
      </p:sp>
      <p:sp>
        <p:nvSpPr>
          <p:cNvPr id="4" name="Freeform 4"/>
          <p:cNvSpPr/>
          <p:nvPr/>
        </p:nvSpPr>
        <p:spPr>
          <a:xfrm>
            <a:off x="5789332" y="5143500"/>
            <a:ext cx="11993230" cy="4430275"/>
          </a:xfrm>
          <a:custGeom>
            <a:avLst/>
            <a:gdLst/>
            <a:ahLst/>
            <a:cxnLst/>
            <a:rect l="l" t="t" r="r" b="b"/>
            <a:pathLst>
              <a:path w="11993230" h="4430275">
                <a:moveTo>
                  <a:pt x="0" y="0"/>
                </a:moveTo>
                <a:lnTo>
                  <a:pt x="11993230" y="0"/>
                </a:lnTo>
                <a:lnTo>
                  <a:pt x="11993230" y="4430275"/>
                </a:lnTo>
                <a:lnTo>
                  <a:pt x="0" y="44302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1" b="-2281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5074248" y="2243774"/>
            <a:ext cx="12647050" cy="7746318"/>
          </a:xfrm>
          <a:custGeom>
            <a:avLst/>
            <a:gdLst/>
            <a:ahLst/>
            <a:cxnLst/>
            <a:rect l="l" t="t" r="r" b="b"/>
            <a:pathLst>
              <a:path w="12647050" h="7746318">
                <a:moveTo>
                  <a:pt x="12647050" y="0"/>
                </a:moveTo>
                <a:lnTo>
                  <a:pt x="0" y="0"/>
                </a:lnTo>
                <a:lnTo>
                  <a:pt x="0" y="7746318"/>
                </a:lnTo>
                <a:lnTo>
                  <a:pt x="12647050" y="7746318"/>
                </a:lnTo>
                <a:lnTo>
                  <a:pt x="1264705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21512" y="1402690"/>
            <a:ext cx="7547661" cy="7481619"/>
          </a:xfrm>
          <a:custGeom>
            <a:avLst/>
            <a:gdLst/>
            <a:ahLst/>
            <a:cxnLst/>
            <a:rect l="l" t="t" r="r" b="b"/>
            <a:pathLst>
              <a:path w="7547661" h="7481619">
                <a:moveTo>
                  <a:pt x="0" y="0"/>
                </a:moveTo>
                <a:lnTo>
                  <a:pt x="7547662" y="0"/>
                </a:lnTo>
                <a:lnTo>
                  <a:pt x="7547662" y="7481620"/>
                </a:lnTo>
                <a:lnTo>
                  <a:pt x="0" y="7481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572802" y="6316505"/>
            <a:ext cx="11102465" cy="160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6"/>
              </a:lnSpc>
            </a:pPr>
            <a:r>
              <a:rPr lang="en-US" sz="4619" b="1" spc="138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All: </a:t>
            </a:r>
            <a:r>
              <a:rPr lang="en-US" sz="4619" b="1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Praise to You, </a:t>
            </a:r>
          </a:p>
          <a:p>
            <a:pPr algn="l">
              <a:lnSpc>
                <a:spcPts val="6466"/>
              </a:lnSpc>
            </a:pPr>
            <a:r>
              <a:rPr lang="en-US" sz="4619" b="1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       Lord Jesus Christ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30137" flipH="1">
            <a:off x="5894773" y="1729236"/>
            <a:ext cx="11148618" cy="6828529"/>
          </a:xfrm>
          <a:custGeom>
            <a:avLst/>
            <a:gdLst/>
            <a:ahLst/>
            <a:cxnLst/>
            <a:rect l="l" t="t" r="r" b="b"/>
            <a:pathLst>
              <a:path w="11148618" h="6828529">
                <a:moveTo>
                  <a:pt x="11148618" y="0"/>
                </a:moveTo>
                <a:lnTo>
                  <a:pt x="0" y="0"/>
                </a:lnTo>
                <a:lnTo>
                  <a:pt x="0" y="6828528"/>
                </a:lnTo>
                <a:lnTo>
                  <a:pt x="11148618" y="6828528"/>
                </a:lnTo>
                <a:lnTo>
                  <a:pt x="1114861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20354">
            <a:off x="966085" y="2499447"/>
            <a:ext cx="5544302" cy="5586199"/>
          </a:xfrm>
          <a:custGeom>
            <a:avLst/>
            <a:gdLst/>
            <a:ahLst/>
            <a:cxnLst/>
            <a:rect l="l" t="t" r="r" b="b"/>
            <a:pathLst>
              <a:path w="5544302" h="5586199">
                <a:moveTo>
                  <a:pt x="0" y="0"/>
                </a:moveTo>
                <a:lnTo>
                  <a:pt x="5544303" y="0"/>
                </a:lnTo>
                <a:lnTo>
                  <a:pt x="5544303" y="5586198"/>
                </a:lnTo>
                <a:lnTo>
                  <a:pt x="0" y="55861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16045" y="4584122"/>
            <a:ext cx="9898667" cy="1442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91"/>
              </a:lnSpc>
            </a:pPr>
            <a:r>
              <a:rPr lang="en-US" sz="11656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Gospel Message</a:t>
            </a:r>
          </a:p>
        </p:txBody>
      </p:sp>
      <p:sp>
        <p:nvSpPr>
          <p:cNvPr id="5" name="Freeform 5"/>
          <p:cNvSpPr/>
          <p:nvPr/>
        </p:nvSpPr>
        <p:spPr>
          <a:xfrm rot="692353">
            <a:off x="4671612" y="1208915"/>
            <a:ext cx="1954876" cy="1515029"/>
          </a:xfrm>
          <a:custGeom>
            <a:avLst/>
            <a:gdLst/>
            <a:ahLst/>
            <a:cxnLst/>
            <a:rect l="l" t="t" r="r" b="b"/>
            <a:pathLst>
              <a:path w="1954876" h="1515029">
                <a:moveTo>
                  <a:pt x="0" y="0"/>
                </a:moveTo>
                <a:lnTo>
                  <a:pt x="1954877" y="0"/>
                </a:lnTo>
                <a:lnTo>
                  <a:pt x="1954877" y="1515029"/>
                </a:lnTo>
                <a:lnTo>
                  <a:pt x="0" y="1515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EDFD29-E783-4B92-1AFF-DB4D54431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721" y="2075325"/>
            <a:ext cx="6742868" cy="6656605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5582096">
            <a:off x="13078006" y="-205773"/>
            <a:ext cx="5658606" cy="5638030"/>
          </a:xfrm>
          <a:custGeom>
            <a:avLst/>
            <a:gdLst/>
            <a:ahLst/>
            <a:cxnLst/>
            <a:rect l="l" t="t" r="r" b="b"/>
            <a:pathLst>
              <a:path w="5658606" h="5638030">
                <a:moveTo>
                  <a:pt x="0" y="0"/>
                </a:moveTo>
                <a:lnTo>
                  <a:pt x="5658606" y="0"/>
                </a:lnTo>
                <a:lnTo>
                  <a:pt x="5658606" y="5638030"/>
                </a:lnTo>
                <a:lnTo>
                  <a:pt x="0" y="5638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9689" y="-331372"/>
            <a:ext cx="3458822" cy="2974587"/>
          </a:xfrm>
          <a:custGeom>
            <a:avLst/>
            <a:gdLst/>
            <a:ahLst/>
            <a:cxnLst/>
            <a:rect l="l" t="t" r="r" b="b"/>
            <a:pathLst>
              <a:path w="3458822" h="2974587">
                <a:moveTo>
                  <a:pt x="0" y="0"/>
                </a:moveTo>
                <a:lnTo>
                  <a:pt x="3458823" y="0"/>
                </a:lnTo>
                <a:lnTo>
                  <a:pt x="3458823" y="2974588"/>
                </a:lnTo>
                <a:lnTo>
                  <a:pt x="0" y="297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58901">
            <a:off x="10648998" y="8182106"/>
            <a:ext cx="6861237" cy="1703047"/>
          </a:xfrm>
          <a:custGeom>
            <a:avLst/>
            <a:gdLst/>
            <a:ahLst/>
            <a:cxnLst/>
            <a:rect l="l" t="t" r="r" b="b"/>
            <a:pathLst>
              <a:path w="6861237" h="1989759">
                <a:moveTo>
                  <a:pt x="0" y="0"/>
                </a:moveTo>
                <a:lnTo>
                  <a:pt x="6861237" y="0"/>
                </a:lnTo>
                <a:lnTo>
                  <a:pt x="6861237" y="1989759"/>
                </a:lnTo>
                <a:lnTo>
                  <a:pt x="0" y="1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45820" y="3012211"/>
            <a:ext cx="9379901" cy="405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1"/>
              </a:lnSpc>
            </a:pPr>
            <a:r>
              <a:rPr lang="en-US" sz="3765" spc="112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Materials Needed:</a:t>
            </a:r>
          </a:p>
          <a:p>
            <a:pPr>
              <a:lnSpc>
                <a:spcPts val="5271"/>
              </a:lnSpc>
            </a:pPr>
            <a:r>
              <a:rPr lang="en-US" sz="3765" spc="112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•Bond Paper</a:t>
            </a:r>
          </a:p>
          <a:p>
            <a:pPr>
              <a:lnSpc>
                <a:spcPts val="5271"/>
              </a:lnSpc>
            </a:pPr>
            <a:r>
              <a:rPr lang="en-US" sz="3765" spc="112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•Colored Paper</a:t>
            </a:r>
          </a:p>
          <a:p>
            <a:pPr>
              <a:lnSpc>
                <a:spcPts val="5271"/>
              </a:lnSpc>
            </a:pPr>
            <a:r>
              <a:rPr lang="en-US" sz="3765" spc="112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•Glue</a:t>
            </a:r>
          </a:p>
          <a:p>
            <a:pPr>
              <a:lnSpc>
                <a:spcPts val="5271"/>
              </a:lnSpc>
            </a:pPr>
            <a:r>
              <a:rPr lang="en-US" sz="3765" spc="112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•Scissors</a:t>
            </a:r>
          </a:p>
          <a:p>
            <a:pPr>
              <a:lnSpc>
                <a:spcPts val="5271"/>
              </a:lnSpc>
            </a:pPr>
            <a:r>
              <a:rPr lang="en-US" sz="3765" spc="112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•Pencil/Coloring pens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7399" y="342900"/>
            <a:ext cx="11230801" cy="2644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10999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Activity: “Handprint Mustard Seed”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22CD69-F2D6-ABAE-0A6F-F4053DA65BD4}"/>
              </a:ext>
            </a:extLst>
          </p:cNvPr>
          <p:cNvSpPr txBox="1"/>
          <p:nvPr/>
        </p:nvSpPr>
        <p:spPr>
          <a:xfrm>
            <a:off x="4720856" y="4770106"/>
            <a:ext cx="9441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PH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4DBC94-96EA-F987-4187-3768946BB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721" y="2075325"/>
            <a:ext cx="6742868" cy="6656605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5582096">
            <a:off x="13078006" y="-205773"/>
            <a:ext cx="5658606" cy="5638030"/>
          </a:xfrm>
          <a:custGeom>
            <a:avLst/>
            <a:gdLst/>
            <a:ahLst/>
            <a:cxnLst/>
            <a:rect l="l" t="t" r="r" b="b"/>
            <a:pathLst>
              <a:path w="5658606" h="5638030">
                <a:moveTo>
                  <a:pt x="0" y="0"/>
                </a:moveTo>
                <a:lnTo>
                  <a:pt x="5658606" y="0"/>
                </a:lnTo>
                <a:lnTo>
                  <a:pt x="5658606" y="5638030"/>
                </a:lnTo>
                <a:lnTo>
                  <a:pt x="0" y="5638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9689" y="-331372"/>
            <a:ext cx="3458822" cy="2974587"/>
          </a:xfrm>
          <a:custGeom>
            <a:avLst/>
            <a:gdLst/>
            <a:ahLst/>
            <a:cxnLst/>
            <a:rect l="l" t="t" r="r" b="b"/>
            <a:pathLst>
              <a:path w="3458822" h="2974587">
                <a:moveTo>
                  <a:pt x="0" y="0"/>
                </a:moveTo>
                <a:lnTo>
                  <a:pt x="3458823" y="0"/>
                </a:lnTo>
                <a:lnTo>
                  <a:pt x="3458823" y="2974588"/>
                </a:lnTo>
                <a:lnTo>
                  <a:pt x="0" y="29745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58901">
            <a:off x="10566536" y="8181952"/>
            <a:ext cx="6861237" cy="1989759"/>
          </a:xfrm>
          <a:custGeom>
            <a:avLst/>
            <a:gdLst/>
            <a:ahLst/>
            <a:cxnLst/>
            <a:rect l="l" t="t" r="r" b="b"/>
            <a:pathLst>
              <a:path w="6861237" h="1989759">
                <a:moveTo>
                  <a:pt x="0" y="0"/>
                </a:moveTo>
                <a:lnTo>
                  <a:pt x="6861237" y="0"/>
                </a:lnTo>
                <a:lnTo>
                  <a:pt x="6861237" y="1989759"/>
                </a:lnTo>
                <a:lnTo>
                  <a:pt x="0" y="1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153232" y="2884355"/>
            <a:ext cx="10287272" cy="5886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7826" lvl="1" algn="just">
              <a:lnSpc>
                <a:spcPts val="5110"/>
              </a:lnSpc>
            </a:pPr>
            <a:endParaRPr lang="en-US" sz="4400" dirty="0"/>
          </a:p>
          <a:p>
            <a:pPr marL="755651" lvl="1" indent="-377825" algn="just">
              <a:lnSpc>
                <a:spcPts val="5110"/>
              </a:lnSpc>
              <a:buAutoNum type="arabicPeriod"/>
            </a:pPr>
            <a:r>
              <a:rPr lang="en-US" sz="4400" dirty="0"/>
              <a:t>Draw or paint a tree trunk in the middle of the paper.</a:t>
            </a:r>
          </a:p>
          <a:p>
            <a:pPr marL="755651" lvl="1" indent="-377825" algn="just">
              <a:lnSpc>
                <a:spcPts val="5110"/>
              </a:lnSpc>
              <a:buAutoNum type="arabicPeriod"/>
            </a:pPr>
            <a:r>
              <a:rPr lang="en-US" sz="4400" dirty="0"/>
              <a:t>Put paint on your hand and press your hand down to make leaves, or cut out hand shapes from colored paper.</a:t>
            </a:r>
          </a:p>
          <a:p>
            <a:pPr marL="755651" lvl="1" indent="-377825" algn="just">
              <a:lnSpc>
                <a:spcPts val="5110"/>
              </a:lnSpc>
              <a:buAutoNum type="arabicPeriod"/>
            </a:pPr>
            <a:r>
              <a:rPr lang="en-US" sz="4400" dirty="0"/>
              <a:t>Glue the hand leaves around the trunk.</a:t>
            </a:r>
          </a:p>
          <a:p>
            <a:pPr marL="755651" lvl="1" indent="-377825" algn="just">
              <a:lnSpc>
                <a:spcPts val="5110"/>
              </a:lnSpc>
              <a:buAutoNum type="arabicPeriod"/>
            </a:pPr>
            <a:r>
              <a:rPr lang="en-US" sz="4400" dirty="0"/>
              <a:t>At the base, glue a few real or drawn</a:t>
            </a:r>
          </a:p>
          <a:p>
            <a:pPr marL="755651" lvl="1" indent="-377825" algn="just">
              <a:lnSpc>
                <a:spcPts val="5110"/>
              </a:lnSpc>
              <a:buAutoNum type="arabicPeriod"/>
            </a:pPr>
            <a:r>
              <a:rPr lang="en-US" sz="4400" dirty="0"/>
              <a:t>seeds and write “Kingdom Starts Small.”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18531" y="276225"/>
            <a:ext cx="6677359" cy="121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29"/>
              </a:lnSpc>
            </a:pPr>
            <a:r>
              <a:rPr lang="en-US" sz="9810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Instructions: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0611" y="3212730"/>
            <a:ext cx="7312139" cy="4131359"/>
          </a:xfrm>
          <a:custGeom>
            <a:avLst/>
            <a:gdLst/>
            <a:ahLst/>
            <a:cxnLst/>
            <a:rect l="l" t="t" r="r" b="b"/>
            <a:pathLst>
              <a:path w="7312139" h="4131359">
                <a:moveTo>
                  <a:pt x="0" y="0"/>
                </a:moveTo>
                <a:lnTo>
                  <a:pt x="7312139" y="0"/>
                </a:lnTo>
                <a:lnTo>
                  <a:pt x="7312139" y="4131358"/>
                </a:lnTo>
                <a:lnTo>
                  <a:pt x="0" y="413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58901">
            <a:off x="536062" y="7168238"/>
            <a:ext cx="6861237" cy="1989759"/>
          </a:xfrm>
          <a:custGeom>
            <a:avLst/>
            <a:gdLst/>
            <a:ahLst/>
            <a:cxnLst/>
            <a:rect l="l" t="t" r="r" b="b"/>
            <a:pathLst>
              <a:path w="6861237" h="1989759">
                <a:moveTo>
                  <a:pt x="0" y="0"/>
                </a:moveTo>
                <a:lnTo>
                  <a:pt x="6861238" y="0"/>
                </a:lnTo>
                <a:lnTo>
                  <a:pt x="6861238" y="1989759"/>
                </a:lnTo>
                <a:lnTo>
                  <a:pt x="0" y="1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166103" y="1412860"/>
            <a:ext cx="10489414" cy="135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10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Closing Prayer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01000" y="2685456"/>
            <a:ext cx="9340593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dirty="0"/>
              <a:t>Dear Jesus, thank You for showing us that even a little faith is powerful. Help me to grow my faith every day through prayer and good choices. Teach me to serve others with love and not expect rewards. Remind me</a:t>
            </a:r>
          </a:p>
          <a:p>
            <a:r>
              <a:rPr lang="en-US" sz="4800" dirty="0"/>
              <a:t>that small acts of kindness matter to You. I want to be Your faithful child, trusting and obeying You always.</a:t>
            </a:r>
          </a:p>
          <a:p>
            <a:r>
              <a:rPr lang="en-US" sz="4800" dirty="0"/>
              <a:t>Amen.</a:t>
            </a:r>
          </a:p>
        </p:txBody>
      </p:sp>
      <p:sp>
        <p:nvSpPr>
          <p:cNvPr id="6" name="Freeform 6"/>
          <p:cNvSpPr/>
          <p:nvPr/>
        </p:nvSpPr>
        <p:spPr>
          <a:xfrm>
            <a:off x="3128370" y="809812"/>
            <a:ext cx="1676621" cy="1955243"/>
          </a:xfrm>
          <a:custGeom>
            <a:avLst/>
            <a:gdLst/>
            <a:ahLst/>
            <a:cxnLst/>
            <a:rect l="l" t="t" r="r" b="b"/>
            <a:pathLst>
              <a:path w="1676621" h="1955243">
                <a:moveTo>
                  <a:pt x="0" y="0"/>
                </a:moveTo>
                <a:lnTo>
                  <a:pt x="1676621" y="0"/>
                </a:lnTo>
                <a:lnTo>
                  <a:pt x="1676621" y="1955243"/>
                </a:lnTo>
                <a:lnTo>
                  <a:pt x="0" y="195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7544" y="454101"/>
            <a:ext cx="11952449" cy="7320875"/>
          </a:xfrm>
          <a:custGeom>
            <a:avLst/>
            <a:gdLst/>
            <a:ahLst/>
            <a:cxnLst/>
            <a:rect l="l" t="t" r="r" b="b"/>
            <a:pathLst>
              <a:path w="11952449" h="7320875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360721">
            <a:off x="11867876" y="-1064824"/>
            <a:ext cx="4043743" cy="2603160"/>
          </a:xfrm>
          <a:custGeom>
            <a:avLst/>
            <a:gdLst/>
            <a:ahLst/>
            <a:cxnLst/>
            <a:rect l="l" t="t" r="r" b="b"/>
            <a:pathLst>
              <a:path w="4043743" h="2603160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54276" y="1438460"/>
            <a:ext cx="10433724" cy="8229600"/>
          </a:xfrm>
          <a:custGeom>
            <a:avLst/>
            <a:gdLst/>
            <a:ahLst/>
            <a:cxnLst/>
            <a:rect l="l" t="t" r="r" b="b"/>
            <a:pathLst>
              <a:path w="10433724" h="8229600">
                <a:moveTo>
                  <a:pt x="0" y="0"/>
                </a:moveTo>
                <a:lnTo>
                  <a:pt x="10433724" y="0"/>
                </a:lnTo>
                <a:lnTo>
                  <a:pt x="10433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57696" y="247287"/>
            <a:ext cx="1642686" cy="912603"/>
          </a:xfrm>
          <a:custGeom>
            <a:avLst/>
            <a:gdLst/>
            <a:ahLst/>
            <a:cxnLst/>
            <a:rect l="l" t="t" r="r" b="b"/>
            <a:pathLst>
              <a:path w="1642686" h="912603">
                <a:moveTo>
                  <a:pt x="0" y="0"/>
                </a:moveTo>
                <a:lnTo>
                  <a:pt x="1642686" y="0"/>
                </a:lnTo>
                <a:lnTo>
                  <a:pt x="1642686" y="912603"/>
                </a:lnTo>
                <a:lnTo>
                  <a:pt x="0" y="9126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8586" y="6575448"/>
            <a:ext cx="2243592" cy="3348645"/>
          </a:xfrm>
          <a:custGeom>
            <a:avLst/>
            <a:gdLst/>
            <a:ahLst/>
            <a:cxnLst/>
            <a:rect l="l" t="t" r="r" b="b"/>
            <a:pathLst>
              <a:path w="2243592" h="3348645">
                <a:moveTo>
                  <a:pt x="0" y="0"/>
                </a:moveTo>
                <a:lnTo>
                  <a:pt x="2243592" y="0"/>
                </a:lnTo>
                <a:lnTo>
                  <a:pt x="2243592" y="3348644"/>
                </a:lnTo>
                <a:lnTo>
                  <a:pt x="0" y="33486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62239" y="6575448"/>
            <a:ext cx="2452882" cy="3348645"/>
          </a:xfrm>
          <a:custGeom>
            <a:avLst/>
            <a:gdLst/>
            <a:ahLst/>
            <a:cxnLst/>
            <a:rect l="l" t="t" r="r" b="b"/>
            <a:pathLst>
              <a:path w="2452882" h="3348645">
                <a:moveTo>
                  <a:pt x="0" y="0"/>
                </a:moveTo>
                <a:lnTo>
                  <a:pt x="2452883" y="0"/>
                </a:lnTo>
                <a:lnTo>
                  <a:pt x="2452883" y="3348644"/>
                </a:lnTo>
                <a:lnTo>
                  <a:pt x="0" y="33486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 rot="-181529">
            <a:off x="1300661" y="4978024"/>
            <a:ext cx="8018101" cy="2063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1"/>
              </a:lnSpc>
            </a:pPr>
            <a:r>
              <a:rPr lang="en-US" sz="19587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Kids</a:t>
            </a:r>
          </a:p>
        </p:txBody>
      </p:sp>
      <p:sp>
        <p:nvSpPr>
          <p:cNvPr id="9" name="TextBox 9"/>
          <p:cNvSpPr txBox="1"/>
          <p:nvPr/>
        </p:nvSpPr>
        <p:spPr>
          <a:xfrm rot="-181529">
            <a:off x="-239819" y="3101824"/>
            <a:ext cx="9703600" cy="1786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17025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Live the Word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419</Words>
  <Application>Microsoft Office PowerPoint</Application>
  <PresentationFormat>Custom</PresentationFormat>
  <Paragraphs>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Nunito</vt:lpstr>
      <vt:lpstr>Calibri</vt:lpstr>
      <vt:lpstr>Porcelain</vt:lpstr>
      <vt:lpstr>Arial</vt:lpstr>
      <vt:lpstr>Canva Sans Bold</vt:lpstr>
      <vt:lpstr>Nunito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Playful Illustrative Sunday Sermon Church Presentation</dc:title>
  <cp:lastModifiedBy>angellette anne ambion</cp:lastModifiedBy>
  <cp:revision>17</cp:revision>
  <dcterms:created xsi:type="dcterms:W3CDTF">2006-08-16T00:00:00Z</dcterms:created>
  <dcterms:modified xsi:type="dcterms:W3CDTF">2025-10-01T04:39:53Z</dcterms:modified>
  <dc:identifier>DAGsAzmq0Hg</dc:identifier>
</cp:coreProperties>
</file>