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Porcelain" charset="1" panose="00000000000000000000"/>
      <p:regular r:id="rId22"/>
    </p:embeddedFont>
    <p:embeddedFont>
      <p:font typeface="Nunito" charset="1" panose="00000000000000000000"/>
      <p:regular r:id="rId23"/>
    </p:embeddedFont>
    <p:embeddedFont>
      <p:font typeface="Nunito Bold" charset="1" panose="00000000000000000000"/>
      <p:regular r:id="rId24"/>
    </p:embeddedFont>
    <p:embeddedFont>
      <p:font typeface="Canva Sans Bold" charset="1" panose="020B0803030501040103"/>
      <p:regular r:id="rId25"/>
    </p:embeddedFont>
    <p:embeddedFont>
      <p:font typeface="Calibri (MS)" charset="1" panose="020F0502020204030204"/>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jpe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4.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1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7.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1.png" Type="http://schemas.openxmlformats.org/officeDocument/2006/relationships/image"/><Relationship Id="rId6" Target="../media/image2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2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png" Type="http://schemas.openxmlformats.org/officeDocument/2006/relationships/image"/><Relationship Id="rId2" Target="../media/image33.png" Type="http://schemas.openxmlformats.org/officeDocument/2006/relationships/image"/><Relationship Id="rId3" Target="../media/image34.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png" Type="http://schemas.openxmlformats.org/officeDocument/2006/relationships/image"/><Relationship Id="rId2" Target="../media/image33.png" Type="http://schemas.openxmlformats.org/officeDocument/2006/relationships/image"/><Relationship Id="rId3" Target="../media/image34.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8"/>
              </a:lnSpc>
            </a:pPr>
            <a:r>
              <a:rPr lang="en-US" sz="17025">
                <a:solidFill>
                  <a:srgbClr val="D9D9D9"/>
                </a:solidFill>
                <a:latin typeface="Porcelain"/>
                <a:ea typeface="Porcelain"/>
                <a:cs typeface="Porcelain"/>
                <a:sym typeface="Porcelain"/>
              </a:rPr>
              <a:t>Live the Word Kids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l="0" t="-61" r="0" b="-61"/>
            </a:stretch>
          </a:blipFill>
        </p:spPr>
      </p:sp>
      <p:sp>
        <p:nvSpPr>
          <p:cNvPr name="Freeform 4" id="4"/>
          <p:cNvSpPr/>
          <p:nvPr/>
        </p:nvSpPr>
        <p:spPr>
          <a:xfrm flipH="false" flipV="false" rot="105299">
            <a:off x="1018213" y="5390055"/>
            <a:ext cx="16173060" cy="4690187"/>
          </a:xfrm>
          <a:custGeom>
            <a:avLst/>
            <a:gdLst/>
            <a:ahLst/>
            <a:cxnLst/>
            <a:rect r="r" b="b" t="t" l="l"/>
            <a:pathLst>
              <a:path h="4690187" w="16173060">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l="0" t="-58" r="0" b="-58"/>
            </a:stretch>
          </a:blipFill>
        </p:spPr>
      </p:sp>
      <p:sp>
        <p:nvSpPr>
          <p:cNvPr name="Freeform 5" id="5"/>
          <p:cNvSpPr/>
          <p:nvPr/>
        </p:nvSpPr>
        <p:spPr>
          <a:xfrm flipH="false" flipV="false" rot="-564357">
            <a:off x="2958465"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grpSp>
        <p:nvGrpSpPr>
          <p:cNvPr name="Group 6" id="6"/>
          <p:cNvGrpSpPr/>
          <p:nvPr/>
        </p:nvGrpSpPr>
        <p:grpSpPr>
          <a:xfrm rot="0">
            <a:off x="5589684" y="890044"/>
            <a:ext cx="7108633" cy="5764372"/>
            <a:chOff x="0" y="0"/>
            <a:chExt cx="9478177" cy="7685829"/>
          </a:xfrm>
        </p:grpSpPr>
        <p:sp>
          <p:nvSpPr>
            <p:cNvPr name="Freeform 7" id="7"/>
            <p:cNvSpPr/>
            <p:nvPr/>
          </p:nvSpPr>
          <p:spPr>
            <a:xfrm flipH="false" flipV="false" rot="0">
              <a:off x="0" y="0"/>
              <a:ext cx="9478137" cy="7685786"/>
            </a:xfrm>
            <a:custGeom>
              <a:avLst/>
              <a:gdLst/>
              <a:ahLst/>
              <a:cxnLst/>
              <a:rect r="r" b="b" t="t" l="l"/>
              <a:pathLst>
                <a:path h="7685786" w="9478137">
                  <a:moveTo>
                    <a:pt x="0" y="0"/>
                  </a:moveTo>
                  <a:lnTo>
                    <a:pt x="9478137" y="0"/>
                  </a:lnTo>
                  <a:lnTo>
                    <a:pt x="9478137" y="7685786"/>
                  </a:lnTo>
                  <a:lnTo>
                    <a:pt x="0" y="7685786"/>
                  </a:lnTo>
                  <a:lnTo>
                    <a:pt x="0" y="0"/>
                  </a:lnTo>
                  <a:close/>
                </a:path>
              </a:pathLst>
            </a:custGeom>
            <a:blipFill>
              <a:blip r:embed="rId10"/>
              <a:stretch>
                <a:fillRect l="0" t="0" r="0" b="0"/>
              </a:stretch>
            </a:blipFill>
          </p:spPr>
        </p:sp>
      </p:grpSp>
      <p:sp>
        <p:nvSpPr>
          <p:cNvPr name="TextBox 8" id="8"/>
          <p:cNvSpPr txBox="true"/>
          <p:nvPr/>
        </p:nvSpPr>
        <p:spPr>
          <a:xfrm rot="0">
            <a:off x="3465436" y="7881538"/>
            <a:ext cx="11278614" cy="670941"/>
          </a:xfrm>
          <a:prstGeom prst="rect">
            <a:avLst/>
          </a:prstGeom>
        </p:spPr>
        <p:txBody>
          <a:bodyPr anchor="t" rtlCol="false" tIns="0" lIns="0" bIns="0" rIns="0">
            <a:spAutoFit/>
          </a:bodyPr>
          <a:lstStyle/>
          <a:p>
            <a:pPr algn="ctr">
              <a:lnSpc>
                <a:spcPts val="5543"/>
              </a:lnSpc>
            </a:pPr>
            <a:r>
              <a:rPr lang="en-US" sz="3959" spc="117">
                <a:solidFill>
                  <a:srgbClr val="5A3114"/>
                </a:solidFill>
                <a:latin typeface="Nunito"/>
                <a:ea typeface="Nunito"/>
                <a:cs typeface="Nunito"/>
                <a:sym typeface="Nunito"/>
              </a:rPr>
              <a:t>October 26</a:t>
            </a:r>
            <a:r>
              <a:rPr lang="en-US" sz="3959" spc="117">
                <a:solidFill>
                  <a:srgbClr val="5A3114"/>
                </a:solidFill>
                <a:latin typeface="Nunito"/>
                <a:ea typeface="Nunito"/>
                <a:cs typeface="Nunito"/>
                <a:sym typeface="Nunito"/>
              </a:rPr>
              <a:t>, 2025 | Cycle C Year I</a:t>
            </a:r>
          </a:p>
        </p:txBody>
      </p:sp>
      <p:sp>
        <p:nvSpPr>
          <p:cNvPr name="TextBox 9" id="9"/>
          <p:cNvSpPr txBox="true"/>
          <p:nvPr/>
        </p:nvSpPr>
        <p:spPr>
          <a:xfrm rot="0">
            <a:off x="3222248" y="6900920"/>
            <a:ext cx="11843505" cy="1056818"/>
          </a:xfrm>
          <a:prstGeom prst="rect">
            <a:avLst/>
          </a:prstGeom>
        </p:spPr>
        <p:txBody>
          <a:bodyPr anchor="t" rtlCol="false" tIns="0" lIns="0" bIns="0" rIns="0">
            <a:spAutoFit/>
          </a:bodyPr>
          <a:lstStyle/>
          <a:p>
            <a:pPr algn="ctr">
              <a:lnSpc>
                <a:spcPts val="7029"/>
              </a:lnSpc>
            </a:pPr>
            <a:r>
              <a:rPr lang="en-US" sz="10041">
                <a:solidFill>
                  <a:srgbClr val="5A3114"/>
                </a:solidFill>
                <a:latin typeface="Porcelain"/>
                <a:ea typeface="Porcelain"/>
                <a:cs typeface="Porcelain"/>
                <a:sym typeface="Porcelain"/>
              </a:rPr>
              <a:t>30</a:t>
            </a:r>
            <a:r>
              <a:rPr lang="en-US" sz="10041">
                <a:solidFill>
                  <a:srgbClr val="5A3114"/>
                </a:solidFill>
                <a:latin typeface="Porcelain"/>
                <a:ea typeface="Porcelain"/>
                <a:cs typeface="Porcelain"/>
                <a:sym typeface="Porcelain"/>
              </a:rPr>
              <a:t>th Sunday in Ordinary Time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l="0" t="-61" r="0" b="-61"/>
            </a:stretch>
          </a:blipFill>
        </p:spPr>
      </p:sp>
      <p:sp>
        <p:nvSpPr>
          <p:cNvPr name="Freeform 4" id="4"/>
          <p:cNvSpPr/>
          <p:nvPr/>
        </p:nvSpPr>
        <p:spPr>
          <a:xfrm flipH="false" flipV="false" rot="105299">
            <a:off x="1057470" y="6183560"/>
            <a:ext cx="16173060" cy="4690187"/>
          </a:xfrm>
          <a:custGeom>
            <a:avLst/>
            <a:gdLst/>
            <a:ahLst/>
            <a:cxnLst/>
            <a:rect r="r" b="b" t="t" l="l"/>
            <a:pathLst>
              <a:path h="4690187" w="16173060">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l="0" t="-58" r="0" b="-58"/>
            </a:stretch>
          </a:blipFill>
        </p:spPr>
      </p:sp>
      <p:sp>
        <p:nvSpPr>
          <p:cNvPr name="Freeform 5" id="5"/>
          <p:cNvSpPr/>
          <p:nvPr/>
        </p:nvSpPr>
        <p:spPr>
          <a:xfrm flipH="false" flipV="false" rot="-564357">
            <a:off x="2958465"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sp>
        <p:nvSpPr>
          <p:cNvPr name="Freeform 6" id="6"/>
          <p:cNvSpPr/>
          <p:nvPr/>
        </p:nvSpPr>
        <p:spPr>
          <a:xfrm flipH="false" flipV="false" rot="0">
            <a:off x="4500139" y="0"/>
            <a:ext cx="9287722" cy="6965791"/>
          </a:xfrm>
          <a:custGeom>
            <a:avLst/>
            <a:gdLst/>
            <a:ahLst/>
            <a:cxnLst/>
            <a:rect r="r" b="b" t="t" l="l"/>
            <a:pathLst>
              <a:path h="6965791" w="9287722">
                <a:moveTo>
                  <a:pt x="0" y="0"/>
                </a:moveTo>
                <a:lnTo>
                  <a:pt x="9287722" y="0"/>
                </a:lnTo>
                <a:lnTo>
                  <a:pt x="9287722" y="6965791"/>
                </a:lnTo>
                <a:lnTo>
                  <a:pt x="0" y="6965791"/>
                </a:lnTo>
                <a:lnTo>
                  <a:pt x="0" y="0"/>
                </a:lnTo>
                <a:close/>
              </a:path>
            </a:pathLst>
          </a:custGeom>
          <a:blipFill>
            <a:blip r:embed="rId10"/>
            <a:stretch>
              <a:fillRect l="0" t="0" r="0" b="0"/>
            </a:stretch>
          </a:blipFill>
        </p:spPr>
      </p:sp>
      <p:sp>
        <p:nvSpPr>
          <p:cNvPr name="TextBox 7" id="7"/>
          <p:cNvSpPr txBox="true"/>
          <p:nvPr/>
        </p:nvSpPr>
        <p:spPr>
          <a:xfrm rot="0">
            <a:off x="3504693" y="8681054"/>
            <a:ext cx="11278614" cy="670941"/>
          </a:xfrm>
          <a:prstGeom prst="rect">
            <a:avLst/>
          </a:prstGeom>
        </p:spPr>
        <p:txBody>
          <a:bodyPr anchor="t" rtlCol="false" tIns="0" lIns="0" bIns="0" rIns="0">
            <a:spAutoFit/>
          </a:bodyPr>
          <a:lstStyle/>
          <a:p>
            <a:pPr algn="ctr">
              <a:lnSpc>
                <a:spcPts val="5543"/>
              </a:lnSpc>
            </a:pPr>
            <a:r>
              <a:rPr lang="en-US" sz="3959" spc="117">
                <a:solidFill>
                  <a:srgbClr val="5A3114"/>
                </a:solidFill>
                <a:latin typeface="Nunito"/>
                <a:ea typeface="Nunito"/>
                <a:cs typeface="Nunito"/>
                <a:sym typeface="Nunito"/>
              </a:rPr>
              <a:t>Luke 18:9-14</a:t>
            </a:r>
          </a:p>
        </p:txBody>
      </p:sp>
      <p:sp>
        <p:nvSpPr>
          <p:cNvPr name="TextBox 8" id="8"/>
          <p:cNvSpPr txBox="true"/>
          <p:nvPr/>
        </p:nvSpPr>
        <p:spPr>
          <a:xfrm rot="0">
            <a:off x="1182257" y="7518242"/>
            <a:ext cx="16116299" cy="1010412"/>
          </a:xfrm>
          <a:prstGeom prst="rect">
            <a:avLst/>
          </a:prstGeom>
        </p:spPr>
        <p:txBody>
          <a:bodyPr anchor="t" rtlCol="false" tIns="0" lIns="0" bIns="0" rIns="0">
            <a:spAutoFit/>
          </a:bodyPr>
          <a:lstStyle/>
          <a:p>
            <a:pPr algn="ctr">
              <a:lnSpc>
                <a:spcPts val="7028"/>
              </a:lnSpc>
            </a:pPr>
            <a:r>
              <a:rPr lang="en-US" sz="8800">
                <a:solidFill>
                  <a:srgbClr val="5A3114"/>
                </a:solidFill>
                <a:latin typeface="Porcelain"/>
                <a:ea typeface="Porcelain"/>
                <a:cs typeface="Porcelain"/>
                <a:sym typeface="Porcelain"/>
              </a:rPr>
              <a:t>The Parable of the Pharisee and the Tax Collector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638800" y="1450604"/>
            <a:ext cx="11993230" cy="4430275"/>
            <a:chOff x="0" y="0"/>
            <a:chExt cx="15990973" cy="5907033"/>
          </a:xfrm>
        </p:grpSpPr>
        <p:sp>
          <p:nvSpPr>
            <p:cNvPr name="Freeform 3" id="3"/>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TextBox 4" id="4"/>
          <p:cNvSpPr txBox="true"/>
          <p:nvPr/>
        </p:nvSpPr>
        <p:spPr>
          <a:xfrm rot="0">
            <a:off x="6680097" y="2652718"/>
            <a:ext cx="11102465" cy="333072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Leader</a:t>
            </a:r>
            <a:r>
              <a:rPr lang="en-US" b="true" sz="4619" spc="138">
                <a:solidFill>
                  <a:srgbClr val="5A3114"/>
                </a:solidFill>
                <a:latin typeface="Nunito Bold"/>
                <a:ea typeface="Nunito Bold"/>
                <a:cs typeface="Nunito Bold"/>
                <a:sym typeface="Nunito Bold"/>
              </a:rPr>
              <a:t>: A reading from</a:t>
            </a:r>
          </a:p>
          <a:p>
            <a:pPr algn="l">
              <a:lnSpc>
                <a:spcPts val="6466"/>
              </a:lnSpc>
            </a:pPr>
            <a:r>
              <a:rPr lang="en-US" b="true" sz="4619" spc="138">
                <a:solidFill>
                  <a:srgbClr val="5A3114"/>
                </a:solidFill>
                <a:latin typeface="Nunito Bold"/>
                <a:ea typeface="Nunito Bold"/>
                <a:cs typeface="Nunito Bold"/>
                <a:sym typeface="Nunito Bold"/>
              </a:rPr>
              <a:t>             the Holy Gospel</a:t>
            </a:r>
          </a:p>
          <a:p>
            <a:pPr algn="l">
              <a:lnSpc>
                <a:spcPts val="6466"/>
              </a:lnSpc>
            </a:pPr>
            <a:r>
              <a:rPr lang="en-US" b="true" sz="4619" spc="138">
                <a:solidFill>
                  <a:srgbClr val="5A3114"/>
                </a:solidFill>
                <a:latin typeface="Nunito Bold"/>
                <a:ea typeface="Nunito Bold"/>
                <a:cs typeface="Nunito Bold"/>
                <a:sym typeface="Nunito Bold"/>
              </a:rPr>
              <a:t>             according to Luke.</a:t>
            </a:r>
          </a:p>
          <a:p>
            <a:pPr algn="l">
              <a:lnSpc>
                <a:spcPts val="6466"/>
              </a:lnSpc>
            </a:pPr>
          </a:p>
        </p:txBody>
      </p:sp>
      <p:grpSp>
        <p:nvGrpSpPr>
          <p:cNvPr name="Group 5" id="5"/>
          <p:cNvGrpSpPr/>
          <p:nvPr/>
        </p:nvGrpSpPr>
        <p:grpSpPr>
          <a:xfrm rot="0">
            <a:off x="5789332" y="5116176"/>
            <a:ext cx="11842698" cy="4430275"/>
            <a:chOff x="0" y="0"/>
            <a:chExt cx="15790264" cy="5907033"/>
          </a:xfrm>
        </p:grpSpPr>
        <p:sp>
          <p:nvSpPr>
            <p:cNvPr name="Freeform 6" id="6"/>
            <p:cNvSpPr/>
            <p:nvPr/>
          </p:nvSpPr>
          <p:spPr>
            <a:xfrm flipH="false" flipV="false" rot="0">
              <a:off x="0" y="0"/>
              <a:ext cx="15790242" cy="5907024"/>
            </a:xfrm>
            <a:custGeom>
              <a:avLst/>
              <a:gdLst/>
              <a:ahLst/>
              <a:cxnLst/>
              <a:rect r="r" b="b" t="t" l="l"/>
              <a:pathLst>
                <a:path h="5907024" w="15790242">
                  <a:moveTo>
                    <a:pt x="0" y="0"/>
                  </a:moveTo>
                  <a:lnTo>
                    <a:pt x="15790242" y="0"/>
                  </a:lnTo>
                  <a:lnTo>
                    <a:pt x="15790242" y="5907024"/>
                  </a:lnTo>
                  <a:lnTo>
                    <a:pt x="0" y="5907024"/>
                  </a:lnTo>
                  <a:lnTo>
                    <a:pt x="0" y="0"/>
                  </a:lnTo>
                  <a:close/>
                </a:path>
              </a:pathLst>
            </a:custGeom>
            <a:blipFill>
              <a:blip r:embed="rId2"/>
              <a:stretch>
                <a:fillRect l="0" t="-1629" r="0" b="-1629"/>
              </a:stretch>
            </a:blipFill>
          </p:spPr>
        </p:sp>
      </p:grpSp>
      <p:sp>
        <p:nvSpPr>
          <p:cNvPr name="Freeform 7" id="7"/>
          <p:cNvSpPr/>
          <p:nvPr/>
        </p:nvSpPr>
        <p:spPr>
          <a:xfrm flipH="true" flipV="false" rot="0">
            <a:off x="-5074248" y="2243774"/>
            <a:ext cx="12647050" cy="7746318"/>
          </a:xfrm>
          <a:custGeom>
            <a:avLst/>
            <a:gdLst/>
            <a:ahLst/>
            <a:cxnLst/>
            <a:rect r="r" b="b" t="t" l="l"/>
            <a:pathLst>
              <a:path h="7746318" w="12647050">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l="0" t="-159" r="0" b="-159"/>
            </a:stretch>
          </a:blipFill>
        </p:spPr>
      </p:sp>
      <p:grpSp>
        <p:nvGrpSpPr>
          <p:cNvPr name="Group 8" id="8"/>
          <p:cNvGrpSpPr/>
          <p:nvPr/>
        </p:nvGrpSpPr>
        <p:grpSpPr>
          <a:xfrm rot="0">
            <a:off x="-221512" y="1402690"/>
            <a:ext cx="7547661" cy="7481619"/>
            <a:chOff x="0" y="0"/>
            <a:chExt cx="10063548" cy="9975492"/>
          </a:xfrm>
        </p:grpSpPr>
        <p:sp>
          <p:nvSpPr>
            <p:cNvPr name="Freeform 9" id="9"/>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5"/>
              <a:stretch>
                <a:fillRect l="-21" t="0" r="-20" b="0"/>
              </a:stretch>
            </a:blipFill>
          </p:spPr>
        </p:sp>
      </p:grpSp>
      <p:sp>
        <p:nvSpPr>
          <p:cNvPr name="TextBox 10" id="10"/>
          <p:cNvSpPr txBox="true"/>
          <p:nvPr/>
        </p:nvSpPr>
        <p:spPr>
          <a:xfrm rot="0">
            <a:off x="7572802" y="6442240"/>
            <a:ext cx="11102465" cy="169242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All: </a:t>
            </a:r>
            <a:r>
              <a:rPr lang="en-US" b="true" sz="4619" spc="138">
                <a:solidFill>
                  <a:srgbClr val="5B1018"/>
                </a:solidFill>
                <a:latin typeface="Nunito Bold"/>
                <a:ea typeface="Nunito Bold"/>
                <a:cs typeface="Nunito Bold"/>
                <a:sym typeface="Nunito Bold"/>
              </a:rPr>
              <a:t>Glory to You, Oh Lord.</a:t>
            </a:r>
          </a:p>
          <a:p>
            <a:pPr algn="l">
              <a:lnSpc>
                <a:spcPts val="6466"/>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172200" y="3698518"/>
            <a:ext cx="11993230" cy="4430275"/>
            <a:chOff x="0" y="0"/>
            <a:chExt cx="15990973" cy="5907033"/>
          </a:xfrm>
        </p:grpSpPr>
        <p:sp>
          <p:nvSpPr>
            <p:cNvPr name="Freeform 3" id="3"/>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Freeform 4" id="4"/>
          <p:cNvSpPr/>
          <p:nvPr/>
        </p:nvSpPr>
        <p:spPr>
          <a:xfrm flipH="true" flipV="false" rot="0">
            <a:off x="-5090487" y="1784076"/>
            <a:ext cx="12647050" cy="7746318"/>
          </a:xfrm>
          <a:custGeom>
            <a:avLst/>
            <a:gdLst/>
            <a:ahLst/>
            <a:cxnLst/>
            <a:rect r="r" b="b" t="t" l="l"/>
            <a:pathLst>
              <a:path h="7746318" w="12647050">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l="0" t="-159" r="0" b="-159"/>
            </a:stretch>
          </a:blipFill>
        </p:spPr>
      </p:sp>
      <p:grpSp>
        <p:nvGrpSpPr>
          <p:cNvPr name="Group 5" id="5"/>
          <p:cNvGrpSpPr/>
          <p:nvPr/>
        </p:nvGrpSpPr>
        <p:grpSpPr>
          <a:xfrm rot="0">
            <a:off x="5789332" y="1784076"/>
            <a:ext cx="3016122" cy="919397"/>
            <a:chOff x="0" y="0"/>
            <a:chExt cx="4021496" cy="1225863"/>
          </a:xfrm>
        </p:grpSpPr>
        <p:sp>
          <p:nvSpPr>
            <p:cNvPr name="Freeform 6" id="6"/>
            <p:cNvSpPr/>
            <p:nvPr/>
          </p:nvSpPr>
          <p:spPr>
            <a:xfrm flipH="false" flipV="false" rot="0">
              <a:off x="0" y="0"/>
              <a:ext cx="4021455" cy="1225804"/>
            </a:xfrm>
            <a:custGeom>
              <a:avLst/>
              <a:gdLst/>
              <a:ahLst/>
              <a:cxnLst/>
              <a:rect r="r" b="b" t="t" l="l"/>
              <a:pathLst>
                <a:path h="1225804" w="4021455">
                  <a:moveTo>
                    <a:pt x="0" y="0"/>
                  </a:moveTo>
                  <a:lnTo>
                    <a:pt x="4021455" y="0"/>
                  </a:lnTo>
                  <a:lnTo>
                    <a:pt x="4021455" y="1225804"/>
                  </a:lnTo>
                  <a:lnTo>
                    <a:pt x="0" y="1225804"/>
                  </a:lnTo>
                  <a:lnTo>
                    <a:pt x="0" y="0"/>
                  </a:lnTo>
                  <a:close/>
                </a:path>
              </a:pathLst>
            </a:custGeom>
            <a:blipFill>
              <a:blip r:embed="rId5"/>
              <a:stretch>
                <a:fillRect l="0" t="-13361" r="-1" b="-13366"/>
              </a:stretch>
            </a:blipFill>
          </p:spPr>
        </p:sp>
      </p:grpSp>
      <p:sp>
        <p:nvSpPr>
          <p:cNvPr name="Freeform 7" id="7"/>
          <p:cNvSpPr/>
          <p:nvPr/>
        </p:nvSpPr>
        <p:spPr>
          <a:xfrm flipH="false" flipV="false" rot="0">
            <a:off x="88007" y="972417"/>
            <a:ext cx="2378487" cy="1623318"/>
          </a:xfrm>
          <a:custGeom>
            <a:avLst/>
            <a:gdLst/>
            <a:ahLst/>
            <a:cxnLst/>
            <a:rect r="r" b="b" t="t" l="l"/>
            <a:pathLst>
              <a:path h="1623318" w="2378487">
                <a:moveTo>
                  <a:pt x="0" y="0"/>
                </a:moveTo>
                <a:lnTo>
                  <a:pt x="2378487" y="0"/>
                </a:lnTo>
                <a:lnTo>
                  <a:pt x="2378487" y="1623318"/>
                </a:lnTo>
                <a:lnTo>
                  <a:pt x="0" y="1623318"/>
                </a:lnTo>
                <a:lnTo>
                  <a:pt x="0" y="0"/>
                </a:lnTo>
                <a:close/>
              </a:path>
            </a:pathLst>
          </a:custGeom>
          <a:blipFill>
            <a:blip r:embed="rId6">
              <a:extLst>
                <a:ext uri="{96DAC541-7B7A-43D3-8B79-37D633B846F1}">
                  <asvg:svgBlip xmlns:asvg="http://schemas.microsoft.com/office/drawing/2016/SVG/main" r:embed="rId7"/>
                </a:ext>
              </a:extLst>
            </a:blip>
            <a:stretch>
              <a:fillRect l="0" t="-109" r="0" b="-109"/>
            </a:stretch>
          </a:blipFill>
        </p:spPr>
      </p:sp>
      <p:sp>
        <p:nvSpPr>
          <p:cNvPr name="Freeform 8" id="8"/>
          <p:cNvSpPr/>
          <p:nvPr/>
        </p:nvSpPr>
        <p:spPr>
          <a:xfrm flipH="false" flipV="false" rot="0">
            <a:off x="0" y="2703473"/>
            <a:ext cx="7209386" cy="5407039"/>
          </a:xfrm>
          <a:custGeom>
            <a:avLst/>
            <a:gdLst/>
            <a:ahLst/>
            <a:cxnLst/>
            <a:rect r="r" b="b" t="t" l="l"/>
            <a:pathLst>
              <a:path h="5407039" w="7209386">
                <a:moveTo>
                  <a:pt x="0" y="0"/>
                </a:moveTo>
                <a:lnTo>
                  <a:pt x="7209386" y="0"/>
                </a:lnTo>
                <a:lnTo>
                  <a:pt x="7209386" y="5407039"/>
                </a:lnTo>
                <a:lnTo>
                  <a:pt x="0" y="5407039"/>
                </a:lnTo>
                <a:lnTo>
                  <a:pt x="0" y="0"/>
                </a:lnTo>
                <a:close/>
              </a:path>
            </a:pathLst>
          </a:custGeom>
          <a:blipFill>
            <a:blip r:embed="rId8"/>
            <a:stretch>
              <a:fillRect l="0" t="0" r="0" b="0"/>
            </a:stretch>
          </a:blipFill>
        </p:spPr>
      </p:sp>
      <p:sp>
        <p:nvSpPr>
          <p:cNvPr name="TextBox 9" id="9"/>
          <p:cNvSpPr txBox="true"/>
          <p:nvPr/>
        </p:nvSpPr>
        <p:spPr>
          <a:xfrm rot="0">
            <a:off x="6655729" y="1403904"/>
            <a:ext cx="1283328"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9</a:t>
            </a:r>
          </a:p>
        </p:txBody>
      </p:sp>
      <p:sp>
        <p:nvSpPr>
          <p:cNvPr name="TextBox 10" id="10"/>
          <p:cNvSpPr txBox="true"/>
          <p:nvPr/>
        </p:nvSpPr>
        <p:spPr>
          <a:xfrm rot="0">
            <a:off x="7556563" y="3961031"/>
            <a:ext cx="10509615" cy="37814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Jesus also told this parable to people who were sure of their own goodness and despised everybody else.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grpSp>
        <p:nvGrpSpPr>
          <p:cNvPr name="Group 2" id="2"/>
          <p:cNvGrpSpPr/>
          <p:nvPr/>
        </p:nvGrpSpPr>
        <p:grpSpPr>
          <a:xfrm rot="0">
            <a:off x="212212" y="4282316"/>
            <a:ext cx="10866402" cy="4823584"/>
            <a:chOff x="0" y="0"/>
            <a:chExt cx="14488536" cy="6431445"/>
          </a:xfrm>
        </p:grpSpPr>
        <p:sp>
          <p:nvSpPr>
            <p:cNvPr name="Freeform 3" id="3"/>
            <p:cNvSpPr/>
            <p:nvPr/>
          </p:nvSpPr>
          <p:spPr>
            <a:xfrm flipH="false" flipV="false" rot="0">
              <a:off x="0" y="0"/>
              <a:ext cx="14488516" cy="6431407"/>
            </a:xfrm>
            <a:custGeom>
              <a:avLst/>
              <a:gdLst/>
              <a:ahLst/>
              <a:cxnLst/>
              <a:rect r="r" b="b" t="t" l="l"/>
              <a:pathLst>
                <a:path h="6431407" w="14488516">
                  <a:moveTo>
                    <a:pt x="0" y="0"/>
                  </a:moveTo>
                  <a:lnTo>
                    <a:pt x="14488516" y="0"/>
                  </a:lnTo>
                  <a:lnTo>
                    <a:pt x="14488516" y="6431407"/>
                  </a:lnTo>
                  <a:lnTo>
                    <a:pt x="0" y="6431407"/>
                  </a:lnTo>
                  <a:lnTo>
                    <a:pt x="0" y="0"/>
                  </a:lnTo>
                  <a:close/>
                </a:path>
              </a:pathLst>
            </a:custGeom>
            <a:blipFill>
              <a:blip r:embed="rId2"/>
              <a:stretch>
                <a:fillRect l="-7457" t="0" r="-7458" b="0"/>
              </a:stretch>
            </a:blipFill>
          </p:spPr>
        </p:sp>
      </p:grpSp>
      <p:sp>
        <p:nvSpPr>
          <p:cNvPr name="Freeform 4" id="4"/>
          <p:cNvSpPr/>
          <p:nvPr/>
        </p:nvSpPr>
        <p:spPr>
          <a:xfrm flipH="false" flipV="false" rot="-5400000">
            <a:off x="7846494" y="2517285"/>
            <a:ext cx="13638606" cy="8353647"/>
          </a:xfrm>
          <a:custGeom>
            <a:avLst/>
            <a:gdLst/>
            <a:ahLst/>
            <a:cxnLst/>
            <a:rect r="r" b="b" t="t" l="l"/>
            <a:pathLst>
              <a:path h="8353647" w="13638606">
                <a:moveTo>
                  <a:pt x="0" y="0"/>
                </a:moveTo>
                <a:lnTo>
                  <a:pt x="13638606" y="0"/>
                </a:lnTo>
                <a:lnTo>
                  <a:pt x="13638606" y="8353646"/>
                </a:lnTo>
                <a:lnTo>
                  <a:pt x="0" y="8353646"/>
                </a:lnTo>
                <a:lnTo>
                  <a:pt x="0" y="0"/>
                </a:lnTo>
                <a:close/>
              </a:path>
            </a:pathLst>
          </a:custGeom>
          <a:blipFill>
            <a:blip r:embed="rId3">
              <a:extLst>
                <a:ext uri="{96DAC541-7B7A-43D3-8B79-37D633B846F1}">
                  <asvg:svgBlip xmlns:asvg="http://schemas.microsoft.com/office/drawing/2016/SVG/main" r:embed="rId4"/>
                </a:ext>
              </a:extLst>
            </a:blip>
            <a:stretch>
              <a:fillRect l="0" t="-113" r="0" b="-113"/>
            </a:stretch>
          </a:blipFill>
        </p:spPr>
      </p:sp>
      <p:grpSp>
        <p:nvGrpSpPr>
          <p:cNvPr name="Group 5" id="5"/>
          <p:cNvGrpSpPr/>
          <p:nvPr/>
        </p:nvGrpSpPr>
        <p:grpSpPr>
          <a:xfrm rot="0">
            <a:off x="359900" y="2870150"/>
            <a:ext cx="3117132" cy="919397"/>
            <a:chOff x="0" y="0"/>
            <a:chExt cx="4156176" cy="1225863"/>
          </a:xfrm>
        </p:grpSpPr>
        <p:sp>
          <p:nvSpPr>
            <p:cNvPr name="Freeform 6" id="6"/>
            <p:cNvSpPr/>
            <p:nvPr/>
          </p:nvSpPr>
          <p:spPr>
            <a:xfrm flipH="false" flipV="false" rot="0">
              <a:off x="0" y="0"/>
              <a:ext cx="4156202" cy="1225804"/>
            </a:xfrm>
            <a:custGeom>
              <a:avLst/>
              <a:gdLst/>
              <a:ahLst/>
              <a:cxnLst/>
              <a:rect r="r" b="b" t="t" l="l"/>
              <a:pathLst>
                <a:path h="1225804" w="4156202">
                  <a:moveTo>
                    <a:pt x="0" y="0"/>
                  </a:moveTo>
                  <a:lnTo>
                    <a:pt x="4156202" y="0"/>
                  </a:lnTo>
                  <a:lnTo>
                    <a:pt x="4156202" y="1225804"/>
                  </a:lnTo>
                  <a:lnTo>
                    <a:pt x="0" y="1225804"/>
                  </a:lnTo>
                  <a:lnTo>
                    <a:pt x="0" y="0"/>
                  </a:lnTo>
                  <a:close/>
                </a:path>
              </a:pathLst>
            </a:custGeom>
            <a:blipFill>
              <a:blip r:embed="rId5"/>
              <a:stretch>
                <a:fillRect l="0" t="-15483" r="0" b="-15488"/>
              </a:stretch>
            </a:blipFill>
          </p:spPr>
        </p:sp>
      </p:grpSp>
      <p:sp>
        <p:nvSpPr>
          <p:cNvPr name="Freeform 7" id="7"/>
          <p:cNvSpPr/>
          <p:nvPr/>
        </p:nvSpPr>
        <p:spPr>
          <a:xfrm flipH="false" flipV="false" rot="0">
            <a:off x="10322613" y="3224597"/>
            <a:ext cx="7965387" cy="5974041"/>
          </a:xfrm>
          <a:custGeom>
            <a:avLst/>
            <a:gdLst/>
            <a:ahLst/>
            <a:cxnLst/>
            <a:rect r="r" b="b" t="t" l="l"/>
            <a:pathLst>
              <a:path h="5974041" w="7965387">
                <a:moveTo>
                  <a:pt x="0" y="0"/>
                </a:moveTo>
                <a:lnTo>
                  <a:pt x="7965387" y="0"/>
                </a:lnTo>
                <a:lnTo>
                  <a:pt x="7965387" y="5974040"/>
                </a:lnTo>
                <a:lnTo>
                  <a:pt x="0" y="5974040"/>
                </a:lnTo>
                <a:lnTo>
                  <a:pt x="0" y="0"/>
                </a:lnTo>
                <a:close/>
              </a:path>
            </a:pathLst>
          </a:custGeom>
          <a:blipFill>
            <a:blip r:embed="rId6"/>
            <a:stretch>
              <a:fillRect l="0" t="0" r="0" b="0"/>
            </a:stretch>
          </a:blipFill>
        </p:spPr>
      </p:sp>
      <p:sp>
        <p:nvSpPr>
          <p:cNvPr name="TextBox 8" id="8"/>
          <p:cNvSpPr txBox="true"/>
          <p:nvPr/>
        </p:nvSpPr>
        <p:spPr>
          <a:xfrm rot="0">
            <a:off x="1255313" y="2489978"/>
            <a:ext cx="1326306"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10</a:t>
            </a:r>
          </a:p>
        </p:txBody>
      </p:sp>
      <p:sp>
        <p:nvSpPr>
          <p:cNvPr name="TextBox 9" id="9"/>
          <p:cNvSpPr txBox="true"/>
          <p:nvPr/>
        </p:nvSpPr>
        <p:spPr>
          <a:xfrm rot="0">
            <a:off x="801853" y="4741483"/>
            <a:ext cx="9687121" cy="37814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“Once there were two men who went up to the Temple to pray: one was a Pharisee, the other a tax collector.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384452" y="1028700"/>
            <a:ext cx="11159538" cy="8229600"/>
            <a:chOff x="0" y="0"/>
            <a:chExt cx="14879384" cy="10972800"/>
          </a:xfrm>
        </p:grpSpPr>
        <p:sp>
          <p:nvSpPr>
            <p:cNvPr name="Freeform 3" id="3"/>
            <p:cNvSpPr/>
            <p:nvPr/>
          </p:nvSpPr>
          <p:spPr>
            <a:xfrm flipH="false" flipV="false" rot="0">
              <a:off x="0" y="0"/>
              <a:ext cx="14879447" cy="10972759"/>
            </a:xfrm>
            <a:custGeom>
              <a:avLst/>
              <a:gdLst/>
              <a:ahLst/>
              <a:cxnLst/>
              <a:rect r="r" b="b" t="t" l="l"/>
              <a:pathLst>
                <a:path h="10972759" w="14879447">
                  <a:moveTo>
                    <a:pt x="0" y="0"/>
                  </a:moveTo>
                  <a:lnTo>
                    <a:pt x="14879447" y="0"/>
                  </a:lnTo>
                  <a:lnTo>
                    <a:pt x="14879447" y="10972759"/>
                  </a:lnTo>
                  <a:lnTo>
                    <a:pt x="0" y="10972759"/>
                  </a:lnTo>
                  <a:lnTo>
                    <a:pt x="0" y="0"/>
                  </a:lnTo>
                  <a:close/>
                </a:path>
              </a:pathLst>
            </a:custGeom>
            <a:blipFill>
              <a:blip r:embed="rId2"/>
              <a:stretch>
                <a:fillRect l="-45454" t="0" r="-45454" b="0"/>
              </a:stretch>
            </a:blipFill>
          </p:spPr>
        </p:sp>
      </p:grpSp>
      <p:sp>
        <p:nvSpPr>
          <p:cNvPr name="Freeform 4" id="4"/>
          <p:cNvSpPr/>
          <p:nvPr/>
        </p:nvSpPr>
        <p:spPr>
          <a:xfrm flipH="true" flipV="false" rot="0">
            <a:off x="-5202745" y="1784076"/>
            <a:ext cx="13243895" cy="8111886"/>
          </a:xfrm>
          <a:custGeom>
            <a:avLst/>
            <a:gdLst/>
            <a:ahLst/>
            <a:cxnLst/>
            <a:rect r="r" b="b" t="t" l="l"/>
            <a:pathLst>
              <a:path h="8111886" w="13243895">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l="0" t="-118" r="0" b="-118"/>
            </a:stretch>
          </a:blipFill>
        </p:spPr>
      </p:sp>
      <p:grpSp>
        <p:nvGrpSpPr>
          <p:cNvPr name="Group 5" id="5"/>
          <p:cNvGrpSpPr/>
          <p:nvPr/>
        </p:nvGrpSpPr>
        <p:grpSpPr>
          <a:xfrm rot="0">
            <a:off x="2775130" y="674253"/>
            <a:ext cx="3159360" cy="919397"/>
            <a:chOff x="0" y="0"/>
            <a:chExt cx="4212480" cy="1225863"/>
          </a:xfrm>
        </p:grpSpPr>
        <p:sp>
          <p:nvSpPr>
            <p:cNvPr name="Freeform 6" id="6"/>
            <p:cNvSpPr/>
            <p:nvPr/>
          </p:nvSpPr>
          <p:spPr>
            <a:xfrm flipH="false" flipV="false" rot="0">
              <a:off x="0" y="0"/>
              <a:ext cx="4212463" cy="1225804"/>
            </a:xfrm>
            <a:custGeom>
              <a:avLst/>
              <a:gdLst/>
              <a:ahLst/>
              <a:cxnLst/>
              <a:rect r="r" b="b" t="t" l="l"/>
              <a:pathLst>
                <a:path h="1225804" w="4212463">
                  <a:moveTo>
                    <a:pt x="0" y="0"/>
                  </a:moveTo>
                  <a:lnTo>
                    <a:pt x="4212463" y="0"/>
                  </a:lnTo>
                  <a:lnTo>
                    <a:pt x="4212463" y="1225804"/>
                  </a:lnTo>
                  <a:lnTo>
                    <a:pt x="0" y="1225804"/>
                  </a:lnTo>
                  <a:lnTo>
                    <a:pt x="0" y="0"/>
                  </a:lnTo>
                  <a:close/>
                </a:path>
              </a:pathLst>
            </a:custGeom>
            <a:blipFill>
              <a:blip r:embed="rId5"/>
              <a:stretch>
                <a:fillRect l="0" t="-16370" r="0" b="-16375"/>
              </a:stretch>
            </a:blipFill>
          </p:spPr>
        </p:sp>
      </p:grpSp>
      <p:sp>
        <p:nvSpPr>
          <p:cNvPr name="Freeform 7" id="7"/>
          <p:cNvSpPr/>
          <p:nvPr/>
        </p:nvSpPr>
        <p:spPr>
          <a:xfrm flipH="true" flipV="false" rot="0">
            <a:off x="0" y="2831117"/>
            <a:ext cx="8041150" cy="6030862"/>
          </a:xfrm>
          <a:custGeom>
            <a:avLst/>
            <a:gdLst/>
            <a:ahLst/>
            <a:cxnLst/>
            <a:rect r="r" b="b" t="t" l="l"/>
            <a:pathLst>
              <a:path h="6030862" w="8041150">
                <a:moveTo>
                  <a:pt x="8041150" y="0"/>
                </a:moveTo>
                <a:lnTo>
                  <a:pt x="0" y="0"/>
                </a:lnTo>
                <a:lnTo>
                  <a:pt x="0" y="6030862"/>
                </a:lnTo>
                <a:lnTo>
                  <a:pt x="8041150" y="6030862"/>
                </a:lnTo>
                <a:lnTo>
                  <a:pt x="8041150" y="0"/>
                </a:lnTo>
                <a:close/>
              </a:path>
            </a:pathLst>
          </a:custGeom>
          <a:blipFill>
            <a:blip r:embed="rId6"/>
            <a:stretch>
              <a:fillRect l="0" t="0" r="0" b="0"/>
            </a:stretch>
          </a:blipFill>
        </p:spPr>
      </p:sp>
      <p:sp>
        <p:nvSpPr>
          <p:cNvPr name="TextBox 8" id="8"/>
          <p:cNvSpPr txBox="true"/>
          <p:nvPr/>
        </p:nvSpPr>
        <p:spPr>
          <a:xfrm rot="0">
            <a:off x="3682675" y="294081"/>
            <a:ext cx="1344274"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11</a:t>
            </a:r>
          </a:p>
        </p:txBody>
      </p:sp>
      <p:sp>
        <p:nvSpPr>
          <p:cNvPr name="TextBox 9" id="9"/>
          <p:cNvSpPr txBox="true"/>
          <p:nvPr/>
        </p:nvSpPr>
        <p:spPr>
          <a:xfrm rot="0">
            <a:off x="8041150" y="1422954"/>
            <a:ext cx="9162111" cy="74390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The Pharisee stood apart by himself and prayed,'I thank you, God, that I am not greedy, dishonest, or an adulterer, like everybody else. I thank you that I am not like that tax collector over there.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grpSp>
        <p:nvGrpSpPr>
          <p:cNvPr name="Group 2" id="2"/>
          <p:cNvGrpSpPr/>
          <p:nvPr/>
        </p:nvGrpSpPr>
        <p:grpSpPr>
          <a:xfrm rot="0">
            <a:off x="359900" y="4118405"/>
            <a:ext cx="11993230" cy="4430275"/>
            <a:chOff x="0" y="0"/>
            <a:chExt cx="15990973" cy="5907033"/>
          </a:xfrm>
        </p:grpSpPr>
        <p:sp>
          <p:nvSpPr>
            <p:cNvPr name="Freeform 3" id="3"/>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Freeform 4" id="4"/>
          <p:cNvSpPr/>
          <p:nvPr/>
        </p:nvSpPr>
        <p:spPr>
          <a:xfrm flipH="false" flipV="false" rot="-5400000">
            <a:off x="9126316" y="3393592"/>
            <a:ext cx="12205895" cy="7476111"/>
          </a:xfrm>
          <a:custGeom>
            <a:avLst/>
            <a:gdLst/>
            <a:ahLst/>
            <a:cxnLst/>
            <a:rect r="r" b="b" t="t" l="l"/>
            <a:pathLst>
              <a:path h="7476111" w="12205895">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l="0" t="-113" r="0" b="-113"/>
            </a:stretch>
          </a:blipFill>
        </p:spPr>
      </p:sp>
      <p:grpSp>
        <p:nvGrpSpPr>
          <p:cNvPr name="Group 5" id="5"/>
          <p:cNvGrpSpPr/>
          <p:nvPr/>
        </p:nvGrpSpPr>
        <p:grpSpPr>
          <a:xfrm rot="0">
            <a:off x="359900" y="2870150"/>
            <a:ext cx="3910626" cy="919397"/>
            <a:chOff x="0" y="0"/>
            <a:chExt cx="5214168" cy="1225863"/>
          </a:xfrm>
        </p:grpSpPr>
        <p:sp>
          <p:nvSpPr>
            <p:cNvPr name="Freeform 6" id="6"/>
            <p:cNvSpPr/>
            <p:nvPr/>
          </p:nvSpPr>
          <p:spPr>
            <a:xfrm flipH="false" flipV="false" rot="0">
              <a:off x="0" y="0"/>
              <a:ext cx="5214112" cy="1225804"/>
            </a:xfrm>
            <a:custGeom>
              <a:avLst/>
              <a:gdLst/>
              <a:ahLst/>
              <a:cxnLst/>
              <a:rect r="r" b="b" t="t" l="l"/>
              <a:pathLst>
                <a:path h="1225804" w="5214112">
                  <a:moveTo>
                    <a:pt x="0" y="0"/>
                  </a:moveTo>
                  <a:lnTo>
                    <a:pt x="5214112" y="0"/>
                  </a:lnTo>
                  <a:lnTo>
                    <a:pt x="5214112" y="1225804"/>
                  </a:lnTo>
                  <a:lnTo>
                    <a:pt x="0" y="1225804"/>
                  </a:lnTo>
                  <a:lnTo>
                    <a:pt x="0" y="0"/>
                  </a:lnTo>
                  <a:close/>
                </a:path>
              </a:pathLst>
            </a:custGeom>
            <a:blipFill>
              <a:blip r:embed="rId5"/>
              <a:stretch>
                <a:fillRect l="0" t="-32153" r="-1" b="-32158"/>
              </a:stretch>
            </a:blipFill>
          </p:spPr>
        </p:sp>
      </p:grpSp>
      <p:sp>
        <p:nvSpPr>
          <p:cNvPr name="Freeform 7" id="7"/>
          <p:cNvSpPr/>
          <p:nvPr/>
        </p:nvSpPr>
        <p:spPr>
          <a:xfrm flipH="false" flipV="false" rot="0">
            <a:off x="10716627" y="2870150"/>
            <a:ext cx="7571373" cy="5678530"/>
          </a:xfrm>
          <a:custGeom>
            <a:avLst/>
            <a:gdLst/>
            <a:ahLst/>
            <a:cxnLst/>
            <a:rect r="r" b="b" t="t" l="l"/>
            <a:pathLst>
              <a:path h="5678530" w="7571373">
                <a:moveTo>
                  <a:pt x="0" y="0"/>
                </a:moveTo>
                <a:lnTo>
                  <a:pt x="7571373" y="0"/>
                </a:lnTo>
                <a:lnTo>
                  <a:pt x="7571373" y="5678530"/>
                </a:lnTo>
                <a:lnTo>
                  <a:pt x="0" y="5678530"/>
                </a:lnTo>
                <a:lnTo>
                  <a:pt x="0" y="0"/>
                </a:lnTo>
                <a:close/>
              </a:path>
            </a:pathLst>
          </a:custGeom>
          <a:blipFill>
            <a:blip r:embed="rId6"/>
            <a:stretch>
              <a:fillRect l="0" t="0" r="0" b="0"/>
            </a:stretch>
          </a:blipFill>
        </p:spPr>
      </p:sp>
      <p:sp>
        <p:nvSpPr>
          <p:cNvPr name="TextBox 8" id="8"/>
          <p:cNvSpPr txBox="true"/>
          <p:nvPr/>
        </p:nvSpPr>
        <p:spPr>
          <a:xfrm rot="0">
            <a:off x="1483249" y="2489978"/>
            <a:ext cx="1663929"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12</a:t>
            </a:r>
          </a:p>
        </p:txBody>
      </p:sp>
      <p:sp>
        <p:nvSpPr>
          <p:cNvPr name="TextBox 9" id="9"/>
          <p:cNvSpPr txBox="true"/>
          <p:nvPr/>
        </p:nvSpPr>
        <p:spPr>
          <a:xfrm rot="0">
            <a:off x="1748304" y="4838117"/>
            <a:ext cx="9216423" cy="28670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I fast two days a week, and I give you one tenth of all my income.’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363968" y="3662337"/>
            <a:ext cx="11349931" cy="5274345"/>
            <a:chOff x="0" y="0"/>
            <a:chExt cx="15133241" cy="7032460"/>
          </a:xfrm>
        </p:grpSpPr>
        <p:sp>
          <p:nvSpPr>
            <p:cNvPr name="Freeform 3" id="3"/>
            <p:cNvSpPr/>
            <p:nvPr/>
          </p:nvSpPr>
          <p:spPr>
            <a:xfrm flipH="false" flipV="false" rot="0">
              <a:off x="0" y="0"/>
              <a:ext cx="15133304" cy="7032498"/>
            </a:xfrm>
            <a:custGeom>
              <a:avLst/>
              <a:gdLst/>
              <a:ahLst/>
              <a:cxnLst/>
              <a:rect r="r" b="b" t="t" l="l"/>
              <a:pathLst>
                <a:path h="7032498" w="15133304">
                  <a:moveTo>
                    <a:pt x="0" y="0"/>
                  </a:moveTo>
                  <a:lnTo>
                    <a:pt x="15133304" y="0"/>
                  </a:lnTo>
                  <a:lnTo>
                    <a:pt x="15133304" y="7032498"/>
                  </a:lnTo>
                  <a:lnTo>
                    <a:pt x="0" y="7032498"/>
                  </a:lnTo>
                  <a:lnTo>
                    <a:pt x="0" y="0"/>
                  </a:lnTo>
                  <a:close/>
                </a:path>
              </a:pathLst>
            </a:custGeom>
            <a:blipFill>
              <a:blip r:embed="rId2"/>
              <a:stretch>
                <a:fillRect l="-10151" t="0" r="-10150" b="0"/>
              </a:stretch>
            </a:blipFill>
          </p:spPr>
        </p:sp>
      </p:grpSp>
      <p:sp>
        <p:nvSpPr>
          <p:cNvPr name="Freeform 4" id="4"/>
          <p:cNvSpPr/>
          <p:nvPr/>
        </p:nvSpPr>
        <p:spPr>
          <a:xfrm flipH="true" flipV="false" rot="0">
            <a:off x="-6378201" y="1784076"/>
            <a:ext cx="13243895" cy="8111886"/>
          </a:xfrm>
          <a:custGeom>
            <a:avLst/>
            <a:gdLst/>
            <a:ahLst/>
            <a:cxnLst/>
            <a:rect r="r" b="b" t="t" l="l"/>
            <a:pathLst>
              <a:path h="8111886" w="13243895">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l="0" t="-118" r="0" b="-118"/>
            </a:stretch>
          </a:blipFill>
        </p:spPr>
      </p:sp>
      <p:grpSp>
        <p:nvGrpSpPr>
          <p:cNvPr name="Group 5" id="5"/>
          <p:cNvGrpSpPr/>
          <p:nvPr/>
        </p:nvGrpSpPr>
        <p:grpSpPr>
          <a:xfrm rot="0">
            <a:off x="5789332" y="1784076"/>
            <a:ext cx="3117132" cy="919397"/>
            <a:chOff x="0" y="0"/>
            <a:chExt cx="4156176" cy="1225863"/>
          </a:xfrm>
        </p:grpSpPr>
        <p:sp>
          <p:nvSpPr>
            <p:cNvPr name="Freeform 6" id="6"/>
            <p:cNvSpPr/>
            <p:nvPr/>
          </p:nvSpPr>
          <p:spPr>
            <a:xfrm flipH="false" flipV="false" rot="0">
              <a:off x="0" y="0"/>
              <a:ext cx="4156202" cy="1225804"/>
            </a:xfrm>
            <a:custGeom>
              <a:avLst/>
              <a:gdLst/>
              <a:ahLst/>
              <a:cxnLst/>
              <a:rect r="r" b="b" t="t" l="l"/>
              <a:pathLst>
                <a:path h="1225804" w="4156202">
                  <a:moveTo>
                    <a:pt x="0" y="0"/>
                  </a:moveTo>
                  <a:lnTo>
                    <a:pt x="4156202" y="0"/>
                  </a:lnTo>
                  <a:lnTo>
                    <a:pt x="4156202" y="1225804"/>
                  </a:lnTo>
                  <a:lnTo>
                    <a:pt x="0" y="1225804"/>
                  </a:lnTo>
                  <a:lnTo>
                    <a:pt x="0" y="0"/>
                  </a:lnTo>
                  <a:close/>
                </a:path>
              </a:pathLst>
            </a:custGeom>
            <a:blipFill>
              <a:blip r:embed="rId5"/>
              <a:stretch>
                <a:fillRect l="0" t="-15483" r="0" b="-15488"/>
              </a:stretch>
            </a:blipFill>
          </p:spPr>
        </p:sp>
      </p:grpSp>
      <p:sp>
        <p:nvSpPr>
          <p:cNvPr name="Freeform 7" id="7"/>
          <p:cNvSpPr/>
          <p:nvPr/>
        </p:nvSpPr>
        <p:spPr>
          <a:xfrm flipH="false" flipV="false" rot="0">
            <a:off x="0" y="3662337"/>
            <a:ext cx="7209386" cy="5407039"/>
          </a:xfrm>
          <a:custGeom>
            <a:avLst/>
            <a:gdLst/>
            <a:ahLst/>
            <a:cxnLst/>
            <a:rect r="r" b="b" t="t" l="l"/>
            <a:pathLst>
              <a:path h="5407039" w="7209386">
                <a:moveTo>
                  <a:pt x="0" y="0"/>
                </a:moveTo>
                <a:lnTo>
                  <a:pt x="7209386" y="0"/>
                </a:lnTo>
                <a:lnTo>
                  <a:pt x="7209386" y="5407039"/>
                </a:lnTo>
                <a:lnTo>
                  <a:pt x="0" y="5407039"/>
                </a:lnTo>
                <a:lnTo>
                  <a:pt x="0" y="0"/>
                </a:lnTo>
                <a:close/>
              </a:path>
            </a:pathLst>
          </a:custGeom>
          <a:blipFill>
            <a:blip r:embed="rId6"/>
            <a:stretch>
              <a:fillRect l="0" t="0" r="0" b="0"/>
            </a:stretch>
          </a:blipFill>
        </p:spPr>
      </p:sp>
      <p:sp>
        <p:nvSpPr>
          <p:cNvPr name="TextBox 8" id="8"/>
          <p:cNvSpPr txBox="true"/>
          <p:nvPr/>
        </p:nvSpPr>
        <p:spPr>
          <a:xfrm rot="0">
            <a:off x="6684745" y="1403904"/>
            <a:ext cx="1326306"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13</a:t>
            </a:r>
          </a:p>
        </p:txBody>
      </p:sp>
      <p:sp>
        <p:nvSpPr>
          <p:cNvPr name="TextBox 9" id="9"/>
          <p:cNvSpPr txBox="true"/>
          <p:nvPr/>
        </p:nvSpPr>
        <p:spPr>
          <a:xfrm rot="0">
            <a:off x="6865694" y="3889684"/>
            <a:ext cx="10667256" cy="46958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But the tax collector stood at a distance and would not even raise his face to heaven, but beat on his breast and said, ‘God, have pity on me, a sinner!’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0718714" cy="8229600"/>
            <a:chOff x="0" y="0"/>
            <a:chExt cx="14291619" cy="10972800"/>
          </a:xfrm>
        </p:grpSpPr>
        <p:sp>
          <p:nvSpPr>
            <p:cNvPr name="Freeform 3" id="3"/>
            <p:cNvSpPr/>
            <p:nvPr/>
          </p:nvSpPr>
          <p:spPr>
            <a:xfrm flipH="false" flipV="false" rot="0">
              <a:off x="0" y="0"/>
              <a:ext cx="14291599" cy="10972782"/>
            </a:xfrm>
            <a:custGeom>
              <a:avLst/>
              <a:gdLst/>
              <a:ahLst/>
              <a:cxnLst/>
              <a:rect r="r" b="b" t="t" l="l"/>
              <a:pathLst>
                <a:path h="10972782" w="14291599">
                  <a:moveTo>
                    <a:pt x="0" y="0"/>
                  </a:moveTo>
                  <a:lnTo>
                    <a:pt x="14291599" y="0"/>
                  </a:lnTo>
                  <a:lnTo>
                    <a:pt x="14291599" y="10972782"/>
                  </a:lnTo>
                  <a:lnTo>
                    <a:pt x="0" y="10972782"/>
                  </a:lnTo>
                  <a:lnTo>
                    <a:pt x="0" y="0"/>
                  </a:lnTo>
                  <a:close/>
                </a:path>
              </a:pathLst>
            </a:custGeom>
            <a:blipFill>
              <a:blip r:embed="rId2"/>
              <a:stretch>
                <a:fillRect l="-49380" t="0" r="-49380" b="0"/>
              </a:stretch>
            </a:blipFill>
          </p:spPr>
        </p:sp>
      </p:grpSp>
      <p:sp>
        <p:nvSpPr>
          <p:cNvPr name="Freeform 4" id="4"/>
          <p:cNvSpPr/>
          <p:nvPr/>
        </p:nvSpPr>
        <p:spPr>
          <a:xfrm flipH="false" flipV="false" rot="-5400000">
            <a:off x="8397141" y="3087925"/>
            <a:ext cx="13839862" cy="8476916"/>
          </a:xfrm>
          <a:custGeom>
            <a:avLst/>
            <a:gdLst/>
            <a:ahLst/>
            <a:cxnLst/>
            <a:rect r="r" b="b" t="t" l="l"/>
            <a:pathLst>
              <a:path h="8476916" w="13839862">
                <a:moveTo>
                  <a:pt x="0" y="0"/>
                </a:moveTo>
                <a:lnTo>
                  <a:pt x="13839862" y="0"/>
                </a:lnTo>
                <a:lnTo>
                  <a:pt x="13839862" y="8476916"/>
                </a:lnTo>
                <a:lnTo>
                  <a:pt x="0" y="8476916"/>
                </a:lnTo>
                <a:lnTo>
                  <a:pt x="0" y="0"/>
                </a:lnTo>
                <a:close/>
              </a:path>
            </a:pathLst>
          </a:custGeom>
          <a:blipFill>
            <a:blip r:embed="rId3">
              <a:extLst>
                <a:ext uri="{96DAC541-7B7A-43D3-8B79-37D633B846F1}">
                  <asvg:svgBlip xmlns:asvg="http://schemas.microsoft.com/office/drawing/2016/SVG/main" r:embed="rId4"/>
                </a:ext>
              </a:extLst>
            </a:blip>
            <a:stretch>
              <a:fillRect l="0" t="-113" r="0" b="-113"/>
            </a:stretch>
          </a:blipFill>
        </p:spPr>
      </p:sp>
      <p:grpSp>
        <p:nvGrpSpPr>
          <p:cNvPr name="Group 5" id="5"/>
          <p:cNvGrpSpPr/>
          <p:nvPr/>
        </p:nvGrpSpPr>
        <p:grpSpPr>
          <a:xfrm rot="0">
            <a:off x="10772681" y="406451"/>
            <a:ext cx="3910626" cy="919397"/>
            <a:chOff x="0" y="0"/>
            <a:chExt cx="5214168" cy="1225863"/>
          </a:xfrm>
        </p:grpSpPr>
        <p:sp>
          <p:nvSpPr>
            <p:cNvPr name="Freeform 6" id="6"/>
            <p:cNvSpPr/>
            <p:nvPr/>
          </p:nvSpPr>
          <p:spPr>
            <a:xfrm flipH="false" flipV="false" rot="0">
              <a:off x="0" y="0"/>
              <a:ext cx="5214112" cy="1225804"/>
            </a:xfrm>
            <a:custGeom>
              <a:avLst/>
              <a:gdLst/>
              <a:ahLst/>
              <a:cxnLst/>
              <a:rect r="r" b="b" t="t" l="l"/>
              <a:pathLst>
                <a:path h="1225804" w="5214112">
                  <a:moveTo>
                    <a:pt x="0" y="0"/>
                  </a:moveTo>
                  <a:lnTo>
                    <a:pt x="5214112" y="0"/>
                  </a:lnTo>
                  <a:lnTo>
                    <a:pt x="5214112" y="1225804"/>
                  </a:lnTo>
                  <a:lnTo>
                    <a:pt x="0" y="1225804"/>
                  </a:lnTo>
                  <a:lnTo>
                    <a:pt x="0" y="0"/>
                  </a:lnTo>
                  <a:close/>
                </a:path>
              </a:pathLst>
            </a:custGeom>
            <a:blipFill>
              <a:blip r:embed="rId5"/>
              <a:stretch>
                <a:fillRect l="0" t="-32153" r="-1" b="-32158"/>
              </a:stretch>
            </a:blipFill>
          </p:spPr>
        </p:sp>
      </p:grpSp>
      <p:sp>
        <p:nvSpPr>
          <p:cNvPr name="TextBox 7" id="7"/>
          <p:cNvSpPr txBox="true"/>
          <p:nvPr/>
        </p:nvSpPr>
        <p:spPr>
          <a:xfrm rot="0">
            <a:off x="1518983" y="1362075"/>
            <a:ext cx="9738148" cy="7439025"/>
          </a:xfrm>
          <a:prstGeom prst="rect">
            <a:avLst/>
          </a:prstGeom>
        </p:spPr>
        <p:txBody>
          <a:bodyPr anchor="t" rtlCol="false" tIns="0" lIns="0" bIns="0" rIns="0">
            <a:spAutoFit/>
          </a:bodyPr>
          <a:lstStyle/>
          <a:p>
            <a:pPr algn="l">
              <a:lnSpc>
                <a:spcPts val="7200"/>
              </a:lnSpc>
            </a:pPr>
            <a:r>
              <a:rPr lang="en-US" sz="6000">
                <a:solidFill>
                  <a:srgbClr val="000000"/>
                </a:solidFill>
                <a:latin typeface="Calibri (MS)"/>
                <a:ea typeface="Calibri (MS)"/>
                <a:cs typeface="Calibri (MS)"/>
                <a:sym typeface="Calibri (MS)"/>
              </a:rPr>
              <a:t>I tell you,” said Jesus, “the tax collector, and not the Pharisee, was in the right with God when he went home. For those who make themselves great will be humbled, and those who humble themselves will be made great.”</a:t>
            </a:r>
          </a:p>
        </p:txBody>
      </p:sp>
      <p:sp>
        <p:nvSpPr>
          <p:cNvPr name="Freeform 8" id="8"/>
          <p:cNvSpPr/>
          <p:nvPr/>
        </p:nvSpPr>
        <p:spPr>
          <a:xfrm flipH="false" flipV="false" rot="0">
            <a:off x="11747414" y="3851261"/>
            <a:ext cx="7209386" cy="5407039"/>
          </a:xfrm>
          <a:custGeom>
            <a:avLst/>
            <a:gdLst/>
            <a:ahLst/>
            <a:cxnLst/>
            <a:rect r="r" b="b" t="t" l="l"/>
            <a:pathLst>
              <a:path h="5407039" w="7209386">
                <a:moveTo>
                  <a:pt x="0" y="0"/>
                </a:moveTo>
                <a:lnTo>
                  <a:pt x="7209386" y="0"/>
                </a:lnTo>
                <a:lnTo>
                  <a:pt x="7209386" y="5407039"/>
                </a:lnTo>
                <a:lnTo>
                  <a:pt x="0" y="5407039"/>
                </a:lnTo>
                <a:lnTo>
                  <a:pt x="0" y="0"/>
                </a:lnTo>
                <a:close/>
              </a:path>
            </a:pathLst>
          </a:custGeom>
          <a:blipFill>
            <a:blip r:embed="rId6"/>
            <a:stretch>
              <a:fillRect l="0" t="0" r="0" b="0"/>
            </a:stretch>
          </a:blipFill>
        </p:spPr>
      </p:sp>
      <p:sp>
        <p:nvSpPr>
          <p:cNvPr name="TextBox 9" id="9"/>
          <p:cNvSpPr txBox="true"/>
          <p:nvPr/>
        </p:nvSpPr>
        <p:spPr>
          <a:xfrm rot="0">
            <a:off x="11896030" y="131531"/>
            <a:ext cx="1663929" cy="1326363"/>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14</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789332" y="2243774"/>
            <a:ext cx="11993230" cy="4158456"/>
            <a:chOff x="0" y="0"/>
            <a:chExt cx="15990973" cy="5544608"/>
          </a:xfrm>
        </p:grpSpPr>
        <p:sp>
          <p:nvSpPr>
            <p:cNvPr name="Freeform 3" id="3"/>
            <p:cNvSpPr/>
            <p:nvPr/>
          </p:nvSpPr>
          <p:spPr>
            <a:xfrm flipH="false" flipV="false" rot="0">
              <a:off x="0" y="0"/>
              <a:ext cx="15990951" cy="5544566"/>
            </a:xfrm>
            <a:custGeom>
              <a:avLst/>
              <a:gdLst/>
              <a:ahLst/>
              <a:cxnLst/>
              <a:rect r="r" b="b" t="t" l="l"/>
              <a:pathLst>
                <a:path h="5544566" w="15990951">
                  <a:moveTo>
                    <a:pt x="0" y="0"/>
                  </a:moveTo>
                  <a:lnTo>
                    <a:pt x="15990951" y="0"/>
                  </a:lnTo>
                  <a:lnTo>
                    <a:pt x="15990951" y="5544566"/>
                  </a:lnTo>
                  <a:lnTo>
                    <a:pt x="0" y="5544566"/>
                  </a:lnTo>
                  <a:lnTo>
                    <a:pt x="0" y="0"/>
                  </a:lnTo>
                  <a:close/>
                </a:path>
              </a:pathLst>
            </a:custGeom>
            <a:blipFill>
              <a:blip r:embed="rId2"/>
              <a:stretch>
                <a:fillRect l="0" t="-5702" r="0" b="-5703"/>
              </a:stretch>
            </a:blipFill>
          </p:spPr>
        </p:sp>
      </p:grpSp>
      <p:sp>
        <p:nvSpPr>
          <p:cNvPr name="TextBox 4" id="4"/>
          <p:cNvSpPr txBox="true"/>
          <p:nvPr/>
        </p:nvSpPr>
        <p:spPr>
          <a:xfrm rot="0">
            <a:off x="7185535" y="4015643"/>
            <a:ext cx="11102465" cy="87327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Leader</a:t>
            </a:r>
            <a:r>
              <a:rPr lang="en-US" b="true" sz="4619" spc="138">
                <a:solidFill>
                  <a:srgbClr val="5A3114"/>
                </a:solidFill>
                <a:latin typeface="Nunito Bold"/>
                <a:ea typeface="Nunito Bold"/>
                <a:cs typeface="Nunito Bold"/>
                <a:sym typeface="Nunito Bold"/>
              </a:rPr>
              <a:t>: The Gospel of the Lord</a:t>
            </a:r>
          </a:p>
        </p:txBody>
      </p:sp>
      <p:grpSp>
        <p:nvGrpSpPr>
          <p:cNvPr name="Group 5" id="5"/>
          <p:cNvGrpSpPr/>
          <p:nvPr/>
        </p:nvGrpSpPr>
        <p:grpSpPr>
          <a:xfrm rot="0">
            <a:off x="5789332" y="5143500"/>
            <a:ext cx="11993230" cy="4430275"/>
            <a:chOff x="0" y="0"/>
            <a:chExt cx="15990973" cy="5907033"/>
          </a:xfrm>
        </p:grpSpPr>
        <p:sp>
          <p:nvSpPr>
            <p:cNvPr name="Freeform 6" id="6"/>
            <p:cNvSpPr/>
            <p:nvPr/>
          </p:nvSpPr>
          <p:spPr>
            <a:xfrm flipH="false" flipV="false" rot="0">
              <a:off x="0" y="0"/>
              <a:ext cx="15990951" cy="5907024"/>
            </a:xfrm>
            <a:custGeom>
              <a:avLst/>
              <a:gdLst/>
              <a:ahLst/>
              <a:cxnLst/>
              <a:rect r="r" b="b" t="t" l="l"/>
              <a:pathLst>
                <a:path h="5907024" w="15990951">
                  <a:moveTo>
                    <a:pt x="0" y="0"/>
                  </a:moveTo>
                  <a:lnTo>
                    <a:pt x="15990951" y="0"/>
                  </a:lnTo>
                  <a:lnTo>
                    <a:pt x="15990951" y="5907024"/>
                  </a:lnTo>
                  <a:lnTo>
                    <a:pt x="0" y="5907024"/>
                  </a:lnTo>
                  <a:lnTo>
                    <a:pt x="0" y="0"/>
                  </a:lnTo>
                  <a:close/>
                </a:path>
              </a:pathLst>
            </a:custGeom>
            <a:blipFill>
              <a:blip r:embed="rId2"/>
              <a:stretch>
                <a:fillRect l="0" t="-2285" r="0" b="-2285"/>
              </a:stretch>
            </a:blipFill>
          </p:spPr>
        </p:sp>
      </p:grpSp>
      <p:sp>
        <p:nvSpPr>
          <p:cNvPr name="Freeform 7" id="7"/>
          <p:cNvSpPr/>
          <p:nvPr/>
        </p:nvSpPr>
        <p:spPr>
          <a:xfrm flipH="true" flipV="false" rot="0">
            <a:off x="-5074248" y="2243774"/>
            <a:ext cx="12647050" cy="7746318"/>
          </a:xfrm>
          <a:custGeom>
            <a:avLst/>
            <a:gdLst/>
            <a:ahLst/>
            <a:cxnLst/>
            <a:rect r="r" b="b" t="t" l="l"/>
            <a:pathLst>
              <a:path h="7746318" w="12647050">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l="0" t="-159" r="0" b="-159"/>
            </a:stretch>
          </a:blipFill>
        </p:spPr>
      </p:sp>
      <p:grpSp>
        <p:nvGrpSpPr>
          <p:cNvPr name="Group 8" id="8"/>
          <p:cNvGrpSpPr/>
          <p:nvPr/>
        </p:nvGrpSpPr>
        <p:grpSpPr>
          <a:xfrm rot="0">
            <a:off x="-221512" y="1402690"/>
            <a:ext cx="7547661" cy="7481619"/>
            <a:chOff x="0" y="0"/>
            <a:chExt cx="10063548" cy="9975492"/>
          </a:xfrm>
        </p:grpSpPr>
        <p:sp>
          <p:nvSpPr>
            <p:cNvPr name="Freeform 9" id="9"/>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5"/>
              <a:stretch>
                <a:fillRect l="-21" t="0" r="-20" b="0"/>
              </a:stretch>
            </a:blipFill>
          </p:spPr>
        </p:sp>
      </p:grpSp>
      <p:sp>
        <p:nvSpPr>
          <p:cNvPr name="TextBox 10" id="10"/>
          <p:cNvSpPr txBox="true"/>
          <p:nvPr/>
        </p:nvSpPr>
        <p:spPr>
          <a:xfrm rot="0">
            <a:off x="7572802" y="6230780"/>
            <a:ext cx="11102465" cy="1692423"/>
          </a:xfrm>
          <a:prstGeom prst="rect">
            <a:avLst/>
          </a:prstGeom>
        </p:spPr>
        <p:txBody>
          <a:bodyPr anchor="t" rtlCol="false" tIns="0" lIns="0" bIns="0" rIns="0">
            <a:spAutoFit/>
          </a:bodyPr>
          <a:lstStyle/>
          <a:p>
            <a:pPr algn="l">
              <a:lnSpc>
                <a:spcPts val="6466"/>
              </a:lnSpc>
            </a:pPr>
            <a:r>
              <a:rPr lang="en-US" b="true" sz="4619" spc="138">
                <a:solidFill>
                  <a:srgbClr val="004AAD"/>
                </a:solidFill>
                <a:latin typeface="Nunito Bold"/>
                <a:ea typeface="Nunito Bold"/>
                <a:cs typeface="Nunito Bold"/>
                <a:sym typeface="Nunito Bold"/>
              </a:rPr>
              <a:t>All: </a:t>
            </a:r>
            <a:r>
              <a:rPr lang="en-US" b="true" sz="4619" spc="138">
                <a:solidFill>
                  <a:srgbClr val="5B1018"/>
                </a:solidFill>
                <a:latin typeface="Nunito Bold"/>
                <a:ea typeface="Nunito Bold"/>
                <a:cs typeface="Nunito Bold"/>
                <a:sym typeface="Nunito Bold"/>
              </a:rPr>
              <a:t>Praise to You, </a:t>
            </a:r>
          </a:p>
          <a:p>
            <a:pPr algn="l">
              <a:lnSpc>
                <a:spcPts val="6466"/>
              </a:lnSpc>
            </a:pPr>
            <a:r>
              <a:rPr lang="en-US" b="true" sz="4619"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true" flipV="false" rot="-230137">
            <a:off x="5894773" y="1729236"/>
            <a:ext cx="11148618" cy="6828529"/>
          </a:xfrm>
          <a:custGeom>
            <a:avLst/>
            <a:gdLst/>
            <a:ahLst/>
            <a:cxnLst/>
            <a:rect r="r" b="b" t="t" l="l"/>
            <a:pathLst>
              <a:path h="6828529" w="11148618">
                <a:moveTo>
                  <a:pt x="11148618" y="0"/>
                </a:moveTo>
                <a:lnTo>
                  <a:pt x="0" y="0"/>
                </a:lnTo>
                <a:lnTo>
                  <a:pt x="0" y="6828529"/>
                </a:lnTo>
                <a:lnTo>
                  <a:pt x="11148618" y="6828529"/>
                </a:lnTo>
                <a:lnTo>
                  <a:pt x="11148618" y="0"/>
                </a:lnTo>
                <a:close/>
              </a:path>
            </a:pathLst>
          </a:custGeom>
          <a:blipFill>
            <a:blip r:embed="rId2">
              <a:extLst>
                <a:ext uri="{96DAC541-7B7A-43D3-8B79-37D633B846F1}">
                  <asvg:svgBlip xmlns:asvg="http://schemas.microsoft.com/office/drawing/2016/SVG/main" r:embed="rId3"/>
                </a:ext>
              </a:extLst>
            </a:blip>
            <a:stretch>
              <a:fillRect l="0" t="-122" r="0" b="-122"/>
            </a:stretch>
          </a:blipFill>
        </p:spPr>
      </p:sp>
      <p:sp>
        <p:nvSpPr>
          <p:cNvPr name="Freeform 3" id="3"/>
          <p:cNvSpPr/>
          <p:nvPr/>
        </p:nvSpPr>
        <p:spPr>
          <a:xfrm flipH="false" flipV="false" rot="-320354">
            <a:off x="966085" y="2499447"/>
            <a:ext cx="5544302" cy="5586199"/>
          </a:xfrm>
          <a:custGeom>
            <a:avLst/>
            <a:gdLst/>
            <a:ahLst/>
            <a:cxnLst/>
            <a:rect r="r" b="b" t="t" l="l"/>
            <a:pathLst>
              <a:path h="5586199" w="5544302">
                <a:moveTo>
                  <a:pt x="0" y="0"/>
                </a:moveTo>
                <a:lnTo>
                  <a:pt x="5544302" y="0"/>
                </a:lnTo>
                <a:lnTo>
                  <a:pt x="5544302" y="5586199"/>
                </a:lnTo>
                <a:lnTo>
                  <a:pt x="0" y="5586199"/>
                </a:lnTo>
                <a:lnTo>
                  <a:pt x="0" y="0"/>
                </a:lnTo>
                <a:close/>
              </a:path>
            </a:pathLst>
          </a:custGeom>
          <a:blipFill>
            <a:blip r:embed="rId4">
              <a:extLst>
                <a:ext uri="{96DAC541-7B7A-43D3-8B79-37D633B846F1}">
                  <asvg:svgBlip xmlns:asvg="http://schemas.microsoft.com/office/drawing/2016/SVG/main" r:embed="rId5"/>
                </a:ext>
              </a:extLst>
            </a:blip>
            <a:stretch>
              <a:fillRect l="-34" t="0" r="-34" b="0"/>
            </a:stretch>
          </a:blipFill>
        </p:spPr>
      </p:sp>
      <p:sp>
        <p:nvSpPr>
          <p:cNvPr name="TextBox 4" id="4"/>
          <p:cNvSpPr txBox="true"/>
          <p:nvPr/>
        </p:nvSpPr>
        <p:spPr>
          <a:xfrm rot="0">
            <a:off x="8616045" y="4907972"/>
            <a:ext cx="9898667" cy="1118755"/>
          </a:xfrm>
          <a:prstGeom prst="rect">
            <a:avLst/>
          </a:prstGeom>
        </p:spPr>
        <p:txBody>
          <a:bodyPr anchor="t" rtlCol="false" tIns="0" lIns="0" bIns="0" rIns="0">
            <a:spAutoFit/>
          </a:bodyPr>
          <a:lstStyle/>
          <a:p>
            <a:pPr algn="l">
              <a:lnSpc>
                <a:spcPts val="10491"/>
              </a:lnSpc>
            </a:pPr>
            <a:r>
              <a:rPr lang="en-US" sz="11656">
                <a:solidFill>
                  <a:srgbClr val="D9D9D9"/>
                </a:solidFill>
                <a:latin typeface="Porcelain"/>
                <a:ea typeface="Porcelain"/>
                <a:cs typeface="Porcelain"/>
                <a:sym typeface="Porcelain"/>
              </a:rPr>
              <a:t>Gospel Message</a:t>
            </a:r>
          </a:p>
        </p:txBody>
      </p:sp>
      <p:sp>
        <p:nvSpPr>
          <p:cNvPr name="Freeform 5" id="5"/>
          <p:cNvSpPr/>
          <p:nvPr/>
        </p:nvSpPr>
        <p:spPr>
          <a:xfrm flipH="false" flipV="false" rot="692353">
            <a:off x="4671612" y="1208915"/>
            <a:ext cx="1954876" cy="1515029"/>
          </a:xfrm>
          <a:custGeom>
            <a:avLst/>
            <a:gdLst/>
            <a:ahLst/>
            <a:cxnLst/>
            <a:rect r="r" b="b" t="t" l="l"/>
            <a:pathLst>
              <a:path h="1515029" w="1954876">
                <a:moveTo>
                  <a:pt x="0" y="0"/>
                </a:moveTo>
                <a:lnTo>
                  <a:pt x="1954876" y="0"/>
                </a:lnTo>
                <a:lnTo>
                  <a:pt x="1954876"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l="0" t="-109" r="0" b="-109"/>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582096">
            <a:off x="13078006" y="-205773"/>
            <a:ext cx="5658606" cy="5638030"/>
          </a:xfrm>
          <a:custGeom>
            <a:avLst/>
            <a:gdLst/>
            <a:ahLst/>
            <a:cxnLst/>
            <a:rect r="r" b="b" t="t" l="l"/>
            <a:pathLst>
              <a:path h="5638030" w="5658606">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l="0" t="-13" r="0" b="-13"/>
            </a:stretch>
          </a:blipFill>
        </p:spPr>
      </p:sp>
      <p:sp>
        <p:nvSpPr>
          <p:cNvPr name="Freeform 3" id="3"/>
          <p:cNvSpPr/>
          <p:nvPr/>
        </p:nvSpPr>
        <p:spPr>
          <a:xfrm flipH="false" flipV="false" rot="0">
            <a:off x="8669689" y="-331372"/>
            <a:ext cx="3458822" cy="2974587"/>
          </a:xfrm>
          <a:custGeom>
            <a:avLst/>
            <a:gdLst/>
            <a:ahLst/>
            <a:cxnLst/>
            <a:rect r="r" b="b" t="t" l="l"/>
            <a:pathLst>
              <a:path h="2974587" w="3458822">
                <a:moveTo>
                  <a:pt x="0" y="0"/>
                </a:moveTo>
                <a:lnTo>
                  <a:pt x="3458822" y="0"/>
                </a:lnTo>
                <a:lnTo>
                  <a:pt x="3458822" y="2974587"/>
                </a:lnTo>
                <a:lnTo>
                  <a:pt x="0" y="2974587"/>
                </a:lnTo>
                <a:lnTo>
                  <a:pt x="0" y="0"/>
                </a:lnTo>
                <a:close/>
              </a:path>
            </a:pathLst>
          </a:custGeom>
          <a:blipFill>
            <a:blip r:embed="rId4">
              <a:extLst>
                <a:ext uri="{96DAC541-7B7A-43D3-8B79-37D633B846F1}">
                  <asvg:svgBlip xmlns:asvg="http://schemas.microsoft.com/office/drawing/2016/SVG/main" r:embed="rId5"/>
                </a:ext>
              </a:extLst>
            </a:blip>
            <a:stretch>
              <a:fillRect l="-6" t="0" r="-6" b="0"/>
            </a:stretch>
          </a:blipFill>
        </p:spPr>
      </p:sp>
      <p:sp>
        <p:nvSpPr>
          <p:cNvPr name="Freeform 4" id="4"/>
          <p:cNvSpPr/>
          <p:nvPr/>
        </p:nvSpPr>
        <p:spPr>
          <a:xfrm flipH="false" flipV="false" rot="158901">
            <a:off x="10956727" y="7111088"/>
            <a:ext cx="6861237" cy="1989759"/>
          </a:xfrm>
          <a:custGeom>
            <a:avLst/>
            <a:gdLst/>
            <a:ahLst/>
            <a:cxnLst/>
            <a:rect r="r" b="b" t="t" l="l"/>
            <a:pathLst>
              <a:path h="1989759" w="6861237">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l="0" t="-217" r="0" b="-217"/>
            </a:stretch>
          </a:blipFill>
        </p:spPr>
      </p:sp>
      <p:sp>
        <p:nvSpPr>
          <p:cNvPr name="Freeform 5" id="5"/>
          <p:cNvSpPr/>
          <p:nvPr/>
        </p:nvSpPr>
        <p:spPr>
          <a:xfrm flipH="false" flipV="false" rot="0">
            <a:off x="10914422" y="2652180"/>
            <a:ext cx="5655254" cy="6266210"/>
          </a:xfrm>
          <a:custGeom>
            <a:avLst/>
            <a:gdLst/>
            <a:ahLst/>
            <a:cxnLst/>
            <a:rect r="r" b="b" t="t" l="l"/>
            <a:pathLst>
              <a:path h="6266210" w="5655254">
                <a:moveTo>
                  <a:pt x="0" y="0"/>
                </a:moveTo>
                <a:lnTo>
                  <a:pt x="5655254" y="0"/>
                </a:lnTo>
                <a:lnTo>
                  <a:pt x="5655254" y="6266210"/>
                </a:lnTo>
                <a:lnTo>
                  <a:pt x="0" y="62662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784896">
            <a:off x="11316515" y="3583519"/>
            <a:ext cx="3973544" cy="4008619"/>
          </a:xfrm>
          <a:custGeom>
            <a:avLst/>
            <a:gdLst/>
            <a:ahLst/>
            <a:cxnLst/>
            <a:rect r="r" b="b" t="t" l="l"/>
            <a:pathLst>
              <a:path h="4008619" w="3973544">
                <a:moveTo>
                  <a:pt x="0" y="0"/>
                </a:moveTo>
                <a:lnTo>
                  <a:pt x="3973544" y="0"/>
                </a:lnTo>
                <a:lnTo>
                  <a:pt x="3973544" y="4008619"/>
                </a:lnTo>
                <a:lnTo>
                  <a:pt x="0" y="4008619"/>
                </a:lnTo>
                <a:lnTo>
                  <a:pt x="0" y="0"/>
                </a:lnTo>
                <a:close/>
              </a:path>
            </a:pathLst>
          </a:custGeom>
          <a:blipFill>
            <a:blip r:embed="rId10"/>
            <a:stretch>
              <a:fillRect l="0" t="0" r="0" b="0"/>
            </a:stretch>
          </a:blipFill>
        </p:spPr>
      </p:sp>
      <p:sp>
        <p:nvSpPr>
          <p:cNvPr name="TextBox 7" id="7"/>
          <p:cNvSpPr txBox="true"/>
          <p:nvPr/>
        </p:nvSpPr>
        <p:spPr>
          <a:xfrm rot="0">
            <a:off x="1037399" y="2643623"/>
            <a:ext cx="9379901" cy="6178550"/>
          </a:xfrm>
          <a:prstGeom prst="rect">
            <a:avLst/>
          </a:prstGeom>
        </p:spPr>
        <p:txBody>
          <a:bodyPr anchor="t" rtlCol="false" tIns="0" lIns="0" bIns="0" rIns="0">
            <a:spAutoFit/>
          </a:bodyPr>
          <a:lstStyle/>
          <a:p>
            <a:pPr algn="l">
              <a:lnSpc>
                <a:spcPts val="7000"/>
              </a:lnSpc>
            </a:pPr>
            <a:r>
              <a:rPr lang="en-US" b="true" sz="5000" spc="145">
                <a:solidFill>
                  <a:srgbClr val="5A3114"/>
                </a:solidFill>
                <a:latin typeface="Nunito Bold"/>
                <a:ea typeface="Nunito Bold"/>
                <a:cs typeface="Nunito Bold"/>
                <a:sym typeface="Nunito Bold"/>
              </a:rPr>
              <a:t>Materials Needed:</a:t>
            </a:r>
          </a:p>
          <a:p>
            <a:pPr algn="l">
              <a:lnSpc>
                <a:spcPts val="7000"/>
              </a:lnSpc>
            </a:pPr>
          </a:p>
          <a:p>
            <a:pPr algn="l" marL="1079501" indent="-539750" lvl="1">
              <a:lnSpc>
                <a:spcPts val="7000"/>
              </a:lnSpc>
              <a:buFont typeface="Arial"/>
              <a:buChar char="•"/>
            </a:pPr>
            <a:r>
              <a:rPr lang="en-US" sz="5000" spc="145">
                <a:solidFill>
                  <a:srgbClr val="5A3114"/>
                </a:solidFill>
                <a:latin typeface="Nunito"/>
                <a:ea typeface="Nunito"/>
                <a:cs typeface="Nunito"/>
                <a:sym typeface="Nunito"/>
              </a:rPr>
              <a:t>2 sheets of colored paper (red and white)</a:t>
            </a:r>
          </a:p>
          <a:p>
            <a:pPr algn="l" marL="1079501" indent="-539750" lvl="1">
              <a:lnSpc>
                <a:spcPts val="7000"/>
              </a:lnSpc>
              <a:buFont typeface="Arial"/>
              <a:buChar char="•"/>
            </a:pPr>
            <a:r>
              <a:rPr lang="en-US" sz="5000" spc="145">
                <a:solidFill>
                  <a:srgbClr val="5A3114"/>
                </a:solidFill>
                <a:latin typeface="Nunito"/>
                <a:ea typeface="Nunito"/>
                <a:cs typeface="Nunito"/>
                <a:sym typeface="Nunito"/>
              </a:rPr>
              <a:t>Sc</a:t>
            </a:r>
            <a:r>
              <a:rPr lang="en-US" sz="5000" spc="145">
                <a:solidFill>
                  <a:srgbClr val="5A3114"/>
                </a:solidFill>
                <a:latin typeface="Nunito"/>
                <a:ea typeface="Nunito"/>
                <a:cs typeface="Nunito"/>
                <a:sym typeface="Nunito"/>
              </a:rPr>
              <a:t>issors</a:t>
            </a:r>
          </a:p>
          <a:p>
            <a:pPr algn="l" marL="1079501" indent="-539750" lvl="1">
              <a:lnSpc>
                <a:spcPts val="7000"/>
              </a:lnSpc>
              <a:buFont typeface="Arial"/>
              <a:buChar char="•"/>
            </a:pPr>
            <a:r>
              <a:rPr lang="en-US" sz="5000" spc="145">
                <a:solidFill>
                  <a:srgbClr val="5A3114"/>
                </a:solidFill>
                <a:latin typeface="Nunito"/>
                <a:ea typeface="Nunito"/>
                <a:cs typeface="Nunito"/>
                <a:sym typeface="Nunito"/>
              </a:rPr>
              <a:t>Glue</a:t>
            </a:r>
          </a:p>
          <a:p>
            <a:pPr algn="l" marL="1079501" indent="-539750" lvl="1">
              <a:lnSpc>
                <a:spcPts val="7000"/>
              </a:lnSpc>
              <a:buFont typeface="Arial"/>
              <a:buChar char="•"/>
            </a:pPr>
            <a:r>
              <a:rPr lang="en-US" sz="5000" spc="148">
                <a:solidFill>
                  <a:srgbClr val="5A3114"/>
                </a:solidFill>
                <a:latin typeface="Nunito"/>
                <a:ea typeface="Nunito"/>
                <a:cs typeface="Nunito"/>
                <a:sym typeface="Nunito"/>
              </a:rPr>
              <a:t>Markers or crayons</a:t>
            </a:r>
          </a:p>
        </p:txBody>
      </p:sp>
      <p:sp>
        <p:nvSpPr>
          <p:cNvPr name="TextBox 8" id="8"/>
          <p:cNvSpPr txBox="true"/>
          <p:nvPr/>
        </p:nvSpPr>
        <p:spPr>
          <a:xfrm rot="0">
            <a:off x="1037399" y="657225"/>
            <a:ext cx="13349946" cy="1352525"/>
          </a:xfrm>
          <a:prstGeom prst="rect">
            <a:avLst/>
          </a:prstGeom>
        </p:spPr>
        <p:txBody>
          <a:bodyPr anchor="t" rtlCol="false" tIns="0" lIns="0" bIns="0" rIns="0">
            <a:spAutoFit/>
          </a:bodyPr>
          <a:lstStyle/>
          <a:p>
            <a:pPr algn="l">
              <a:lnSpc>
                <a:spcPts val="9899"/>
              </a:lnSpc>
            </a:pPr>
            <a:r>
              <a:rPr lang="en-US" sz="10999">
                <a:solidFill>
                  <a:srgbClr val="5A3114"/>
                </a:solidFill>
                <a:latin typeface="Porcelain"/>
                <a:ea typeface="Porcelain"/>
                <a:cs typeface="Porcelain"/>
                <a:sym typeface="Porcelain"/>
              </a:rPr>
              <a:t>Activity: My Humble Heart</a:t>
            </a:r>
          </a:p>
        </p:txBody>
      </p:sp>
      <p:sp>
        <p:nvSpPr>
          <p:cNvPr name="TextBox 9" id="9"/>
          <p:cNvSpPr txBox="true"/>
          <p:nvPr/>
        </p:nvSpPr>
        <p:spPr>
          <a:xfrm rot="0">
            <a:off x="10662518" y="5044780"/>
            <a:ext cx="5542437" cy="1028948"/>
          </a:xfrm>
          <a:prstGeom prst="rect">
            <a:avLst/>
          </a:prstGeom>
        </p:spPr>
        <p:txBody>
          <a:bodyPr anchor="t" rtlCol="false" tIns="0" lIns="0" bIns="0" rIns="0">
            <a:spAutoFit/>
          </a:bodyPr>
          <a:lstStyle/>
          <a:p>
            <a:pPr algn="ctr">
              <a:lnSpc>
                <a:spcPts val="4136"/>
              </a:lnSpc>
            </a:pPr>
            <a:r>
              <a:rPr lang="en-US" b="true" sz="2954" spc="85">
                <a:solidFill>
                  <a:srgbClr val="FFFFFF"/>
                </a:solidFill>
                <a:latin typeface="Nunito Bold"/>
                <a:ea typeface="Nunito Bold"/>
                <a:cs typeface="Nunito Bold"/>
                <a:sym typeface="Nunito Bold"/>
              </a:rPr>
              <a:t>God, have </a:t>
            </a:r>
          </a:p>
          <a:p>
            <a:pPr algn="ctr">
              <a:lnSpc>
                <a:spcPts val="4136"/>
              </a:lnSpc>
            </a:pPr>
            <a:r>
              <a:rPr lang="en-US" b="true" sz="2954" spc="87">
                <a:solidFill>
                  <a:srgbClr val="FFFFFF"/>
                </a:solidFill>
                <a:latin typeface="Nunito Bold"/>
                <a:ea typeface="Nunito Bold"/>
                <a:cs typeface="Nunito Bold"/>
                <a:sym typeface="Nunito Bold"/>
              </a:rPr>
              <a:t>mercy on me.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582096">
            <a:off x="13078006" y="-205773"/>
            <a:ext cx="5658606" cy="5638030"/>
          </a:xfrm>
          <a:custGeom>
            <a:avLst/>
            <a:gdLst/>
            <a:ahLst/>
            <a:cxnLst/>
            <a:rect r="r" b="b" t="t" l="l"/>
            <a:pathLst>
              <a:path h="5638030" w="5658606">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l="0" t="-13" r="0" b="-13"/>
            </a:stretch>
          </a:blipFill>
        </p:spPr>
      </p:sp>
      <p:sp>
        <p:nvSpPr>
          <p:cNvPr name="Freeform 3" id="3"/>
          <p:cNvSpPr/>
          <p:nvPr/>
        </p:nvSpPr>
        <p:spPr>
          <a:xfrm flipH="false" flipV="false" rot="0">
            <a:off x="8669689" y="-331372"/>
            <a:ext cx="3458822" cy="2974587"/>
          </a:xfrm>
          <a:custGeom>
            <a:avLst/>
            <a:gdLst/>
            <a:ahLst/>
            <a:cxnLst/>
            <a:rect r="r" b="b" t="t" l="l"/>
            <a:pathLst>
              <a:path h="2974587" w="3458822">
                <a:moveTo>
                  <a:pt x="0" y="0"/>
                </a:moveTo>
                <a:lnTo>
                  <a:pt x="3458822" y="0"/>
                </a:lnTo>
                <a:lnTo>
                  <a:pt x="3458822" y="2974587"/>
                </a:lnTo>
                <a:lnTo>
                  <a:pt x="0" y="2974587"/>
                </a:lnTo>
                <a:lnTo>
                  <a:pt x="0" y="0"/>
                </a:lnTo>
                <a:close/>
              </a:path>
            </a:pathLst>
          </a:custGeom>
          <a:blipFill>
            <a:blip r:embed="rId4">
              <a:extLst>
                <a:ext uri="{96DAC541-7B7A-43D3-8B79-37D633B846F1}">
                  <asvg:svgBlip xmlns:asvg="http://schemas.microsoft.com/office/drawing/2016/SVG/main" r:embed="rId5"/>
                </a:ext>
              </a:extLst>
            </a:blip>
            <a:stretch>
              <a:fillRect l="-6" t="0" r="-6" b="0"/>
            </a:stretch>
          </a:blipFill>
        </p:spPr>
      </p:sp>
      <p:sp>
        <p:nvSpPr>
          <p:cNvPr name="Freeform 4" id="4"/>
          <p:cNvSpPr/>
          <p:nvPr/>
        </p:nvSpPr>
        <p:spPr>
          <a:xfrm flipH="false" flipV="false" rot="158901">
            <a:off x="10956727" y="7111088"/>
            <a:ext cx="6861237" cy="1989759"/>
          </a:xfrm>
          <a:custGeom>
            <a:avLst/>
            <a:gdLst/>
            <a:ahLst/>
            <a:cxnLst/>
            <a:rect r="r" b="b" t="t" l="l"/>
            <a:pathLst>
              <a:path h="1989759" w="6861237">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l="0" t="-217" r="0" b="-217"/>
            </a:stretch>
          </a:blipFill>
        </p:spPr>
      </p:sp>
      <p:sp>
        <p:nvSpPr>
          <p:cNvPr name="TextBox 5" id="5"/>
          <p:cNvSpPr txBox="true"/>
          <p:nvPr/>
        </p:nvSpPr>
        <p:spPr>
          <a:xfrm rot="0">
            <a:off x="392879" y="1965471"/>
            <a:ext cx="10521543" cy="7454265"/>
          </a:xfrm>
          <a:prstGeom prst="rect">
            <a:avLst/>
          </a:prstGeom>
        </p:spPr>
        <p:txBody>
          <a:bodyPr anchor="t" rtlCol="false" tIns="0" lIns="0" bIns="0" rIns="0">
            <a:spAutoFit/>
          </a:bodyPr>
          <a:lstStyle/>
          <a:p>
            <a:pPr algn="just">
              <a:lnSpc>
                <a:spcPts val="5805"/>
              </a:lnSpc>
            </a:pPr>
            <a:r>
              <a:rPr lang="en-US" sz="5000">
                <a:solidFill>
                  <a:srgbClr val="000000"/>
                </a:solidFill>
                <a:latin typeface="Calibri (MS)"/>
                <a:ea typeface="Calibri (MS)"/>
                <a:cs typeface="Calibri (MS)"/>
                <a:sym typeface="Calibri (MS)"/>
              </a:rPr>
              <a:t>1. Cut a big red heart and a smaller white heart.</a:t>
            </a:r>
          </a:p>
          <a:p>
            <a:pPr algn="just">
              <a:lnSpc>
                <a:spcPts val="5805"/>
              </a:lnSpc>
            </a:pPr>
            <a:r>
              <a:rPr lang="en-US" sz="5000">
                <a:solidFill>
                  <a:srgbClr val="000000"/>
                </a:solidFill>
                <a:latin typeface="Calibri (MS)"/>
                <a:ea typeface="Calibri (MS)"/>
                <a:cs typeface="Calibri (MS)"/>
                <a:sym typeface="Calibri (MS)"/>
              </a:rPr>
              <a:t>2. On the white heart, write: “The Tax Collector said, ‘God, have mercy on me.’”</a:t>
            </a:r>
          </a:p>
          <a:p>
            <a:pPr algn="just">
              <a:lnSpc>
                <a:spcPts val="5805"/>
              </a:lnSpc>
            </a:pPr>
            <a:r>
              <a:rPr lang="en-US" sz="5000">
                <a:solidFill>
                  <a:srgbClr val="000000"/>
                </a:solidFill>
                <a:latin typeface="Calibri (MS)"/>
                <a:ea typeface="Calibri (MS)"/>
                <a:cs typeface="Calibri (MS)"/>
                <a:sym typeface="Calibri (MS)"/>
              </a:rPr>
              <a:t>3. </a:t>
            </a:r>
            <a:r>
              <a:rPr lang="en-US" sz="5000">
                <a:solidFill>
                  <a:srgbClr val="000000"/>
                </a:solidFill>
                <a:latin typeface="Calibri (MS)"/>
                <a:ea typeface="Calibri (MS)"/>
                <a:cs typeface="Calibri (MS)"/>
                <a:sym typeface="Calibri (MS)"/>
              </a:rPr>
              <a:t>Glue the white heart inside the red heart.</a:t>
            </a:r>
          </a:p>
          <a:p>
            <a:pPr algn="just">
              <a:lnSpc>
                <a:spcPts val="5805"/>
              </a:lnSpc>
            </a:pPr>
            <a:r>
              <a:rPr lang="en-US" sz="5000">
                <a:solidFill>
                  <a:srgbClr val="000000"/>
                </a:solidFill>
                <a:latin typeface="Calibri (MS)"/>
                <a:ea typeface="Calibri (MS)"/>
                <a:cs typeface="Calibri (MS)"/>
                <a:sym typeface="Calibri (MS)"/>
              </a:rPr>
              <a:t>4</a:t>
            </a:r>
            <a:r>
              <a:rPr lang="en-US" sz="5000">
                <a:solidFill>
                  <a:srgbClr val="000000"/>
                </a:solidFill>
                <a:latin typeface="Calibri (MS)"/>
                <a:ea typeface="Calibri (MS)"/>
                <a:cs typeface="Calibri (MS)"/>
                <a:sym typeface="Calibri (MS)"/>
              </a:rPr>
              <a:t>. Decorate and write at the bottom: “God loves a humble heart – Luke 18:14.”</a:t>
            </a:r>
          </a:p>
        </p:txBody>
      </p:sp>
      <p:sp>
        <p:nvSpPr>
          <p:cNvPr name="TextBox 6" id="6"/>
          <p:cNvSpPr txBox="true"/>
          <p:nvPr/>
        </p:nvSpPr>
        <p:spPr>
          <a:xfrm rot="0">
            <a:off x="392879" y="614889"/>
            <a:ext cx="6677359" cy="934164"/>
          </a:xfrm>
          <a:prstGeom prst="rect">
            <a:avLst/>
          </a:prstGeom>
        </p:spPr>
        <p:txBody>
          <a:bodyPr anchor="t" rtlCol="false" tIns="0" lIns="0" bIns="0" rIns="0">
            <a:spAutoFit/>
          </a:bodyPr>
          <a:lstStyle/>
          <a:p>
            <a:pPr algn="l">
              <a:lnSpc>
                <a:spcPts val="8829"/>
              </a:lnSpc>
            </a:pPr>
            <a:r>
              <a:rPr lang="en-US" sz="9810">
                <a:solidFill>
                  <a:srgbClr val="5A3114"/>
                </a:solidFill>
                <a:latin typeface="Porcelain"/>
                <a:ea typeface="Porcelain"/>
                <a:cs typeface="Porcelain"/>
                <a:sym typeface="Porcelain"/>
              </a:rPr>
              <a:t>Instructions:</a:t>
            </a:r>
          </a:p>
        </p:txBody>
      </p:sp>
      <p:sp>
        <p:nvSpPr>
          <p:cNvPr name="Freeform 7" id="7"/>
          <p:cNvSpPr/>
          <p:nvPr/>
        </p:nvSpPr>
        <p:spPr>
          <a:xfrm flipH="false" flipV="false" rot="5582096">
            <a:off x="13230406" y="-53373"/>
            <a:ext cx="5658606" cy="5638030"/>
          </a:xfrm>
          <a:custGeom>
            <a:avLst/>
            <a:gdLst/>
            <a:ahLst/>
            <a:cxnLst/>
            <a:rect r="r" b="b" t="t" l="l"/>
            <a:pathLst>
              <a:path h="5638030" w="5658606">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l="0" t="-13" r="0" b="-13"/>
            </a:stretch>
          </a:blipFill>
        </p:spPr>
      </p:sp>
      <p:sp>
        <p:nvSpPr>
          <p:cNvPr name="Freeform 8" id="8"/>
          <p:cNvSpPr/>
          <p:nvPr/>
        </p:nvSpPr>
        <p:spPr>
          <a:xfrm flipH="false" flipV="false" rot="0">
            <a:off x="11844336" y="2010395"/>
            <a:ext cx="5655254" cy="6266210"/>
          </a:xfrm>
          <a:custGeom>
            <a:avLst/>
            <a:gdLst/>
            <a:ahLst/>
            <a:cxnLst/>
            <a:rect r="r" b="b" t="t" l="l"/>
            <a:pathLst>
              <a:path h="6266210" w="5655254">
                <a:moveTo>
                  <a:pt x="0" y="0"/>
                </a:moveTo>
                <a:lnTo>
                  <a:pt x="5655254" y="0"/>
                </a:lnTo>
                <a:lnTo>
                  <a:pt x="5655254" y="6266210"/>
                </a:lnTo>
                <a:lnTo>
                  <a:pt x="0" y="62662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784896">
            <a:off x="12246429" y="2941734"/>
            <a:ext cx="3973544" cy="4008619"/>
          </a:xfrm>
          <a:custGeom>
            <a:avLst/>
            <a:gdLst/>
            <a:ahLst/>
            <a:cxnLst/>
            <a:rect r="r" b="b" t="t" l="l"/>
            <a:pathLst>
              <a:path h="4008619" w="3973544">
                <a:moveTo>
                  <a:pt x="0" y="0"/>
                </a:moveTo>
                <a:lnTo>
                  <a:pt x="3973543" y="0"/>
                </a:lnTo>
                <a:lnTo>
                  <a:pt x="3973543" y="4008619"/>
                </a:lnTo>
                <a:lnTo>
                  <a:pt x="0" y="4008619"/>
                </a:lnTo>
                <a:lnTo>
                  <a:pt x="0" y="0"/>
                </a:lnTo>
                <a:close/>
              </a:path>
            </a:pathLst>
          </a:custGeom>
          <a:blipFill>
            <a:blip r:embed="rId10"/>
            <a:stretch>
              <a:fillRect l="0" t="0" r="0" b="0"/>
            </a:stretch>
          </a:blipFill>
        </p:spPr>
      </p:sp>
      <p:sp>
        <p:nvSpPr>
          <p:cNvPr name="TextBox 10" id="10"/>
          <p:cNvSpPr txBox="true"/>
          <p:nvPr/>
        </p:nvSpPr>
        <p:spPr>
          <a:xfrm rot="0">
            <a:off x="11592432" y="4402995"/>
            <a:ext cx="5542437" cy="1028948"/>
          </a:xfrm>
          <a:prstGeom prst="rect">
            <a:avLst/>
          </a:prstGeom>
        </p:spPr>
        <p:txBody>
          <a:bodyPr anchor="t" rtlCol="false" tIns="0" lIns="0" bIns="0" rIns="0">
            <a:spAutoFit/>
          </a:bodyPr>
          <a:lstStyle/>
          <a:p>
            <a:pPr algn="ctr">
              <a:lnSpc>
                <a:spcPts val="4136"/>
              </a:lnSpc>
            </a:pPr>
            <a:r>
              <a:rPr lang="en-US" b="true" sz="2954" spc="85">
                <a:solidFill>
                  <a:srgbClr val="D9D9D9"/>
                </a:solidFill>
                <a:latin typeface="Nunito Bold"/>
                <a:ea typeface="Nunito Bold"/>
                <a:cs typeface="Nunito Bold"/>
                <a:sym typeface="Nunito Bold"/>
              </a:rPr>
              <a:t>God, have </a:t>
            </a:r>
          </a:p>
          <a:p>
            <a:pPr algn="ctr">
              <a:lnSpc>
                <a:spcPts val="4136"/>
              </a:lnSpc>
            </a:pPr>
            <a:r>
              <a:rPr lang="en-US" b="true" sz="2954" spc="87">
                <a:solidFill>
                  <a:srgbClr val="D9D9D9"/>
                </a:solidFill>
                <a:latin typeface="Nunito Bold"/>
                <a:ea typeface="Nunito Bold"/>
                <a:cs typeface="Nunito Bold"/>
                <a:sym typeface="Nunito Bold"/>
              </a:rPr>
              <a:t>mercy on me.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false" flipV="false" rot="0">
            <a:off x="759177" y="3134495"/>
            <a:ext cx="6415008" cy="3624480"/>
          </a:xfrm>
          <a:custGeom>
            <a:avLst/>
            <a:gdLst/>
            <a:ahLst/>
            <a:cxnLst/>
            <a:rect r="r" b="b" t="t" l="l"/>
            <a:pathLst>
              <a:path h="3624480" w="6415008">
                <a:moveTo>
                  <a:pt x="0" y="0"/>
                </a:moveTo>
                <a:lnTo>
                  <a:pt x="6415007" y="0"/>
                </a:lnTo>
                <a:lnTo>
                  <a:pt x="6415007" y="3624480"/>
                </a:lnTo>
                <a:lnTo>
                  <a:pt x="0" y="3624480"/>
                </a:lnTo>
                <a:lnTo>
                  <a:pt x="0" y="0"/>
                </a:lnTo>
                <a:close/>
              </a:path>
            </a:pathLst>
          </a:custGeom>
          <a:blipFill>
            <a:blip r:embed="rId2">
              <a:extLst>
                <a:ext uri="{96DAC541-7B7A-43D3-8B79-37D633B846F1}">
                  <asvg:svgBlip xmlns:asvg="http://schemas.microsoft.com/office/drawing/2016/SVG/main" r:embed="rId3"/>
                </a:ext>
              </a:extLst>
            </a:blip>
            <a:stretch>
              <a:fillRect l="0" t="-354" r="0" b="-354"/>
            </a:stretch>
          </a:blipFill>
        </p:spPr>
      </p:sp>
      <p:sp>
        <p:nvSpPr>
          <p:cNvPr name="Freeform 3" id="3"/>
          <p:cNvSpPr/>
          <p:nvPr/>
        </p:nvSpPr>
        <p:spPr>
          <a:xfrm flipH="false" flipV="false" rot="158901">
            <a:off x="798249" y="7275190"/>
            <a:ext cx="6336864" cy="1837691"/>
          </a:xfrm>
          <a:custGeom>
            <a:avLst/>
            <a:gdLst/>
            <a:ahLst/>
            <a:cxnLst/>
            <a:rect r="r" b="b" t="t" l="l"/>
            <a:pathLst>
              <a:path h="1837691" w="6336864">
                <a:moveTo>
                  <a:pt x="0" y="0"/>
                </a:moveTo>
                <a:lnTo>
                  <a:pt x="6336863" y="0"/>
                </a:lnTo>
                <a:lnTo>
                  <a:pt x="6336863" y="1837691"/>
                </a:lnTo>
                <a:lnTo>
                  <a:pt x="0" y="1837691"/>
                </a:lnTo>
                <a:lnTo>
                  <a:pt x="0" y="0"/>
                </a:lnTo>
                <a:close/>
              </a:path>
            </a:pathLst>
          </a:custGeom>
          <a:blipFill>
            <a:blip r:embed="rId4">
              <a:extLst>
                <a:ext uri="{96DAC541-7B7A-43D3-8B79-37D633B846F1}">
                  <asvg:svgBlip xmlns:asvg="http://schemas.microsoft.com/office/drawing/2016/SVG/main" r:embed="rId5"/>
                </a:ext>
              </a:extLst>
            </a:blip>
            <a:stretch>
              <a:fillRect l="0" t="-217" r="0" b="-217"/>
            </a:stretch>
          </a:blipFill>
        </p:spPr>
      </p:sp>
      <p:sp>
        <p:nvSpPr>
          <p:cNvPr name="TextBox 4" id="4"/>
          <p:cNvSpPr txBox="true"/>
          <p:nvPr/>
        </p:nvSpPr>
        <p:spPr>
          <a:xfrm rot="0">
            <a:off x="1028700" y="7444775"/>
            <a:ext cx="10489414" cy="1038215"/>
          </a:xfrm>
          <a:prstGeom prst="rect">
            <a:avLst/>
          </a:prstGeom>
        </p:spPr>
        <p:txBody>
          <a:bodyPr anchor="t" rtlCol="false" tIns="0" lIns="0" bIns="0" rIns="0">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name="TextBox 5" id="5"/>
          <p:cNvSpPr txBox="true"/>
          <p:nvPr/>
        </p:nvSpPr>
        <p:spPr>
          <a:xfrm rot="0">
            <a:off x="7728875" y="590550"/>
            <a:ext cx="9841984" cy="9020175"/>
          </a:xfrm>
          <a:prstGeom prst="rect">
            <a:avLst/>
          </a:prstGeom>
        </p:spPr>
        <p:txBody>
          <a:bodyPr anchor="t" rtlCol="false" tIns="0" lIns="0" bIns="0" rIns="0">
            <a:spAutoFit/>
          </a:bodyPr>
          <a:lstStyle/>
          <a:p>
            <a:pPr algn="just">
              <a:lnSpc>
                <a:spcPts val="5040"/>
              </a:lnSpc>
            </a:pPr>
            <a:r>
              <a:rPr lang="en-US" sz="4200">
                <a:solidFill>
                  <a:srgbClr val="000000"/>
                </a:solidFill>
                <a:latin typeface="Calibri (MS)"/>
                <a:ea typeface="Calibri (MS)"/>
                <a:cs typeface="Calibri (MS)"/>
                <a:sym typeface="Calibri (MS)"/>
              </a:rPr>
              <a:t>Dear God, </a:t>
            </a:r>
          </a:p>
          <a:p>
            <a:pPr algn="just">
              <a:lnSpc>
                <a:spcPts val="5040"/>
              </a:lnSpc>
            </a:pPr>
          </a:p>
          <a:p>
            <a:pPr algn="just">
              <a:lnSpc>
                <a:spcPts val="5040"/>
              </a:lnSpc>
            </a:pPr>
            <a:r>
              <a:rPr lang="en-US" sz="4200">
                <a:solidFill>
                  <a:srgbClr val="000000"/>
                </a:solidFill>
                <a:latin typeface="Calibri (MS)"/>
                <a:ea typeface="Calibri (MS)"/>
                <a:cs typeface="Calibri (MS)"/>
                <a:sym typeface="Calibri (MS)"/>
              </a:rPr>
              <a:t>Thank You for teaching us that You love humble hearts. Help us to pray like the tax collector — honest and kind, not proud or boastful. Teach us to listen and follow You with gentle hearts each day. Forgive us when we think we’re better than others and remind us to stay humble. Fill our hearts with love, kindness, and truth in all that we do. We love You, Lord, and we want to please You in our prayers and actions. Amen.</a:t>
            </a:r>
          </a:p>
          <a:p>
            <a:pPr algn="just">
              <a:lnSpc>
                <a:spcPts val="5040"/>
              </a:lnSpc>
            </a:pPr>
          </a:p>
          <a:p>
            <a:pPr algn="just">
              <a:lnSpc>
                <a:spcPts val="5040"/>
              </a:lnSpc>
            </a:pPr>
            <a:r>
              <a:rPr lang="en-US" sz="4200">
                <a:solidFill>
                  <a:srgbClr val="000000"/>
                </a:solidFill>
                <a:latin typeface="Calibri (MS)"/>
                <a:ea typeface="Calibri (MS)"/>
                <a:cs typeface="Calibri (MS)"/>
                <a:sym typeface="Calibri (MS)"/>
              </a:rPr>
              <a:t>Amen.</a:t>
            </a:r>
          </a:p>
        </p:txBody>
      </p:sp>
      <p:sp>
        <p:nvSpPr>
          <p:cNvPr name="Freeform 6" id="6"/>
          <p:cNvSpPr/>
          <p:nvPr/>
        </p:nvSpPr>
        <p:spPr>
          <a:xfrm flipH="false" flipV="false" rot="0">
            <a:off x="3128370" y="807777"/>
            <a:ext cx="1676621" cy="1955243"/>
          </a:xfrm>
          <a:custGeom>
            <a:avLst/>
            <a:gdLst/>
            <a:ahLst/>
            <a:cxnLst/>
            <a:rect r="r" b="b" t="t" l="l"/>
            <a:pathLst>
              <a:path h="1955243" w="1676621">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l="-100" t="0" r="-10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AEFE2"/>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8"/>
              </a:lnSpc>
            </a:pPr>
            <a:r>
              <a:rPr lang="en-US" sz="17025">
                <a:solidFill>
                  <a:srgbClr val="D9D9D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DAG1HYdElX0</dc:identifier>
  <dcterms:modified xsi:type="dcterms:W3CDTF">2011-08-01T06:04:30Z</dcterms:modified>
  <cp:revision>1</cp:revision>
  <dc:title>Live the Word 2025</dc:title>
</cp:coreProperties>
</file>