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1" r:id="rId11"/>
    <p:sldId id="272" r:id="rId12"/>
    <p:sldId id="273" r:id="rId13"/>
    <p:sldId id="274" r:id="rId14"/>
    <p:sldId id="265" r:id="rId15"/>
    <p:sldId id="266" r:id="rId16"/>
    <p:sldId id="267" r:id="rId17"/>
    <p:sldId id="268" r:id="rId18"/>
    <p:sldId id="269" r:id="rId19"/>
    <p:sldId id="270" r:id="rId20"/>
  </p:sldIdLst>
  <p:sldSz cx="18288000" cy="10287000"/>
  <p:notesSz cx="6858000" cy="9144000"/>
  <p:embeddedFontLst>
    <p:embeddedFont>
      <p:font typeface="Canva Sans Bold" panose="020B0604020202020204" charset="0"/>
      <p:regular r:id="rId21"/>
    </p:embeddedFont>
    <p:embeddedFont>
      <p:font typeface="Nunito" pitchFamily="2" charset="0"/>
      <p:regular r:id="rId22"/>
      <p:bold r:id="rId23"/>
      <p:italic r:id="rId24"/>
      <p:boldItalic r:id="rId25"/>
    </p:embeddedFont>
    <p:embeddedFont>
      <p:font typeface="Nunito Bold" charset="0"/>
      <p:regular r:id="rId26"/>
    </p:embeddedFont>
    <p:embeddedFont>
      <p:font typeface="Porcelain"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3.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2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23.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8.svg"/><Relationship Id="rId7" Type="http://schemas.openxmlformats.org/officeDocument/2006/relationships/image" Target="../media/image14.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42.jpeg"/></Relationships>
</file>

<file path=ppt/slides/_rels/slide17.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8.svg"/><Relationship Id="rId7" Type="http://schemas.openxmlformats.org/officeDocument/2006/relationships/image" Target="../media/image14.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589684" y="890044"/>
            <a:ext cx="7108633" cy="5764372"/>
          </a:xfrm>
          <a:custGeom>
            <a:avLst/>
            <a:gdLst/>
            <a:ahLst/>
            <a:cxnLst/>
            <a:rect l="l" t="t" r="r" b="b"/>
            <a:pathLst>
              <a:path w="7108633" h="5764372">
                <a:moveTo>
                  <a:pt x="0" y="0"/>
                </a:moveTo>
                <a:lnTo>
                  <a:pt x="7108632" y="0"/>
                </a:lnTo>
                <a:lnTo>
                  <a:pt x="7108632" y="5764372"/>
                </a:lnTo>
                <a:lnTo>
                  <a:pt x="0" y="5764372"/>
                </a:lnTo>
                <a:lnTo>
                  <a:pt x="0" y="0"/>
                </a:lnTo>
                <a:close/>
              </a:path>
            </a:pathLst>
          </a:custGeom>
          <a:blipFill>
            <a:blip r:embed="rId10"/>
            <a:stretch>
              <a:fillRect/>
            </a:stretch>
          </a:blipFill>
        </p:spPr>
      </p:sp>
      <p:sp>
        <p:nvSpPr>
          <p:cNvPr id="7" name="TextBox 7"/>
          <p:cNvSpPr txBox="1"/>
          <p:nvPr/>
        </p:nvSpPr>
        <p:spPr>
          <a:xfrm>
            <a:off x="3465436" y="795773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October 12, 2025 | Cycle C Year I</a:t>
            </a:r>
          </a:p>
        </p:txBody>
      </p:sp>
      <p:sp>
        <p:nvSpPr>
          <p:cNvPr id="8" name="TextBox 8"/>
          <p:cNvSpPr txBox="1"/>
          <p:nvPr/>
        </p:nvSpPr>
        <p:spPr>
          <a:xfrm>
            <a:off x="3280967" y="6913905"/>
            <a:ext cx="11843505" cy="1059585"/>
          </a:xfrm>
          <a:prstGeom prst="rect">
            <a:avLst/>
          </a:prstGeom>
        </p:spPr>
        <p:txBody>
          <a:bodyPr lIns="0" tIns="0" rIns="0" bIns="0" rtlCol="0" anchor="t">
            <a:spAutoFit/>
          </a:bodyPr>
          <a:lstStyle/>
          <a:p>
            <a:pPr algn="ctr">
              <a:lnSpc>
                <a:spcPts val="7029"/>
              </a:lnSpc>
            </a:pPr>
            <a:r>
              <a:rPr lang="en-US" sz="10042" dirty="0">
                <a:solidFill>
                  <a:srgbClr val="5A3114"/>
                </a:solidFill>
                <a:latin typeface="Porcelain"/>
                <a:ea typeface="Porcelain"/>
                <a:cs typeface="Porcelain"/>
                <a:sym typeface="Porcelain"/>
              </a:rPr>
              <a:t>28th Sunday in Ordinary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676664"/>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114576" y="632726"/>
            <a:ext cx="8565617" cy="7287912"/>
          </a:xfrm>
          <a:custGeom>
            <a:avLst/>
            <a:gdLst/>
            <a:ahLst/>
            <a:cxnLst/>
            <a:rect l="l" t="t" r="r" b="b"/>
            <a:pathLst>
              <a:path w="8565617" h="7287912">
                <a:moveTo>
                  <a:pt x="0" y="0"/>
                </a:moveTo>
                <a:lnTo>
                  <a:pt x="8565617" y="0"/>
                </a:lnTo>
                <a:lnTo>
                  <a:pt x="8565617" y="7287912"/>
                </a:lnTo>
                <a:lnTo>
                  <a:pt x="0" y="7287912"/>
                </a:lnTo>
                <a:lnTo>
                  <a:pt x="0" y="0"/>
                </a:lnTo>
                <a:close/>
              </a:path>
            </a:pathLst>
          </a:custGeom>
          <a:blipFill>
            <a:blip r:embed="rId10"/>
            <a:stretch>
              <a:fillRect/>
            </a:stretch>
          </a:blipFill>
        </p:spPr>
      </p:sp>
      <p:sp>
        <p:nvSpPr>
          <p:cNvPr id="7" name="TextBox 7"/>
          <p:cNvSpPr txBox="1"/>
          <p:nvPr/>
        </p:nvSpPr>
        <p:spPr>
          <a:xfrm>
            <a:off x="3504693" y="885769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Luke 17:11-19</a:t>
            </a:r>
          </a:p>
        </p:txBody>
      </p:sp>
      <p:sp>
        <p:nvSpPr>
          <p:cNvPr id="8" name="TextBox 8"/>
          <p:cNvSpPr txBox="1"/>
          <p:nvPr/>
        </p:nvSpPr>
        <p:spPr>
          <a:xfrm>
            <a:off x="1221515" y="7975543"/>
            <a:ext cx="16116299" cy="1011815"/>
          </a:xfrm>
          <a:prstGeom prst="rect">
            <a:avLst/>
          </a:prstGeom>
        </p:spPr>
        <p:txBody>
          <a:bodyPr wrap="square" lIns="0" tIns="0" rIns="0" bIns="0" rtlCol="0" anchor="t">
            <a:spAutoFit/>
          </a:bodyPr>
          <a:lstStyle/>
          <a:p>
            <a:pPr algn="ctr">
              <a:lnSpc>
                <a:spcPts val="7029"/>
              </a:lnSpc>
            </a:pPr>
            <a:r>
              <a:rPr lang="en-US" sz="8800" dirty="0">
                <a:solidFill>
                  <a:srgbClr val="5A3114"/>
                </a:solidFill>
                <a:latin typeface="Porcelain"/>
                <a:ea typeface="Porcelain"/>
                <a:cs typeface="Porcelain"/>
                <a:sym typeface="Porcelain"/>
              </a:rPr>
              <a:t>Jesus Heals Ten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38800" y="1450604"/>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3" name="TextBox 3"/>
          <p:cNvSpPr txBox="1"/>
          <p:nvPr/>
        </p:nvSpPr>
        <p:spPr>
          <a:xfrm>
            <a:off x="6680097" y="2738443"/>
            <a:ext cx="11102465" cy="32449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Leader</a:t>
            </a:r>
            <a:r>
              <a:rPr lang="en-US" sz="4619" b="1" spc="138" dirty="0">
                <a:solidFill>
                  <a:srgbClr val="5A3114"/>
                </a:solidFill>
                <a:latin typeface="Nunito Bold"/>
                <a:ea typeface="Nunito Bold"/>
                <a:cs typeface="Nunito Bold"/>
                <a:sym typeface="Nunito Bold"/>
              </a:rPr>
              <a:t>: A reading from</a:t>
            </a:r>
          </a:p>
          <a:p>
            <a:pPr algn="l">
              <a:lnSpc>
                <a:spcPts val="6466"/>
              </a:lnSpc>
            </a:pPr>
            <a:r>
              <a:rPr lang="en-US" sz="4619" b="1" spc="138" dirty="0">
                <a:solidFill>
                  <a:srgbClr val="5A3114"/>
                </a:solidFill>
                <a:latin typeface="Nunito Bold"/>
                <a:ea typeface="Nunito Bold"/>
                <a:cs typeface="Nunito Bold"/>
                <a:sym typeface="Nunito Bold"/>
              </a:rPr>
              <a:t>             the Holy Gospel</a:t>
            </a:r>
          </a:p>
          <a:p>
            <a:pPr algn="l">
              <a:lnSpc>
                <a:spcPts val="6466"/>
              </a:lnSpc>
            </a:pPr>
            <a:r>
              <a:rPr lang="en-US" sz="4619" b="1" spc="138" dirty="0">
                <a:solidFill>
                  <a:srgbClr val="5A3114"/>
                </a:solidFill>
                <a:latin typeface="Nunito Bold"/>
                <a:ea typeface="Nunito Bold"/>
                <a:cs typeface="Nunito Bold"/>
                <a:sym typeface="Nunito Bold"/>
              </a:rPr>
              <a:t>             according to Luke.</a:t>
            </a:r>
          </a:p>
          <a:p>
            <a:pPr algn="l">
              <a:lnSpc>
                <a:spcPts val="6466"/>
              </a:lnSpc>
            </a:pPr>
            <a:endParaRPr lang="en-US" sz="4619" b="1" spc="138" dirty="0">
              <a:solidFill>
                <a:srgbClr val="5A3114"/>
              </a:solidFill>
              <a:latin typeface="Nunito Bold"/>
              <a:ea typeface="Nunito Bold"/>
              <a:cs typeface="Nunito Bold"/>
              <a:sym typeface="Nunito Bold"/>
            </a:endParaRPr>
          </a:p>
        </p:txBody>
      </p:sp>
      <p:sp>
        <p:nvSpPr>
          <p:cNvPr id="4" name="Freeform 4"/>
          <p:cNvSpPr/>
          <p:nvPr/>
        </p:nvSpPr>
        <p:spPr>
          <a:xfrm>
            <a:off x="5789332" y="5116176"/>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527965"/>
            <a:ext cx="11102465" cy="16066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All: </a:t>
            </a:r>
            <a:r>
              <a:rPr lang="en-US" sz="4619" b="1" spc="138" dirty="0">
                <a:solidFill>
                  <a:srgbClr val="5B1018"/>
                </a:solidFill>
                <a:latin typeface="Nunito Bold"/>
                <a:ea typeface="Nunito Bold"/>
                <a:cs typeface="Nunito Bold"/>
                <a:sym typeface="Nunito Bold"/>
              </a:rPr>
              <a:t>Glory to You, Oh Lord.</a:t>
            </a:r>
          </a:p>
          <a:p>
            <a:pPr algn="l">
              <a:lnSpc>
                <a:spcPts val="6466"/>
              </a:lnSpc>
            </a:pPr>
            <a:endParaRPr lang="en-US" sz="4619" b="1" spc="138" dirty="0">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72200" y="3698518"/>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flipH="1">
            <a:off x="-4921848" y="2078543"/>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016122" cy="1305935"/>
            <a:chOff x="0" y="-142875"/>
            <a:chExt cx="4021495" cy="1741247"/>
          </a:xfrm>
        </p:grpSpPr>
        <p:sp>
          <p:nvSpPr>
            <p:cNvPr id="5" name="Freeform 5"/>
            <p:cNvSpPr/>
            <p:nvPr/>
          </p:nvSpPr>
          <p:spPr>
            <a:xfrm>
              <a:off x="0" y="173521"/>
              <a:ext cx="4021495" cy="1225863"/>
            </a:xfrm>
            <a:custGeom>
              <a:avLst/>
              <a:gdLst/>
              <a:ahLst/>
              <a:cxnLst/>
              <a:rect l="l" t="t" r="r" b="b"/>
              <a:pathLst>
                <a:path w="4021495" h="1225863">
                  <a:moveTo>
                    <a:pt x="0" y="0"/>
                  </a:moveTo>
                  <a:lnTo>
                    <a:pt x="4021495" y="0"/>
                  </a:lnTo>
                  <a:lnTo>
                    <a:pt x="4021495" y="1225863"/>
                  </a:lnTo>
                  <a:lnTo>
                    <a:pt x="0" y="1225863"/>
                  </a:lnTo>
                  <a:lnTo>
                    <a:pt x="0" y="0"/>
                  </a:lnTo>
                  <a:close/>
                </a:path>
              </a:pathLst>
            </a:custGeom>
            <a:blipFill>
              <a:blip r:embed="rId5"/>
              <a:stretch>
                <a:fillRect t="-13355" b="-13355"/>
              </a:stretch>
            </a:blipFill>
          </p:spPr>
        </p:sp>
        <p:sp>
          <p:nvSpPr>
            <p:cNvPr id="6" name="TextBox 6"/>
            <p:cNvSpPr txBox="1"/>
            <p:nvPr/>
          </p:nvSpPr>
          <p:spPr>
            <a:xfrm>
              <a:off x="1155196" y="-142875"/>
              <a:ext cx="1711104"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11</a:t>
              </a:r>
            </a:p>
          </p:txBody>
        </p:sp>
      </p:grpSp>
      <p:sp>
        <p:nvSpPr>
          <p:cNvPr id="12" name="TextBox 12"/>
          <p:cNvSpPr txBox="1"/>
          <p:nvPr/>
        </p:nvSpPr>
        <p:spPr>
          <a:xfrm>
            <a:off x="7556563" y="3847759"/>
            <a:ext cx="10509615" cy="4431983"/>
          </a:xfrm>
          <a:prstGeom prst="rect">
            <a:avLst/>
          </a:prstGeom>
        </p:spPr>
        <p:txBody>
          <a:bodyPr wrap="square" lIns="0" tIns="0" rIns="0" bIns="0" rtlCol="0" anchor="t">
            <a:spAutoFit/>
          </a:bodyPr>
          <a:lstStyle/>
          <a:p>
            <a:r>
              <a:rPr lang="en-US" sz="7200" dirty="0"/>
              <a:t>As Jesus made his way to Jerusalem, he went along the border between Samaria and Galilee.</a:t>
            </a:r>
            <a:endParaRPr lang="en-US" sz="400000" spc="138" dirty="0">
              <a:solidFill>
                <a:srgbClr val="5A3114"/>
              </a:solidFill>
              <a:latin typeface="Nunito" pitchFamily="2" charset="0"/>
              <a:ea typeface="Nunito"/>
              <a:cs typeface="Nunito"/>
              <a:sym typeface="Nunito"/>
            </a:endParaRPr>
          </a:p>
        </p:txBody>
      </p:sp>
      <p:sp>
        <p:nvSpPr>
          <p:cNvPr id="14" name="Rectangle 1">
            <a:extLst>
              <a:ext uri="{FF2B5EF4-FFF2-40B4-BE49-F238E27FC236}">
                <a16:creationId xmlns:a16="http://schemas.microsoft.com/office/drawing/2014/main" id="{0B3A7F5D-29B5-5841-9882-701AFF8F311C}"/>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15" name="Rectangle 2">
            <a:extLst>
              <a:ext uri="{FF2B5EF4-FFF2-40B4-BE49-F238E27FC236}">
                <a16:creationId xmlns:a16="http://schemas.microsoft.com/office/drawing/2014/main" id="{BF2FE5CF-72B1-2B48-307E-F7B26C43B4F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1026" name="Picture 2" descr="Jesus Christ Standing with His Right Hand Giving the Blessing, Empty  Background, Contour, Cartoon Style, for Kids Stock Illustration -  Illustration of standing, religion: 285510640">
            <a:extLst>
              <a:ext uri="{FF2B5EF4-FFF2-40B4-BE49-F238E27FC236}">
                <a16:creationId xmlns:a16="http://schemas.microsoft.com/office/drawing/2014/main" id="{F658BF55-F2F9-8506-6EA8-4291CA38B60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7000" b="94250" l="10000" r="90000">
                        <a14:foregroundMark x1="40125" y1="12125" x2="42125" y2="4625"/>
                        <a14:foregroundMark x1="42125" y1="4625" x2="52500" y2="3500"/>
                        <a14:foregroundMark x1="52500" y1="3500" x2="59500" y2="8250"/>
                        <a14:foregroundMark x1="59500" y1="8250" x2="61500" y2="11750"/>
                        <a14:foregroundMark x1="38375" y1="89375" x2="40125" y2="94250"/>
                        <a14:foregroundMark x1="41375" y1="5875" x2="51125" y2="3500"/>
                        <a14:foregroundMark x1="51125" y1="3500" x2="58250" y2="7000"/>
                        <a14:foregroundMark x1="58250" y1="7000" x2="61250" y2="13125"/>
                      </a14:backgroundRemoval>
                    </a14:imgEffect>
                  </a14:imgLayer>
                </a14:imgProps>
              </a:ext>
              <a:ext uri="{28A0092B-C50C-407E-A947-70E740481C1C}">
                <a14:useLocalDpi xmlns:a14="http://schemas.microsoft.com/office/drawing/2010/main" val="0"/>
              </a:ext>
            </a:extLst>
          </a:blip>
          <a:srcRect/>
          <a:stretch>
            <a:fillRect/>
          </a:stretch>
        </p:blipFill>
        <p:spPr bwMode="auto">
          <a:xfrm>
            <a:off x="-219757" y="2860688"/>
            <a:ext cx="6442287" cy="6442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212212" y="4282316"/>
            <a:ext cx="11993230" cy="4823584"/>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595488"/>
            <a:ext cx="12205895" cy="7476111"/>
          </a:xfrm>
          <a:custGeom>
            <a:avLst/>
            <a:gdLst/>
            <a:ahLst/>
            <a:cxnLst/>
            <a:rect l="l" t="t" r="r" b="b"/>
            <a:pathLst>
              <a:path w="12205895" h="7476111">
                <a:moveTo>
                  <a:pt x="0" y="0"/>
                </a:moveTo>
                <a:lnTo>
                  <a:pt x="12205895" y="0"/>
                </a:lnTo>
                <a:lnTo>
                  <a:pt x="12205895" y="7476110"/>
                </a:lnTo>
                <a:lnTo>
                  <a:pt x="0" y="7476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12</a:t>
              </a:r>
            </a:p>
          </p:txBody>
        </p:sp>
      </p:grpSp>
      <p:sp>
        <p:nvSpPr>
          <p:cNvPr id="9" name="TextBox 9"/>
          <p:cNvSpPr txBox="1"/>
          <p:nvPr/>
        </p:nvSpPr>
        <p:spPr>
          <a:xfrm>
            <a:off x="368760" y="4557656"/>
            <a:ext cx="11229236" cy="4062651"/>
          </a:xfrm>
          <a:prstGeom prst="rect">
            <a:avLst/>
          </a:prstGeom>
        </p:spPr>
        <p:txBody>
          <a:bodyPr wrap="square" lIns="0" tIns="0" rIns="0" bIns="0" rtlCol="0" anchor="t">
            <a:spAutoFit/>
          </a:bodyPr>
          <a:lstStyle/>
          <a:p>
            <a:r>
              <a:rPr lang="en-US" sz="6600" dirty="0"/>
              <a:t>He was going into a village when he was met by ten men suffering from a dreaded skin disease. They stood at a distance</a:t>
            </a:r>
            <a:endParaRPr lang="en-US" sz="6600" dirty="0">
              <a:latin typeface="Nunito" pitchFamily="2" charset="0"/>
            </a:endParaRPr>
          </a:p>
        </p:txBody>
      </p:sp>
      <p:pic>
        <p:nvPicPr>
          <p:cNvPr id="2050" name="Picture 2" descr="FreeBibleimages :: Ten men with leprosy :: A healed man returns to thank  Jesus (Luke 17:11-18)">
            <a:extLst>
              <a:ext uri="{FF2B5EF4-FFF2-40B4-BE49-F238E27FC236}">
                <a16:creationId xmlns:a16="http://schemas.microsoft.com/office/drawing/2014/main" id="{6BDBBF0E-F45D-9A16-307E-1465A05984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71191" y="3938788"/>
            <a:ext cx="7112000" cy="533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4452" y="3461512"/>
            <a:ext cx="11159538" cy="5041411"/>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59360" cy="1305935"/>
            <a:chOff x="0" y="-142875"/>
            <a:chExt cx="4212480" cy="1741247"/>
          </a:xfrm>
        </p:grpSpPr>
        <p:sp>
          <p:nvSpPr>
            <p:cNvPr id="5" name="Freeform 5"/>
            <p:cNvSpPr/>
            <p:nvPr/>
          </p:nvSpPr>
          <p:spPr>
            <a:xfrm>
              <a:off x="0" y="173521"/>
              <a:ext cx="4212480" cy="1225863"/>
            </a:xfrm>
            <a:custGeom>
              <a:avLst/>
              <a:gdLst/>
              <a:ahLst/>
              <a:cxnLst/>
              <a:rect l="l" t="t" r="r" b="b"/>
              <a:pathLst>
                <a:path w="4212480" h="1225863">
                  <a:moveTo>
                    <a:pt x="0" y="0"/>
                  </a:moveTo>
                  <a:lnTo>
                    <a:pt x="4212480" y="0"/>
                  </a:lnTo>
                  <a:lnTo>
                    <a:pt x="4212480" y="1225863"/>
                  </a:lnTo>
                  <a:lnTo>
                    <a:pt x="0" y="1225863"/>
                  </a:lnTo>
                  <a:lnTo>
                    <a:pt x="0" y="0"/>
                  </a:lnTo>
                  <a:close/>
                </a:path>
              </a:pathLst>
            </a:custGeom>
            <a:blipFill>
              <a:blip r:embed="rId5"/>
              <a:stretch>
                <a:fillRect t="-16364" b="-16364"/>
              </a:stretch>
            </a:blipFill>
          </p:spPr>
        </p:sp>
        <p:sp>
          <p:nvSpPr>
            <p:cNvPr id="6" name="TextBox 6"/>
            <p:cNvSpPr txBox="1"/>
            <p:nvPr/>
          </p:nvSpPr>
          <p:spPr>
            <a:xfrm>
              <a:off x="1210059" y="-142875"/>
              <a:ext cx="1792365"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13</a:t>
              </a:r>
            </a:p>
          </p:txBody>
        </p:sp>
      </p:grpSp>
      <p:sp>
        <p:nvSpPr>
          <p:cNvPr id="10" name="TextBox 10"/>
          <p:cNvSpPr txBox="1"/>
          <p:nvPr/>
        </p:nvSpPr>
        <p:spPr>
          <a:xfrm>
            <a:off x="8169647" y="4826153"/>
            <a:ext cx="8975354" cy="3323987"/>
          </a:xfrm>
          <a:prstGeom prst="rect">
            <a:avLst/>
          </a:prstGeom>
        </p:spPr>
        <p:txBody>
          <a:bodyPr wrap="square" lIns="0" tIns="0" rIns="0" bIns="0" rtlCol="0" anchor="t">
            <a:spAutoFit/>
          </a:bodyPr>
          <a:lstStyle/>
          <a:p>
            <a:pPr algn="r">
              <a:spcBef>
                <a:spcPct val="0"/>
              </a:spcBef>
            </a:pPr>
            <a:r>
              <a:rPr lang="en-US" sz="7200" dirty="0"/>
              <a:t>and shouted, “Jesus! Master! Have pity on us!”</a:t>
            </a:r>
            <a:endParaRPr lang="en-US" sz="7200" dirty="0">
              <a:solidFill>
                <a:srgbClr val="000000"/>
              </a:solidFill>
              <a:latin typeface="Nunito" pitchFamily="2" charset="0"/>
              <a:ea typeface="Childling"/>
              <a:cs typeface="Childling"/>
              <a:sym typeface="Childling"/>
            </a:endParaRPr>
          </a:p>
        </p:txBody>
      </p:sp>
      <p:pic>
        <p:nvPicPr>
          <p:cNvPr id="7" name="Picture 6">
            <a:extLst>
              <a:ext uri="{FF2B5EF4-FFF2-40B4-BE49-F238E27FC236}">
                <a16:creationId xmlns:a16="http://schemas.microsoft.com/office/drawing/2014/main" id="{0683D78C-33BB-84DF-DC91-12D5006FA8FD}"/>
              </a:ext>
            </a:extLst>
          </p:cNvPr>
          <p:cNvPicPr>
            <a:picLocks noChangeAspect="1"/>
          </p:cNvPicPr>
          <p:nvPr/>
        </p:nvPicPr>
        <p:blipFill>
          <a:blip r:embed="rId6"/>
          <a:stretch>
            <a:fillRect/>
          </a:stretch>
        </p:blipFill>
        <p:spPr>
          <a:xfrm>
            <a:off x="169445" y="3135087"/>
            <a:ext cx="7592347" cy="56942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910626" cy="1305935"/>
            <a:chOff x="0" y="-142875"/>
            <a:chExt cx="5214168" cy="1741247"/>
          </a:xfrm>
        </p:grpSpPr>
        <p:sp>
          <p:nvSpPr>
            <p:cNvPr id="5" name="Freeform 5"/>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14</a:t>
              </a:r>
            </a:p>
          </p:txBody>
        </p:sp>
      </p:grpSp>
      <p:sp>
        <p:nvSpPr>
          <p:cNvPr id="8" name="TextBox 8"/>
          <p:cNvSpPr txBox="1"/>
          <p:nvPr/>
        </p:nvSpPr>
        <p:spPr>
          <a:xfrm>
            <a:off x="646036" y="4338957"/>
            <a:ext cx="10098164" cy="4462760"/>
          </a:xfrm>
          <a:prstGeom prst="rect">
            <a:avLst/>
          </a:prstGeom>
        </p:spPr>
        <p:txBody>
          <a:bodyPr wrap="square" lIns="0" tIns="0" rIns="0" bIns="0" rtlCol="0" anchor="t">
            <a:spAutoFit/>
          </a:bodyPr>
          <a:lstStyle/>
          <a:p>
            <a:pPr lvl="0">
              <a:spcBef>
                <a:spcPct val="0"/>
              </a:spcBef>
            </a:pPr>
            <a:r>
              <a:rPr lang="en-US" sz="5800" dirty="0"/>
              <a:t>Jesus saw them and said to them, “Go and let the priests examine you.”</a:t>
            </a:r>
          </a:p>
          <a:p>
            <a:pPr lvl="0">
              <a:spcBef>
                <a:spcPct val="0"/>
              </a:spcBef>
            </a:pPr>
            <a:r>
              <a:rPr lang="en-US" sz="5800" dirty="0"/>
              <a:t>On the way they were made clean.</a:t>
            </a:r>
            <a:endParaRPr lang="en-US" sz="5800" dirty="0">
              <a:solidFill>
                <a:srgbClr val="221D1A"/>
              </a:solidFill>
              <a:latin typeface="Nunito" pitchFamily="2" charset="0"/>
              <a:ea typeface="Childling"/>
              <a:cs typeface="Childling"/>
              <a:sym typeface="Childling"/>
            </a:endParaRPr>
          </a:p>
        </p:txBody>
      </p:sp>
      <p:pic>
        <p:nvPicPr>
          <p:cNvPr id="3074" name="Picture 2" descr="FreeBibleimages :: Jesus meets ten men with leprosy :: A Samaritan healed  of leprosy returns to thank Jesus (Luke 17:11-18)">
            <a:extLst>
              <a:ext uri="{FF2B5EF4-FFF2-40B4-BE49-F238E27FC236}">
                <a16:creationId xmlns:a16="http://schemas.microsoft.com/office/drawing/2014/main" id="{1B50AA52-1A23-D1F1-D3A6-36ECEF1AB6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74400" y="3543300"/>
            <a:ext cx="7213600" cy="541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15</a:t>
              </a:r>
            </a:p>
          </p:txBody>
        </p:sp>
      </p:grpSp>
      <p:sp>
        <p:nvSpPr>
          <p:cNvPr id="8" name="TextBox 8"/>
          <p:cNvSpPr txBox="1"/>
          <p:nvPr/>
        </p:nvSpPr>
        <p:spPr>
          <a:xfrm>
            <a:off x="7620000" y="4333933"/>
            <a:ext cx="9810755" cy="4431983"/>
          </a:xfrm>
          <a:prstGeom prst="rect">
            <a:avLst/>
          </a:prstGeom>
        </p:spPr>
        <p:txBody>
          <a:bodyPr wrap="square" lIns="0" tIns="0" rIns="0" bIns="0" rtlCol="0" anchor="t">
            <a:spAutoFit/>
          </a:bodyPr>
          <a:lstStyle/>
          <a:p>
            <a:pPr lvl="0" algn="r">
              <a:spcBef>
                <a:spcPct val="0"/>
              </a:spcBef>
            </a:pPr>
            <a:r>
              <a:rPr lang="en-US" sz="7200" dirty="0"/>
              <a:t> When one of them saw that he was healed, he came back, praising God in a loud voice.</a:t>
            </a:r>
            <a:endParaRPr lang="en-US" sz="333300" dirty="0">
              <a:solidFill>
                <a:srgbClr val="221D1A"/>
              </a:solidFill>
              <a:latin typeface="Nunito" pitchFamily="2" charset="0"/>
              <a:ea typeface="Childling"/>
              <a:cs typeface="Childling"/>
              <a:sym typeface="Childling"/>
            </a:endParaRPr>
          </a:p>
        </p:txBody>
      </p:sp>
      <p:pic>
        <p:nvPicPr>
          <p:cNvPr id="4100" name="Picture 4" descr="Ten lepers healed :: One of ten men healed of leprosy returns to thank Jesus  (Luke 17:11-19)">
            <a:extLst>
              <a:ext uri="{FF2B5EF4-FFF2-40B4-BE49-F238E27FC236}">
                <a16:creationId xmlns:a16="http://schemas.microsoft.com/office/drawing/2014/main" id="{5EF0847B-EB31-7843-8B95-A4A094DC9F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338" y="3264678"/>
            <a:ext cx="8092881" cy="60696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5892A109-677B-A749-4128-8C3269EFFB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3115E6-6B5D-B1E9-7AE0-B2B7075C9D73}"/>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B8668B0-B726-08A5-16C9-8C0E25B66453}"/>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60C78B6-3BBC-46B6-14DC-5CD21BFE5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053F97DC-C7AC-AA81-5A07-EA485FE093D1}"/>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956C9156-7CA1-0074-C088-DD1BCCFB2F22}"/>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16</a:t>
              </a:r>
            </a:p>
          </p:txBody>
        </p:sp>
      </p:grpSp>
      <p:sp>
        <p:nvSpPr>
          <p:cNvPr id="8" name="TextBox 8">
            <a:extLst>
              <a:ext uri="{FF2B5EF4-FFF2-40B4-BE49-F238E27FC236}">
                <a16:creationId xmlns:a16="http://schemas.microsoft.com/office/drawing/2014/main" id="{3AD73905-1C29-DB62-66EA-962B0DB6F185}"/>
              </a:ext>
            </a:extLst>
          </p:cNvPr>
          <p:cNvSpPr txBox="1"/>
          <p:nvPr/>
        </p:nvSpPr>
        <p:spPr>
          <a:xfrm>
            <a:off x="609600" y="4479829"/>
            <a:ext cx="9349000" cy="3693319"/>
          </a:xfrm>
          <a:prstGeom prst="rect">
            <a:avLst/>
          </a:prstGeom>
        </p:spPr>
        <p:txBody>
          <a:bodyPr wrap="square" lIns="0" tIns="0" rIns="0" bIns="0" rtlCol="0" anchor="t">
            <a:spAutoFit/>
          </a:bodyPr>
          <a:lstStyle/>
          <a:p>
            <a:pPr lvl="0">
              <a:spcBef>
                <a:spcPct val="0"/>
              </a:spcBef>
            </a:pPr>
            <a:r>
              <a:rPr lang="en-US" sz="6000" dirty="0"/>
              <a:t>He threw himself to the ground at Jesus' feet and thanked him. The man was a Samaritan.</a:t>
            </a:r>
            <a:endParaRPr lang="en-US" sz="6000" dirty="0">
              <a:solidFill>
                <a:srgbClr val="221D1A"/>
              </a:solidFill>
              <a:latin typeface="Nunito" pitchFamily="2" charset="0"/>
              <a:ea typeface="Childling"/>
              <a:cs typeface="Childling"/>
              <a:sym typeface="Childling"/>
            </a:endParaRPr>
          </a:p>
        </p:txBody>
      </p:sp>
      <p:pic>
        <p:nvPicPr>
          <p:cNvPr id="7" name="Picture 2" descr="Jesus Heals the 10 Lepers 4th - 6th Grade Quiz | Wayground (formerly  Quizizz)">
            <a:extLst>
              <a:ext uri="{FF2B5EF4-FFF2-40B4-BE49-F238E27FC236}">
                <a16:creationId xmlns:a16="http://schemas.microsoft.com/office/drawing/2014/main" id="{68CAC093-F311-1CDE-6DF6-22C4D8CA71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1347" y="3696370"/>
            <a:ext cx="7916464" cy="5274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17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AEBA8-029F-4035-97D5-4BACA04AB3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577BA53-EA4C-FBD0-AC15-E6B178B93FA0}"/>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9F29A706-380C-3ED8-59CC-6BBD70CC3A81}"/>
              </a:ext>
            </a:extLst>
          </p:cNvPr>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13CA88FD-33B3-BB2D-EA61-00102DEDF733}"/>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CFB883B2-4AC4-4170-B5A2-1ACF7922583B}"/>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90D4D625-A003-7865-AD8B-A903D07FB0F0}"/>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17</a:t>
              </a:r>
            </a:p>
          </p:txBody>
        </p:sp>
      </p:grpSp>
      <p:sp>
        <p:nvSpPr>
          <p:cNvPr id="8" name="TextBox 8">
            <a:extLst>
              <a:ext uri="{FF2B5EF4-FFF2-40B4-BE49-F238E27FC236}">
                <a16:creationId xmlns:a16="http://schemas.microsoft.com/office/drawing/2014/main" id="{FA775C8F-0F9A-CDC5-65EF-6EC1019DE653}"/>
              </a:ext>
            </a:extLst>
          </p:cNvPr>
          <p:cNvSpPr txBox="1"/>
          <p:nvPr/>
        </p:nvSpPr>
        <p:spPr>
          <a:xfrm>
            <a:off x="7620000" y="4333933"/>
            <a:ext cx="9810755" cy="4431983"/>
          </a:xfrm>
          <a:prstGeom prst="rect">
            <a:avLst/>
          </a:prstGeom>
        </p:spPr>
        <p:txBody>
          <a:bodyPr wrap="square" lIns="0" tIns="0" rIns="0" bIns="0" rtlCol="0" anchor="t">
            <a:spAutoFit/>
          </a:bodyPr>
          <a:lstStyle/>
          <a:p>
            <a:pPr lvl="0" algn="r">
              <a:spcBef>
                <a:spcPct val="0"/>
              </a:spcBef>
            </a:pPr>
            <a:r>
              <a:rPr lang="en-US" sz="7200" dirty="0"/>
              <a:t> Jesus spoke up, “There were ten who were healed; where are the other nine?</a:t>
            </a:r>
            <a:endParaRPr lang="en-US" sz="333300" dirty="0">
              <a:solidFill>
                <a:srgbClr val="221D1A"/>
              </a:solidFill>
              <a:latin typeface="Nunito" pitchFamily="2" charset="0"/>
              <a:ea typeface="Childling"/>
              <a:cs typeface="Childling"/>
              <a:sym typeface="Childling"/>
            </a:endParaRPr>
          </a:p>
        </p:txBody>
      </p:sp>
      <p:pic>
        <p:nvPicPr>
          <p:cNvPr id="7" name="Picture 6">
            <a:extLst>
              <a:ext uri="{FF2B5EF4-FFF2-40B4-BE49-F238E27FC236}">
                <a16:creationId xmlns:a16="http://schemas.microsoft.com/office/drawing/2014/main" id="{1C9D5DE1-78CA-1891-BA05-35F538001335}"/>
              </a:ext>
            </a:extLst>
          </p:cNvPr>
          <p:cNvPicPr>
            <a:picLocks noChangeAspect="1"/>
          </p:cNvPicPr>
          <p:nvPr/>
        </p:nvPicPr>
        <p:blipFill>
          <a:blip r:embed="rId6"/>
          <a:srcRect l="6043" t="13151" r="4579" b="12085"/>
          <a:stretch>
            <a:fillRect/>
          </a:stretch>
        </p:blipFill>
        <p:spPr>
          <a:xfrm>
            <a:off x="155986" y="3675959"/>
            <a:ext cx="8155233" cy="5272535"/>
          </a:xfrm>
          <a:prstGeom prst="rect">
            <a:avLst/>
          </a:prstGeom>
        </p:spPr>
      </p:pic>
    </p:spTree>
    <p:extLst>
      <p:ext uri="{BB962C8B-B14F-4D97-AF65-F5344CB8AC3E}">
        <p14:creationId xmlns:p14="http://schemas.microsoft.com/office/powerpoint/2010/main" val="1291231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B011C963-44D6-8828-4E58-350851EB319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5588DE0-688D-4E97-C1BD-2FDEA18017B5}"/>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18913782-9824-C439-5027-E70F7E07F4AE}"/>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EC42C995-9CD9-CA3E-858A-7017FA31188E}"/>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E2F508D4-5D10-3CBB-93CE-A55923F2CE49}"/>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525BA09C-9016-D5E9-C7DE-262CDBFC6A93}"/>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18</a:t>
              </a:r>
            </a:p>
          </p:txBody>
        </p:sp>
      </p:grpSp>
      <p:sp>
        <p:nvSpPr>
          <p:cNvPr id="8" name="TextBox 8">
            <a:extLst>
              <a:ext uri="{FF2B5EF4-FFF2-40B4-BE49-F238E27FC236}">
                <a16:creationId xmlns:a16="http://schemas.microsoft.com/office/drawing/2014/main" id="{C7A7096C-C25C-3664-F462-5E3DB1DDA9C1}"/>
              </a:ext>
            </a:extLst>
          </p:cNvPr>
          <p:cNvSpPr txBox="1"/>
          <p:nvPr/>
        </p:nvSpPr>
        <p:spPr>
          <a:xfrm>
            <a:off x="609600" y="4479829"/>
            <a:ext cx="9349000" cy="3046988"/>
          </a:xfrm>
          <a:prstGeom prst="rect">
            <a:avLst/>
          </a:prstGeom>
        </p:spPr>
        <p:txBody>
          <a:bodyPr wrap="square" lIns="0" tIns="0" rIns="0" bIns="0" rtlCol="0" anchor="t">
            <a:spAutoFit/>
          </a:bodyPr>
          <a:lstStyle/>
          <a:p>
            <a:pPr lvl="0">
              <a:spcBef>
                <a:spcPct val="0"/>
              </a:spcBef>
            </a:pPr>
            <a:r>
              <a:rPr lang="en-US" sz="6600" dirty="0"/>
              <a:t>Why is this foreigner the only one who came back to give thanks to God?”</a:t>
            </a:r>
            <a:endParaRPr lang="en-US" sz="6600" dirty="0">
              <a:solidFill>
                <a:srgbClr val="221D1A"/>
              </a:solidFill>
              <a:latin typeface="Nunito" pitchFamily="2" charset="0"/>
              <a:ea typeface="Childling"/>
              <a:cs typeface="Childling"/>
              <a:sym typeface="Childling"/>
            </a:endParaRPr>
          </a:p>
        </p:txBody>
      </p:sp>
      <p:pic>
        <p:nvPicPr>
          <p:cNvPr id="5122" name="Picture 2" descr="50+ Cartoon Of The Jesus Healing Stock Illustrations, Royalty-Free Vector  Graphics &amp; Clip Art - iStock">
            <a:extLst>
              <a:ext uri="{FF2B5EF4-FFF2-40B4-BE49-F238E27FC236}">
                <a16:creationId xmlns:a16="http://schemas.microsoft.com/office/drawing/2014/main" id="{7181BBB8-E053-EC36-608B-74F8B71F0575}"/>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578" b="90196" l="9804" r="89706">
                        <a14:foregroundMark x1="31373" y1="90441" x2="53595" y2="90441"/>
                        <a14:foregroundMark x1="43791" y1="11275" x2="53431" y2="8578"/>
                        <a14:foregroundMark x1="53431" y1="8578" x2="68627" y2="8578"/>
                      </a14:backgroundRemoval>
                    </a14:imgEffect>
                  </a14:imgLayer>
                </a14:imgProps>
              </a:ext>
              <a:ext uri="{28A0092B-C50C-407E-A947-70E740481C1C}">
                <a14:useLocalDpi xmlns:a14="http://schemas.microsoft.com/office/drawing/2010/main" val="0"/>
              </a:ext>
            </a:extLst>
          </a:blip>
          <a:srcRect/>
          <a:stretch>
            <a:fillRect/>
          </a:stretch>
        </p:blipFill>
        <p:spPr bwMode="auto">
          <a:xfrm>
            <a:off x="9958600" y="2870150"/>
            <a:ext cx="9078961" cy="6052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699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ABD32-67D6-78F6-65EA-351F90B735F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39D276E-3347-066D-2BE6-FF764DCF11DF}"/>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030D3A62-557A-C3E4-E2ED-A2E44F37BDB2}"/>
              </a:ext>
            </a:extLst>
          </p:cNvPr>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F37CC22B-C0CB-B727-66D4-5E273A3C55FF}"/>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0A71956A-A79B-05B8-D9F2-10AA801DDAC7}"/>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4E9ACB24-8C84-01FA-16D0-A2EA91C23671}"/>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19</a:t>
              </a:r>
            </a:p>
          </p:txBody>
        </p:sp>
      </p:grpSp>
      <p:sp>
        <p:nvSpPr>
          <p:cNvPr id="8" name="TextBox 8">
            <a:extLst>
              <a:ext uri="{FF2B5EF4-FFF2-40B4-BE49-F238E27FC236}">
                <a16:creationId xmlns:a16="http://schemas.microsoft.com/office/drawing/2014/main" id="{57E91390-9A16-1517-4CDC-D31F3A2C5051}"/>
              </a:ext>
            </a:extLst>
          </p:cNvPr>
          <p:cNvSpPr txBox="1"/>
          <p:nvPr/>
        </p:nvSpPr>
        <p:spPr>
          <a:xfrm>
            <a:off x="8167875" y="4333933"/>
            <a:ext cx="9262880" cy="4431983"/>
          </a:xfrm>
          <a:prstGeom prst="rect">
            <a:avLst/>
          </a:prstGeom>
        </p:spPr>
        <p:txBody>
          <a:bodyPr wrap="square" lIns="0" tIns="0" rIns="0" bIns="0" rtlCol="0" anchor="t">
            <a:spAutoFit/>
          </a:bodyPr>
          <a:lstStyle/>
          <a:p>
            <a:pPr lvl="0" algn="r">
              <a:spcBef>
                <a:spcPct val="0"/>
              </a:spcBef>
            </a:pPr>
            <a:r>
              <a:rPr lang="en-US" sz="7200" dirty="0"/>
              <a:t> And Jesus said to him, “Get up and go; your faith has made you well.”</a:t>
            </a:r>
            <a:endParaRPr lang="en-US" sz="333300" dirty="0">
              <a:solidFill>
                <a:srgbClr val="221D1A"/>
              </a:solidFill>
              <a:latin typeface="Nunito" pitchFamily="2" charset="0"/>
              <a:ea typeface="Childling"/>
              <a:cs typeface="Childling"/>
              <a:sym typeface="Childling"/>
            </a:endParaRPr>
          </a:p>
        </p:txBody>
      </p:sp>
      <p:pic>
        <p:nvPicPr>
          <p:cNvPr id="9" name="Picture 8">
            <a:extLst>
              <a:ext uri="{FF2B5EF4-FFF2-40B4-BE49-F238E27FC236}">
                <a16:creationId xmlns:a16="http://schemas.microsoft.com/office/drawing/2014/main" id="{D42B2185-B9F3-172C-7703-BE92F4F3ABFB}"/>
              </a:ext>
            </a:extLst>
          </p:cNvPr>
          <p:cNvPicPr>
            <a:picLocks noChangeAspect="1"/>
          </p:cNvPicPr>
          <p:nvPr/>
        </p:nvPicPr>
        <p:blipFill>
          <a:blip r:embed="rId6"/>
          <a:stretch>
            <a:fillRect/>
          </a:stretch>
        </p:blipFill>
        <p:spPr>
          <a:xfrm>
            <a:off x="-84707" y="3557822"/>
            <a:ext cx="8252582" cy="5501721"/>
          </a:xfrm>
          <a:prstGeom prst="rect">
            <a:avLst/>
          </a:prstGeom>
        </p:spPr>
      </p:pic>
    </p:spTree>
    <p:extLst>
      <p:ext uri="{BB962C8B-B14F-4D97-AF65-F5344CB8AC3E}">
        <p14:creationId xmlns:p14="http://schemas.microsoft.com/office/powerpoint/2010/main" val="3325191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89332" y="2243774"/>
            <a:ext cx="11993230" cy="4158456"/>
          </a:xfrm>
          <a:custGeom>
            <a:avLst/>
            <a:gdLst/>
            <a:ahLst/>
            <a:cxnLst/>
            <a:rect l="l" t="t" r="r" b="b"/>
            <a:pathLst>
              <a:path w="11993230" h="4158456">
                <a:moveTo>
                  <a:pt x="0" y="0"/>
                </a:moveTo>
                <a:lnTo>
                  <a:pt x="11993230" y="0"/>
                </a:lnTo>
                <a:lnTo>
                  <a:pt x="11993230" y="4158456"/>
                </a:lnTo>
                <a:lnTo>
                  <a:pt x="0" y="4158456"/>
                </a:lnTo>
                <a:lnTo>
                  <a:pt x="0" y="0"/>
                </a:lnTo>
                <a:close/>
              </a:path>
            </a:pathLst>
          </a:custGeom>
          <a:blipFill>
            <a:blip r:embed="rId2"/>
            <a:stretch>
              <a:fillRect t="-8966" b="-2430"/>
            </a:stretch>
          </a:blipFill>
        </p:spPr>
      </p:sp>
      <p:sp>
        <p:nvSpPr>
          <p:cNvPr id="3" name="TextBox 3"/>
          <p:cNvSpPr txBox="1"/>
          <p:nvPr/>
        </p:nvSpPr>
        <p:spPr>
          <a:xfrm>
            <a:off x="7185535" y="4101368"/>
            <a:ext cx="11102465" cy="78754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Leader</a:t>
            </a:r>
            <a:r>
              <a:rPr lang="en-US" sz="4619" b="1" spc="138">
                <a:solidFill>
                  <a:srgbClr val="5A3114"/>
                </a:solidFill>
                <a:latin typeface="Nunito Bold"/>
                <a:ea typeface="Nunito Bold"/>
                <a:cs typeface="Nunito Bold"/>
                <a:sym typeface="Nunito Bold"/>
              </a:rPr>
              <a:t>: The Gospel of the Lord</a:t>
            </a:r>
          </a:p>
        </p:txBody>
      </p:sp>
      <p:sp>
        <p:nvSpPr>
          <p:cNvPr id="4" name="Freeform 4"/>
          <p:cNvSpPr/>
          <p:nvPr/>
        </p:nvSpPr>
        <p:spPr>
          <a:xfrm>
            <a:off x="5789332" y="5143500"/>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316505"/>
            <a:ext cx="11102465" cy="160669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All: </a:t>
            </a:r>
            <a:r>
              <a:rPr lang="en-US" sz="4619" b="1" spc="138">
                <a:solidFill>
                  <a:srgbClr val="5B1018"/>
                </a:solidFill>
                <a:latin typeface="Nunito Bold"/>
                <a:ea typeface="Nunito Bold"/>
                <a:cs typeface="Nunito Bold"/>
                <a:sym typeface="Nunito Bold"/>
              </a:rPr>
              <a:t>Praise to You, </a:t>
            </a:r>
          </a:p>
          <a:p>
            <a:pPr algn="l">
              <a:lnSpc>
                <a:spcPts val="6466"/>
              </a:lnSpc>
            </a:pPr>
            <a:r>
              <a:rPr lang="en-US" sz="4619" b="1"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rot="-230137" flipH="1">
            <a:off x="5894773" y="1729236"/>
            <a:ext cx="11148618" cy="6828529"/>
          </a:xfrm>
          <a:custGeom>
            <a:avLst/>
            <a:gdLst/>
            <a:ahLst/>
            <a:cxnLst/>
            <a:rect l="l" t="t" r="r" b="b"/>
            <a:pathLst>
              <a:path w="11148618" h="6828529">
                <a:moveTo>
                  <a:pt x="11148618" y="0"/>
                </a:moveTo>
                <a:lnTo>
                  <a:pt x="0" y="0"/>
                </a:lnTo>
                <a:lnTo>
                  <a:pt x="0" y="6828528"/>
                </a:lnTo>
                <a:lnTo>
                  <a:pt x="11148618" y="6828528"/>
                </a:lnTo>
                <a:lnTo>
                  <a:pt x="1114861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20354">
            <a:off x="966085" y="2499447"/>
            <a:ext cx="5544302" cy="5586199"/>
          </a:xfrm>
          <a:custGeom>
            <a:avLst/>
            <a:gdLst/>
            <a:ahLst/>
            <a:cxnLst/>
            <a:rect l="l" t="t" r="r" b="b"/>
            <a:pathLst>
              <a:path w="5544302" h="5586199">
                <a:moveTo>
                  <a:pt x="0" y="0"/>
                </a:moveTo>
                <a:lnTo>
                  <a:pt x="5544303" y="0"/>
                </a:lnTo>
                <a:lnTo>
                  <a:pt x="5544303" y="5586198"/>
                </a:lnTo>
                <a:lnTo>
                  <a:pt x="0" y="5586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8616045" y="4584122"/>
            <a:ext cx="9898667" cy="1442605"/>
          </a:xfrm>
          <a:prstGeom prst="rect">
            <a:avLst/>
          </a:prstGeom>
        </p:spPr>
        <p:txBody>
          <a:bodyPr lIns="0" tIns="0" rIns="0" bIns="0" rtlCol="0" anchor="t">
            <a:spAutoFit/>
          </a:bodyPr>
          <a:lstStyle/>
          <a:p>
            <a:pPr algn="l">
              <a:lnSpc>
                <a:spcPts val="10491"/>
              </a:lnSpc>
            </a:pPr>
            <a:r>
              <a:rPr lang="en-US" sz="11656">
                <a:solidFill>
                  <a:srgbClr val="5A3114"/>
                </a:solidFill>
                <a:latin typeface="Porcelain"/>
                <a:ea typeface="Porcelain"/>
                <a:cs typeface="Porcelain"/>
                <a:sym typeface="Porcelain"/>
              </a:rPr>
              <a:t>Gospel Message</a:t>
            </a:r>
          </a:p>
        </p:txBody>
      </p:sp>
      <p:sp>
        <p:nvSpPr>
          <p:cNvPr id="5" name="Freeform 5"/>
          <p:cNvSpPr/>
          <p:nvPr/>
        </p:nvSpPr>
        <p:spPr>
          <a:xfrm rot="692353">
            <a:off x="4671612" y="1208915"/>
            <a:ext cx="1954876" cy="1515029"/>
          </a:xfrm>
          <a:custGeom>
            <a:avLst/>
            <a:gdLst/>
            <a:ahLst/>
            <a:cxnLst/>
            <a:rect l="l" t="t" r="r" b="b"/>
            <a:pathLst>
              <a:path w="1954876" h="1515029">
                <a:moveTo>
                  <a:pt x="0" y="0"/>
                </a:moveTo>
                <a:lnTo>
                  <a:pt x="1954877" y="0"/>
                </a:lnTo>
                <a:lnTo>
                  <a:pt x="1954877"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194029" y="7909703"/>
            <a:ext cx="6861237" cy="1703047"/>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245820" y="3012211"/>
            <a:ext cx="9379901" cy="4052969"/>
          </a:xfrm>
          <a:prstGeom prst="rect">
            <a:avLst/>
          </a:prstGeom>
        </p:spPr>
        <p:txBody>
          <a:bodyPr lIns="0" tIns="0" rIns="0" bIns="0" rtlCol="0" anchor="t">
            <a:spAutoFit/>
          </a:bodyPr>
          <a:lstStyle/>
          <a:p>
            <a:pPr algn="l">
              <a:lnSpc>
                <a:spcPts val="5271"/>
              </a:lnSpc>
            </a:pPr>
            <a:r>
              <a:rPr lang="en-US" sz="3765" spc="112" dirty="0">
                <a:solidFill>
                  <a:srgbClr val="5A3114"/>
                </a:solidFill>
                <a:latin typeface="Nunito"/>
                <a:ea typeface="Nunito"/>
                <a:cs typeface="Nunito"/>
                <a:sym typeface="Nunito"/>
              </a:rPr>
              <a:t>Materials Needed:</a:t>
            </a:r>
          </a:p>
          <a:p>
            <a:pPr>
              <a:lnSpc>
                <a:spcPts val="5271"/>
              </a:lnSpc>
            </a:pPr>
            <a:r>
              <a:rPr lang="en-US" sz="3765" spc="112" dirty="0">
                <a:solidFill>
                  <a:srgbClr val="5A3114"/>
                </a:solidFill>
                <a:latin typeface="Nunito"/>
                <a:ea typeface="Nunito"/>
                <a:cs typeface="Nunito"/>
                <a:sym typeface="Nunito"/>
              </a:rPr>
              <a:t>•Construction Paper</a:t>
            </a:r>
          </a:p>
          <a:p>
            <a:pPr>
              <a:lnSpc>
                <a:spcPts val="5271"/>
              </a:lnSpc>
            </a:pPr>
            <a:r>
              <a:rPr lang="en-US" sz="3765" spc="112" dirty="0">
                <a:solidFill>
                  <a:srgbClr val="5A3114"/>
                </a:solidFill>
                <a:latin typeface="Nunito"/>
                <a:ea typeface="Nunito"/>
                <a:cs typeface="Nunito"/>
                <a:sym typeface="Nunito"/>
              </a:rPr>
              <a:t>•Glue</a:t>
            </a:r>
          </a:p>
          <a:p>
            <a:pPr>
              <a:lnSpc>
                <a:spcPts val="5271"/>
              </a:lnSpc>
            </a:pPr>
            <a:r>
              <a:rPr lang="en-US" sz="3765" spc="112" dirty="0">
                <a:solidFill>
                  <a:srgbClr val="5A3114"/>
                </a:solidFill>
                <a:latin typeface="Nunito"/>
                <a:ea typeface="Nunito"/>
                <a:cs typeface="Nunito"/>
                <a:sym typeface="Nunito"/>
              </a:rPr>
              <a:t>•Scissors</a:t>
            </a:r>
          </a:p>
          <a:p>
            <a:pPr>
              <a:lnSpc>
                <a:spcPts val="5271"/>
              </a:lnSpc>
            </a:pPr>
            <a:r>
              <a:rPr lang="en-US" sz="3765" spc="112" dirty="0">
                <a:solidFill>
                  <a:srgbClr val="5A3114"/>
                </a:solidFill>
                <a:latin typeface="Nunito"/>
                <a:ea typeface="Nunito"/>
                <a:cs typeface="Nunito"/>
                <a:sym typeface="Nunito"/>
              </a:rPr>
              <a:t>•Googly eyes</a:t>
            </a:r>
          </a:p>
          <a:p>
            <a:pPr>
              <a:lnSpc>
                <a:spcPts val="5271"/>
              </a:lnSpc>
            </a:pPr>
            <a:r>
              <a:rPr lang="en-US" sz="3765" spc="112" dirty="0">
                <a:solidFill>
                  <a:srgbClr val="5A3114"/>
                </a:solidFill>
                <a:latin typeface="Nunito"/>
                <a:ea typeface="Nunito"/>
                <a:cs typeface="Nunito"/>
                <a:sym typeface="Nunito"/>
              </a:rPr>
              <a:t>•Pens/ Decorative material</a:t>
            </a:r>
          </a:p>
        </p:txBody>
      </p:sp>
      <p:sp>
        <p:nvSpPr>
          <p:cNvPr id="7" name="TextBox 7"/>
          <p:cNvSpPr txBox="1"/>
          <p:nvPr/>
        </p:nvSpPr>
        <p:spPr>
          <a:xfrm>
            <a:off x="1037399" y="342900"/>
            <a:ext cx="10087801" cy="2644891"/>
          </a:xfrm>
          <a:prstGeom prst="rect">
            <a:avLst/>
          </a:prstGeom>
        </p:spPr>
        <p:txBody>
          <a:bodyPr wrap="square" lIns="0" tIns="0" rIns="0" bIns="0" rtlCol="0" anchor="t">
            <a:spAutoFit/>
          </a:bodyPr>
          <a:lstStyle/>
          <a:p>
            <a:pPr algn="l">
              <a:lnSpc>
                <a:spcPts val="9899"/>
              </a:lnSpc>
            </a:pPr>
            <a:r>
              <a:rPr lang="en-US" sz="10999" dirty="0">
                <a:solidFill>
                  <a:srgbClr val="5A3114"/>
                </a:solidFill>
                <a:latin typeface="Porcelain"/>
                <a:ea typeface="Porcelain"/>
                <a:cs typeface="Porcelain"/>
                <a:sym typeface="Porcelain"/>
              </a:rPr>
              <a:t>Activity: “Leper Paper Bag Puppet”</a:t>
            </a:r>
          </a:p>
        </p:txBody>
      </p:sp>
      <p:sp>
        <p:nvSpPr>
          <p:cNvPr id="10" name="TextBox 9">
            <a:extLst>
              <a:ext uri="{FF2B5EF4-FFF2-40B4-BE49-F238E27FC236}">
                <a16:creationId xmlns:a16="http://schemas.microsoft.com/office/drawing/2014/main" id="{6F22CD69-F2D6-ABAE-0A6F-F4053DA65BD4}"/>
              </a:ext>
            </a:extLst>
          </p:cNvPr>
          <p:cNvSpPr txBox="1"/>
          <p:nvPr/>
        </p:nvSpPr>
        <p:spPr>
          <a:xfrm>
            <a:off x="4720856" y="4770106"/>
            <a:ext cx="9441710" cy="369332"/>
          </a:xfrm>
          <a:prstGeom prst="rect">
            <a:avLst/>
          </a:prstGeom>
          <a:noFill/>
        </p:spPr>
        <p:txBody>
          <a:bodyPr wrap="square">
            <a:spAutoFit/>
          </a:bodyPr>
          <a:lstStyle/>
          <a:p>
            <a:endParaRPr lang="en-PH" dirty="0"/>
          </a:p>
        </p:txBody>
      </p:sp>
      <p:pic>
        <p:nvPicPr>
          <p:cNvPr id="7170" name="Picture 2" descr="Unclean puppet craft for Jesus heals Lepers Sunday School">
            <a:extLst>
              <a:ext uri="{FF2B5EF4-FFF2-40B4-BE49-F238E27FC236}">
                <a16:creationId xmlns:a16="http://schemas.microsoft.com/office/drawing/2014/main" id="{9D0A0459-44FE-4599-1B9E-8090AD9EB6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58347" y="2064929"/>
            <a:ext cx="3458821" cy="614901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ealed leper sunday school craft">
            <a:extLst>
              <a:ext uri="{FF2B5EF4-FFF2-40B4-BE49-F238E27FC236}">
                <a16:creationId xmlns:a16="http://schemas.microsoft.com/office/drawing/2014/main" id="{79344CD0-E7B4-6A61-59A5-3A81C3DC94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04144" y="2064931"/>
            <a:ext cx="3458820" cy="61490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136386" y="782161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155454" y="2324100"/>
            <a:ext cx="9906832" cy="7194277"/>
          </a:xfrm>
          <a:prstGeom prst="rect">
            <a:avLst/>
          </a:prstGeom>
        </p:spPr>
        <p:txBody>
          <a:bodyPr wrap="square" lIns="0" tIns="0" rIns="0" bIns="0" rtlCol="0" anchor="t">
            <a:spAutoFit/>
          </a:bodyPr>
          <a:lstStyle/>
          <a:p>
            <a:pPr marL="377826" lvl="1" algn="just">
              <a:lnSpc>
                <a:spcPts val="5110"/>
              </a:lnSpc>
            </a:pPr>
            <a:r>
              <a:rPr lang="en-US" sz="4400" dirty="0"/>
              <a:t>1. Decorate the paper bags as with faces, making one side happy and another sad.</a:t>
            </a:r>
          </a:p>
          <a:p>
            <a:pPr marL="377826" lvl="1" algn="just">
              <a:lnSpc>
                <a:spcPts val="5110"/>
              </a:lnSpc>
            </a:pPr>
            <a:r>
              <a:rPr lang="en-US" sz="4400" dirty="0"/>
              <a:t>2. Add googly eyes and “clothes,” if desired.</a:t>
            </a:r>
          </a:p>
          <a:p>
            <a:pPr marL="377826" lvl="1" algn="just">
              <a:lnSpc>
                <a:spcPts val="5110"/>
              </a:lnSpc>
            </a:pPr>
            <a:r>
              <a:rPr lang="en-US" sz="4400" dirty="0"/>
              <a:t>3. On the “leprous” side, glue cut out spots.</a:t>
            </a:r>
          </a:p>
          <a:p>
            <a:pPr marL="377826" lvl="1" algn="just">
              <a:lnSpc>
                <a:spcPts val="5110"/>
              </a:lnSpc>
            </a:pPr>
            <a:r>
              <a:rPr lang="en-US" sz="4400" dirty="0"/>
              <a:t>4. Add signs on each side, for extra flair, making one read “unclean” and another “healed”.</a:t>
            </a:r>
          </a:p>
          <a:p>
            <a:pPr marL="377826" lvl="1" algn="just">
              <a:lnSpc>
                <a:spcPts val="5110"/>
              </a:lnSpc>
            </a:pPr>
            <a:r>
              <a:rPr lang="en-US" sz="4400" dirty="0"/>
              <a:t>5. Flip your puppet back and forth to share the story!</a:t>
            </a:r>
          </a:p>
        </p:txBody>
      </p:sp>
      <p:sp>
        <p:nvSpPr>
          <p:cNvPr id="7" name="TextBox 7"/>
          <p:cNvSpPr txBox="1"/>
          <p:nvPr/>
        </p:nvSpPr>
        <p:spPr>
          <a:xfrm>
            <a:off x="2118531" y="276225"/>
            <a:ext cx="6677359" cy="1210389"/>
          </a:xfrm>
          <a:prstGeom prst="rect">
            <a:avLst/>
          </a:prstGeom>
        </p:spPr>
        <p:txBody>
          <a:bodyPr lIns="0" tIns="0" rIns="0" bIns="0" rtlCol="0" anchor="t">
            <a:spAutoFit/>
          </a:bodyPr>
          <a:lstStyle/>
          <a:p>
            <a:pPr algn="l">
              <a:lnSpc>
                <a:spcPts val="8829"/>
              </a:lnSpc>
            </a:pPr>
            <a:r>
              <a:rPr lang="en-US" sz="9810" dirty="0">
                <a:solidFill>
                  <a:srgbClr val="5A3114"/>
                </a:solidFill>
                <a:latin typeface="Porcelain"/>
                <a:ea typeface="Porcelain"/>
                <a:cs typeface="Porcelain"/>
                <a:sym typeface="Porcelain"/>
              </a:rPr>
              <a:t>Instructions:</a:t>
            </a:r>
          </a:p>
        </p:txBody>
      </p:sp>
      <p:pic>
        <p:nvPicPr>
          <p:cNvPr id="6" name="Picture 2" descr="Unclean puppet craft for Jesus heals Lepers Sunday School">
            <a:extLst>
              <a:ext uri="{FF2B5EF4-FFF2-40B4-BE49-F238E27FC236}">
                <a16:creationId xmlns:a16="http://schemas.microsoft.com/office/drawing/2014/main" id="{96776B3F-8867-D89A-D647-0439118D69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58347" y="2064929"/>
            <a:ext cx="3458821" cy="61490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ealed leper sunday school craft">
            <a:extLst>
              <a:ext uri="{FF2B5EF4-FFF2-40B4-BE49-F238E27FC236}">
                <a16:creationId xmlns:a16="http://schemas.microsoft.com/office/drawing/2014/main" id="{17D5B6F1-6EB2-9A32-74D3-6EE5619E88B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04144" y="2064931"/>
            <a:ext cx="3458820" cy="61490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10611" y="3212730"/>
            <a:ext cx="7312139" cy="4131359"/>
          </a:xfrm>
          <a:custGeom>
            <a:avLst/>
            <a:gdLst/>
            <a:ahLst/>
            <a:cxnLst/>
            <a:rect l="l" t="t" r="r" b="b"/>
            <a:pathLst>
              <a:path w="7312139" h="4131359">
                <a:moveTo>
                  <a:pt x="0" y="0"/>
                </a:moveTo>
                <a:lnTo>
                  <a:pt x="7312139" y="0"/>
                </a:lnTo>
                <a:lnTo>
                  <a:pt x="7312139" y="4131358"/>
                </a:lnTo>
                <a:lnTo>
                  <a:pt x="0" y="413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58901">
            <a:off x="536062" y="7168238"/>
            <a:ext cx="6861237" cy="1989759"/>
          </a:xfrm>
          <a:custGeom>
            <a:avLst/>
            <a:gdLst/>
            <a:ahLst/>
            <a:cxnLst/>
            <a:rect l="l" t="t" r="r" b="b"/>
            <a:pathLst>
              <a:path w="6861237" h="1989759">
                <a:moveTo>
                  <a:pt x="0" y="0"/>
                </a:moveTo>
                <a:lnTo>
                  <a:pt x="6861238" y="0"/>
                </a:lnTo>
                <a:lnTo>
                  <a:pt x="6861238" y="1989759"/>
                </a:lnTo>
                <a:lnTo>
                  <a:pt x="0" y="1989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7166103" y="1412860"/>
            <a:ext cx="10489414" cy="1352540"/>
          </a:xfrm>
          <a:prstGeom prst="rect">
            <a:avLst/>
          </a:prstGeom>
        </p:spPr>
        <p:txBody>
          <a:bodyPr lIns="0" tIns="0" rIns="0" bIns="0" rtlCol="0" anchor="t">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id="5" name="TextBox 5"/>
          <p:cNvSpPr txBox="1"/>
          <p:nvPr/>
        </p:nvSpPr>
        <p:spPr>
          <a:xfrm>
            <a:off x="8001000" y="2685456"/>
            <a:ext cx="10287000" cy="7386638"/>
          </a:xfrm>
          <a:prstGeom prst="rect">
            <a:avLst/>
          </a:prstGeom>
        </p:spPr>
        <p:txBody>
          <a:bodyPr wrap="square" lIns="0" tIns="0" rIns="0" bIns="0" rtlCol="0" anchor="t">
            <a:spAutoFit/>
          </a:bodyPr>
          <a:lstStyle/>
          <a:p>
            <a:r>
              <a:rPr lang="en-US" sz="4800" dirty="0"/>
              <a:t>Dear Jesus, thank you for being good and for healing us when we need it. Thank you for healing those ten men from their sickness, just like You help us when we are sick. Thank you for the man who came back to say "Thank You" and to praise God with a loud voice. Help us remember to thank You every day for all the good things You do for us, and to praise You with happy hearts. Amen.</a:t>
            </a:r>
          </a:p>
        </p:txBody>
      </p:sp>
      <p:sp>
        <p:nvSpPr>
          <p:cNvPr id="6" name="Freeform 6"/>
          <p:cNvSpPr/>
          <p:nvPr/>
        </p:nvSpPr>
        <p:spPr>
          <a:xfrm>
            <a:off x="3128370" y="809812"/>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TotalTime>
  <Words>456</Words>
  <Application>Microsoft Office PowerPoint</Application>
  <PresentationFormat>Custom</PresentationFormat>
  <Paragraphs>50</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Nunito</vt:lpstr>
      <vt:lpstr>Porcelain</vt:lpstr>
      <vt:lpstr>Nunito Bold</vt:lpstr>
      <vt:lpstr>Calibri</vt:lpstr>
      <vt:lpstr>Canva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Playful Illustrative Sunday Sermon Church Presentation</dc:title>
  <cp:lastModifiedBy>angellette anne ambion</cp:lastModifiedBy>
  <cp:revision>18</cp:revision>
  <dcterms:created xsi:type="dcterms:W3CDTF">2006-08-16T00:00:00Z</dcterms:created>
  <dcterms:modified xsi:type="dcterms:W3CDTF">2025-10-01T09:44:59Z</dcterms:modified>
  <dc:identifier>DAGsAzmq0Hg</dc:identifier>
</cp:coreProperties>
</file>