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65" r:id="rId14"/>
    <p:sldId id="266" r:id="rId15"/>
    <p:sldId id="267" r:id="rId16"/>
    <p:sldId id="268" r:id="rId17"/>
    <p:sldId id="269" r:id="rId18"/>
    <p:sldId id="270" r:id="rId19"/>
  </p:sldIdLst>
  <p:sldSz cx="18288000" cy="10287000"/>
  <p:notesSz cx="6858000" cy="9144000"/>
  <p:embeddedFontLst>
    <p:embeddedFont>
      <p:font typeface="Canva Sans Bold" panose="020B0604020202020204" charset="0"/>
      <p:regular r:id="rId20"/>
    </p:embeddedFont>
    <p:embeddedFont>
      <p:font typeface="Nunito" pitchFamily="2" charset="0"/>
      <p:regular r:id="rId21"/>
      <p:bold r:id="rId22"/>
      <p:italic r:id="rId23"/>
      <p:boldItalic r:id="rId24"/>
    </p:embeddedFont>
    <p:embeddedFont>
      <p:font typeface="Nunito Bold" charset="0"/>
      <p:regular r:id="rId25"/>
    </p:embeddedFont>
    <p:embeddedFont>
      <p:font typeface="Porcelain"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32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svg"/><Relationship Id="rId7" Type="http://schemas.openxmlformats.org/officeDocument/2006/relationships/image" Target="../media/image14.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9.sv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svg"/><Relationship Id="rId7" Type="http://schemas.openxmlformats.org/officeDocument/2006/relationships/image" Target="../media/image14.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9.sv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4" y="8359420"/>
            <a:ext cx="11278614" cy="676173"/>
          </a:xfrm>
          <a:prstGeom prst="rect">
            <a:avLst/>
          </a:prstGeom>
        </p:spPr>
        <p:txBody>
          <a:bodyPr lIns="0" tIns="0" rIns="0" bIns="0" rtlCol="0" anchor="t">
            <a:spAutoFit/>
          </a:bodyPr>
          <a:lstStyle/>
          <a:p>
            <a:pPr algn="ctr">
              <a:lnSpc>
                <a:spcPts val="5544"/>
              </a:lnSpc>
            </a:pPr>
            <a:r>
              <a:rPr lang="en-US" sz="3960" spc="118" dirty="0">
                <a:solidFill>
                  <a:srgbClr val="7030A0"/>
                </a:solidFill>
                <a:latin typeface="Nunito"/>
                <a:ea typeface="Nunito"/>
                <a:cs typeface="Nunito"/>
                <a:sym typeface="Nunito"/>
              </a:rPr>
              <a:t>November 30, 2025 | Cycle A Year 2</a:t>
            </a:r>
          </a:p>
        </p:txBody>
      </p:sp>
      <p:sp>
        <p:nvSpPr>
          <p:cNvPr id="8" name="TextBox 8"/>
          <p:cNvSpPr txBox="1"/>
          <p:nvPr/>
        </p:nvSpPr>
        <p:spPr>
          <a:xfrm>
            <a:off x="2718647" y="7146169"/>
            <a:ext cx="12772189" cy="1059585"/>
          </a:xfrm>
          <a:prstGeom prst="rect">
            <a:avLst/>
          </a:prstGeom>
        </p:spPr>
        <p:txBody>
          <a:bodyPr wrap="square" lIns="0" tIns="0" rIns="0" bIns="0" rtlCol="0" anchor="t">
            <a:spAutoFit/>
          </a:bodyPr>
          <a:lstStyle/>
          <a:p>
            <a:pPr algn="ctr">
              <a:lnSpc>
                <a:spcPts val="7029"/>
              </a:lnSpc>
            </a:pPr>
            <a:r>
              <a:rPr lang="en-US" sz="10042" dirty="0">
                <a:solidFill>
                  <a:srgbClr val="7030A0"/>
                </a:solidFill>
                <a:latin typeface="Porcelain"/>
                <a:ea typeface="Porcelain"/>
                <a:cs typeface="Porcelain"/>
                <a:sym typeface="Porcelain"/>
              </a:rPr>
              <a:t>1</a:t>
            </a:r>
            <a:r>
              <a:rPr lang="en-US" sz="10042" baseline="30000" dirty="0">
                <a:solidFill>
                  <a:srgbClr val="7030A0"/>
                </a:solidFill>
                <a:latin typeface="Porcelain"/>
                <a:ea typeface="Porcelain"/>
                <a:cs typeface="Porcelain"/>
                <a:sym typeface="Porcelain"/>
              </a:rPr>
              <a:t>st</a:t>
            </a:r>
            <a:r>
              <a:rPr lang="en-US" sz="10042" dirty="0">
                <a:solidFill>
                  <a:srgbClr val="7030A0"/>
                </a:solidFill>
                <a:latin typeface="Porcelain"/>
                <a:ea typeface="Porcelain"/>
                <a:cs typeface="Porcelain"/>
                <a:sym typeface="Porcelain"/>
              </a:rPr>
              <a:t> Sunday of Advent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7030A0"/>
                </a:solidFill>
                <a:latin typeface="Nunito"/>
                <a:ea typeface="Nunito"/>
                <a:cs typeface="Nunito"/>
                <a:sym typeface="Nunito"/>
              </a:rPr>
              <a:t>Matthew 24:37-44</a:t>
            </a:r>
          </a:p>
        </p:txBody>
      </p:sp>
      <p:sp>
        <p:nvSpPr>
          <p:cNvPr id="8" name="TextBox 8"/>
          <p:cNvSpPr txBox="1"/>
          <p:nvPr/>
        </p:nvSpPr>
        <p:spPr>
          <a:xfrm>
            <a:off x="2544151" y="8175972"/>
            <a:ext cx="13260459" cy="981038"/>
          </a:xfrm>
          <a:prstGeom prst="rect">
            <a:avLst/>
          </a:prstGeom>
        </p:spPr>
        <p:txBody>
          <a:bodyPr lIns="0" tIns="0" rIns="0" bIns="0" rtlCol="0" anchor="t">
            <a:spAutoFit/>
          </a:bodyPr>
          <a:lstStyle/>
          <a:p>
            <a:pPr algn="ctr">
              <a:lnSpc>
                <a:spcPts val="7029"/>
              </a:lnSpc>
            </a:pPr>
            <a:r>
              <a:rPr lang="en-US" sz="8000" dirty="0">
                <a:solidFill>
                  <a:srgbClr val="7030A0"/>
                </a:solidFill>
                <a:latin typeface="Porcelain"/>
                <a:ea typeface="Porcelain"/>
                <a:cs typeface="Porcelain"/>
                <a:sym typeface="Porcelain"/>
              </a:rPr>
              <a:t>Signs of Christ’s Return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303597"/>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Matthew</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3847759"/>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37</a:t>
              </a:r>
            </a:p>
          </p:txBody>
        </p:sp>
      </p:grpSp>
      <p:sp>
        <p:nvSpPr>
          <p:cNvPr id="12" name="TextBox 12"/>
          <p:cNvSpPr txBox="1"/>
          <p:nvPr/>
        </p:nvSpPr>
        <p:spPr>
          <a:xfrm>
            <a:off x="7610016" y="4880376"/>
            <a:ext cx="10209760" cy="2473113"/>
          </a:xfrm>
          <a:prstGeom prst="rect">
            <a:avLst/>
          </a:prstGeom>
        </p:spPr>
        <p:txBody>
          <a:bodyPr wrap="square" lIns="0" tIns="0" rIns="0" bIns="0" rtlCol="0" anchor="t">
            <a:spAutoFit/>
          </a:bodyPr>
          <a:lstStyle/>
          <a:p>
            <a:pPr>
              <a:lnSpc>
                <a:spcPts val="6466"/>
              </a:lnSpc>
            </a:pPr>
            <a:r>
              <a:rPr lang="en-US" sz="4700" dirty="0">
                <a:solidFill>
                  <a:srgbClr val="000000"/>
                </a:solidFill>
                <a:latin typeface="Nunito" pitchFamily="2" charset="0"/>
                <a:ea typeface="Childling"/>
                <a:cs typeface="Childling"/>
                <a:sym typeface="Childling"/>
              </a:rPr>
              <a:t>The coming of the Son of Man will be like what happened in the time of Noah.</a:t>
            </a:r>
            <a:endParaRPr lang="en-US" sz="4700" spc="138" dirty="0">
              <a:solidFill>
                <a:srgbClr val="5A3114"/>
              </a:solidFill>
              <a:latin typeface="Nunito" pitchFamily="2" charset="0"/>
              <a:ea typeface="Nunito"/>
              <a:cs typeface="Nunito"/>
              <a:sym typeface="Nunito"/>
            </a:endParaRPr>
          </a:p>
        </p:txBody>
      </p:sp>
      <p:pic>
        <p:nvPicPr>
          <p:cNvPr id="10" name="Picture 9">
            <a:extLst>
              <a:ext uri="{FF2B5EF4-FFF2-40B4-BE49-F238E27FC236}">
                <a16:creationId xmlns:a16="http://schemas.microsoft.com/office/drawing/2014/main" id="{B95DD02A-874A-C50A-35B8-CE2BA9DD0058}"/>
              </a:ext>
            </a:extLst>
          </p:cNvPr>
          <p:cNvPicPr>
            <a:picLocks noChangeAspect="1"/>
          </p:cNvPicPr>
          <p:nvPr/>
        </p:nvPicPr>
        <p:blipFill>
          <a:blip r:embed="rId6"/>
          <a:stretch>
            <a:fillRect/>
          </a:stretch>
        </p:blipFill>
        <p:spPr>
          <a:xfrm>
            <a:off x="228599" y="3327038"/>
            <a:ext cx="7162801" cy="54131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38</a:t>
              </a:r>
            </a:p>
          </p:txBody>
        </p:sp>
      </p:grpSp>
      <p:sp>
        <p:nvSpPr>
          <p:cNvPr id="9" name="TextBox 9"/>
          <p:cNvSpPr txBox="1"/>
          <p:nvPr/>
        </p:nvSpPr>
        <p:spPr>
          <a:xfrm>
            <a:off x="699389" y="4656159"/>
            <a:ext cx="10539627" cy="3354765"/>
          </a:xfrm>
          <a:prstGeom prst="rect">
            <a:avLst/>
          </a:prstGeom>
        </p:spPr>
        <p:txBody>
          <a:bodyPr wrap="square" lIns="0" tIns="0" rIns="0" bIns="0" rtlCol="0" anchor="t">
            <a:spAutoFit/>
          </a:bodyPr>
          <a:lstStyle/>
          <a:p>
            <a:pPr>
              <a:lnSpc>
                <a:spcPts val="6579"/>
              </a:lnSpc>
            </a:pPr>
            <a:r>
              <a:rPr lang="en-US" sz="4700" dirty="0">
                <a:solidFill>
                  <a:srgbClr val="000000"/>
                </a:solidFill>
                <a:latin typeface="Nunito" pitchFamily="2" charset="0"/>
                <a:ea typeface="Childling"/>
                <a:cs typeface="Childling"/>
                <a:sym typeface="Childling"/>
              </a:rPr>
              <a:t>In the days before the flood people ate and drank, men and women married, up to the very day Noah went into the boat;</a:t>
            </a:r>
            <a:endParaRPr lang="en-US" sz="4699" spc="140" dirty="0">
              <a:solidFill>
                <a:srgbClr val="5A3114"/>
              </a:solidFill>
              <a:latin typeface="Nunito"/>
              <a:ea typeface="Nunito"/>
              <a:cs typeface="Nunito"/>
              <a:sym typeface="Nunito"/>
            </a:endParaRPr>
          </a:p>
        </p:txBody>
      </p:sp>
      <p:pic>
        <p:nvPicPr>
          <p:cNvPr id="8" name="Picture 7">
            <a:extLst>
              <a:ext uri="{FF2B5EF4-FFF2-40B4-BE49-F238E27FC236}">
                <a16:creationId xmlns:a16="http://schemas.microsoft.com/office/drawing/2014/main" id="{6BC39C24-DCDA-BBA1-34D8-82E19482C0BF}"/>
              </a:ext>
            </a:extLst>
          </p:cNvPr>
          <p:cNvPicPr>
            <a:picLocks noChangeAspect="1"/>
          </p:cNvPicPr>
          <p:nvPr/>
        </p:nvPicPr>
        <p:blipFill>
          <a:blip r:embed="rId6"/>
          <a:stretch>
            <a:fillRect/>
          </a:stretch>
        </p:blipFill>
        <p:spPr>
          <a:xfrm>
            <a:off x="11396880" y="3606749"/>
            <a:ext cx="6662520" cy="49968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39</a:t>
              </a:r>
            </a:p>
          </p:txBody>
        </p:sp>
      </p:grpSp>
      <p:sp>
        <p:nvSpPr>
          <p:cNvPr id="10" name="TextBox 10"/>
          <p:cNvSpPr txBox="1"/>
          <p:nvPr/>
        </p:nvSpPr>
        <p:spPr>
          <a:xfrm>
            <a:off x="7162800" y="3899938"/>
            <a:ext cx="10109488" cy="4068421"/>
          </a:xfrm>
          <a:prstGeom prst="rect">
            <a:avLst/>
          </a:prstGeom>
        </p:spPr>
        <p:txBody>
          <a:bodyPr wrap="square" lIns="0" tIns="0" rIns="0" bIns="0" rtlCol="0" anchor="t">
            <a:spAutoFit/>
          </a:bodyPr>
          <a:lstStyle/>
          <a:p>
            <a:pPr algn="r">
              <a:lnSpc>
                <a:spcPts val="8126"/>
              </a:lnSpc>
              <a:spcBef>
                <a:spcPct val="0"/>
              </a:spcBef>
            </a:pPr>
            <a:r>
              <a:rPr lang="en-US" sz="4500" dirty="0">
                <a:solidFill>
                  <a:srgbClr val="000000"/>
                </a:solidFill>
                <a:latin typeface="Nunito" pitchFamily="2" charset="0"/>
                <a:ea typeface="Childling"/>
                <a:cs typeface="Childling"/>
                <a:sym typeface="Childling"/>
              </a:rPr>
              <a:t>yet they did not realize what was happening until the flood came and swept them all away. That is how it will be when the Son of Man comes.</a:t>
            </a:r>
          </a:p>
        </p:txBody>
      </p:sp>
      <p:pic>
        <p:nvPicPr>
          <p:cNvPr id="8" name="Picture 7">
            <a:extLst>
              <a:ext uri="{FF2B5EF4-FFF2-40B4-BE49-F238E27FC236}">
                <a16:creationId xmlns:a16="http://schemas.microsoft.com/office/drawing/2014/main" id="{BB5A3C85-BFEF-DF9D-C892-04F6B5E2E803}"/>
              </a:ext>
            </a:extLst>
          </p:cNvPr>
          <p:cNvPicPr>
            <a:picLocks noChangeAspect="1"/>
          </p:cNvPicPr>
          <p:nvPr/>
        </p:nvPicPr>
        <p:blipFill>
          <a:blip r:embed="rId6"/>
          <a:stretch>
            <a:fillRect/>
          </a:stretch>
        </p:blipFill>
        <p:spPr>
          <a:xfrm>
            <a:off x="228600" y="3498163"/>
            <a:ext cx="7498240" cy="49203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40</a:t>
              </a:r>
            </a:p>
          </p:txBody>
        </p:sp>
      </p:grpSp>
      <p:sp>
        <p:nvSpPr>
          <p:cNvPr id="8" name="TextBox 8"/>
          <p:cNvSpPr txBox="1"/>
          <p:nvPr/>
        </p:nvSpPr>
        <p:spPr>
          <a:xfrm>
            <a:off x="741897" y="4751378"/>
            <a:ext cx="10611903" cy="3164328"/>
          </a:xfrm>
          <a:prstGeom prst="rect">
            <a:avLst/>
          </a:prstGeom>
        </p:spPr>
        <p:txBody>
          <a:bodyPr wrap="square" lIns="0" tIns="0" rIns="0" bIns="0" rtlCol="0" anchor="t">
            <a:spAutoFit/>
          </a:bodyPr>
          <a:lstStyle/>
          <a:p>
            <a:pPr lvl="0">
              <a:lnSpc>
                <a:spcPct val="150000"/>
              </a:lnSpc>
              <a:spcBef>
                <a:spcPct val="0"/>
              </a:spcBef>
            </a:pPr>
            <a:r>
              <a:rPr lang="en-US" sz="4700" dirty="0">
                <a:solidFill>
                  <a:srgbClr val="221D1A"/>
                </a:solidFill>
                <a:latin typeface="Nunito" pitchFamily="2" charset="0"/>
                <a:ea typeface="Childling"/>
                <a:cs typeface="Childling"/>
                <a:sym typeface="Childling"/>
              </a:rPr>
              <a:t>At that time two men will be working in a field: one will be taken away, the other will be left behind.</a:t>
            </a:r>
          </a:p>
        </p:txBody>
      </p:sp>
      <p:pic>
        <p:nvPicPr>
          <p:cNvPr id="7" name="Picture 6">
            <a:extLst>
              <a:ext uri="{FF2B5EF4-FFF2-40B4-BE49-F238E27FC236}">
                <a16:creationId xmlns:a16="http://schemas.microsoft.com/office/drawing/2014/main" id="{BC35929E-CF8D-9686-E1C7-1163DEB7AA4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10857380" y="1866900"/>
            <a:ext cx="8153400" cy="8153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971151"/>
            <a:ext cx="11159538" cy="41223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976363"/>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41</a:t>
              </a:r>
            </a:p>
          </p:txBody>
        </p:sp>
      </p:grpSp>
      <p:sp>
        <p:nvSpPr>
          <p:cNvPr id="8" name="TextBox 8"/>
          <p:cNvSpPr txBox="1"/>
          <p:nvPr/>
        </p:nvSpPr>
        <p:spPr>
          <a:xfrm>
            <a:off x="7620000" y="4344364"/>
            <a:ext cx="9695390" cy="3164328"/>
          </a:xfrm>
          <a:prstGeom prst="rect">
            <a:avLst/>
          </a:prstGeom>
        </p:spPr>
        <p:txBody>
          <a:bodyPr wrap="square" lIns="0" tIns="0" rIns="0" bIns="0" rtlCol="0" anchor="t">
            <a:spAutoFit/>
          </a:bodyPr>
          <a:lstStyle/>
          <a:p>
            <a:pPr lvl="0" algn="r">
              <a:lnSpc>
                <a:spcPct val="150000"/>
              </a:lnSpc>
              <a:spcBef>
                <a:spcPct val="0"/>
              </a:spcBef>
            </a:pPr>
            <a:r>
              <a:rPr lang="en-US" sz="4700" dirty="0">
                <a:solidFill>
                  <a:srgbClr val="221D1A"/>
                </a:solidFill>
                <a:latin typeface="Nunito" pitchFamily="2" charset="0"/>
                <a:ea typeface="Childling"/>
                <a:cs typeface="Childling"/>
                <a:sym typeface="Childling"/>
              </a:rPr>
              <a:t>Two women will be at a mill grinding meal: one will be taken away, the other will be left behind.</a:t>
            </a:r>
          </a:p>
        </p:txBody>
      </p:sp>
      <p:pic>
        <p:nvPicPr>
          <p:cNvPr id="9" name="Picture 8">
            <a:extLst>
              <a:ext uri="{FF2B5EF4-FFF2-40B4-BE49-F238E27FC236}">
                <a16:creationId xmlns:a16="http://schemas.microsoft.com/office/drawing/2014/main" id="{8D6ABE67-2807-C0B8-83BB-39AF61C5373F}"/>
              </a:ext>
            </a:extLst>
          </p:cNvPr>
          <p:cNvPicPr>
            <a:picLocks noChangeAspect="1"/>
          </p:cNvPicPr>
          <p:nvPr/>
        </p:nvPicPr>
        <p:blipFill>
          <a:blip r:embed="rId6"/>
          <a:stretch>
            <a:fillRect/>
          </a:stretch>
        </p:blipFill>
        <p:spPr>
          <a:xfrm>
            <a:off x="457200" y="3090011"/>
            <a:ext cx="6697426" cy="669742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2770A507-CAA8-42BA-CE7F-34574DCCF7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F69F3F1-01AE-59DC-AF74-5737CCCAAAE6}"/>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024B7E68-CC34-F21B-BEB7-E1B93CFE13C2}"/>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C63F4812-DCC3-81DD-4446-9D87F736EF43}"/>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11907FDA-4C9D-03E6-4801-41854784289E}"/>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78EC8C31-8AEF-4762-A56A-AF9E4B712FB8}"/>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42</a:t>
              </a:r>
            </a:p>
          </p:txBody>
        </p:sp>
      </p:grpSp>
      <p:sp>
        <p:nvSpPr>
          <p:cNvPr id="8" name="TextBox 8">
            <a:extLst>
              <a:ext uri="{FF2B5EF4-FFF2-40B4-BE49-F238E27FC236}">
                <a16:creationId xmlns:a16="http://schemas.microsoft.com/office/drawing/2014/main" id="{4FE36133-E263-972A-0FE9-ECFDC668DA79}"/>
              </a:ext>
            </a:extLst>
          </p:cNvPr>
          <p:cNvSpPr txBox="1"/>
          <p:nvPr/>
        </p:nvSpPr>
        <p:spPr>
          <a:xfrm>
            <a:off x="741012" y="5210798"/>
            <a:ext cx="11231006" cy="2245487"/>
          </a:xfrm>
          <a:prstGeom prst="rect">
            <a:avLst/>
          </a:prstGeom>
        </p:spPr>
        <p:txBody>
          <a:bodyPr wrap="square" lIns="0" tIns="0" rIns="0" bIns="0" rtlCol="0" anchor="t">
            <a:spAutoFit/>
          </a:bodyPr>
          <a:lstStyle/>
          <a:p>
            <a:pPr lvl="0">
              <a:lnSpc>
                <a:spcPts val="9159"/>
              </a:lnSpc>
              <a:spcBef>
                <a:spcPct val="0"/>
              </a:spcBef>
            </a:pPr>
            <a:r>
              <a:rPr lang="en-US" sz="4700" dirty="0">
                <a:solidFill>
                  <a:srgbClr val="221D1A"/>
                </a:solidFill>
                <a:latin typeface="Nunito" pitchFamily="2" charset="0"/>
                <a:ea typeface="Childling"/>
                <a:cs typeface="Childling"/>
                <a:sym typeface="Childling"/>
              </a:rPr>
              <a:t>Watch out, then, because you do not know what day your Lord will come. </a:t>
            </a:r>
          </a:p>
        </p:txBody>
      </p:sp>
      <p:pic>
        <p:nvPicPr>
          <p:cNvPr id="10" name="Picture 9">
            <a:extLst>
              <a:ext uri="{FF2B5EF4-FFF2-40B4-BE49-F238E27FC236}">
                <a16:creationId xmlns:a16="http://schemas.microsoft.com/office/drawing/2014/main" id="{D09936C1-0B69-17AB-E6C1-BAAA1652CBDA}"/>
              </a:ext>
            </a:extLst>
          </p:cNvPr>
          <p:cNvPicPr>
            <a:picLocks noChangeAspect="1"/>
          </p:cNvPicPr>
          <p:nvPr/>
        </p:nvPicPr>
        <p:blipFill>
          <a:blip r:embed="rId6"/>
          <a:stretch>
            <a:fillRect/>
          </a:stretch>
        </p:blipFill>
        <p:spPr>
          <a:xfrm>
            <a:off x="11652183" y="1738320"/>
            <a:ext cx="6457950" cy="8572500"/>
          </a:xfrm>
          <a:prstGeom prst="rect">
            <a:avLst/>
          </a:prstGeom>
        </p:spPr>
      </p:pic>
    </p:spTree>
    <p:extLst>
      <p:ext uri="{BB962C8B-B14F-4D97-AF65-F5344CB8AC3E}">
        <p14:creationId xmlns:p14="http://schemas.microsoft.com/office/powerpoint/2010/main" val="131686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53C3F-8BB5-090F-8492-5BF3D2CBF54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433E64-727E-C52C-2A78-8574033EE38C}"/>
              </a:ext>
            </a:extLst>
          </p:cNvPr>
          <p:cNvSpPr/>
          <p:nvPr/>
        </p:nvSpPr>
        <p:spPr>
          <a:xfrm>
            <a:off x="6384452" y="3766036"/>
            <a:ext cx="11522548" cy="4642757"/>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07C757B7-9E08-B4E6-1A35-31FB67394E4D}"/>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227C8D9B-2EDB-16E6-00B1-9A6209AF587A}"/>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14A7B3A9-3F19-548D-3AEE-5FC37B2FD26C}"/>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6753F369-9B7E-7732-99B5-2BB451CD7767}"/>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43</a:t>
              </a:r>
            </a:p>
          </p:txBody>
        </p:sp>
      </p:grpSp>
      <p:sp>
        <p:nvSpPr>
          <p:cNvPr id="8" name="TextBox 8">
            <a:extLst>
              <a:ext uri="{FF2B5EF4-FFF2-40B4-BE49-F238E27FC236}">
                <a16:creationId xmlns:a16="http://schemas.microsoft.com/office/drawing/2014/main" id="{ED12C306-5324-A377-3087-3AFC93FB88A8}"/>
              </a:ext>
            </a:extLst>
          </p:cNvPr>
          <p:cNvSpPr txBox="1"/>
          <p:nvPr/>
        </p:nvSpPr>
        <p:spPr>
          <a:xfrm>
            <a:off x="8381999" y="3569438"/>
            <a:ext cx="9127753" cy="4993675"/>
          </a:xfrm>
          <a:prstGeom prst="rect">
            <a:avLst/>
          </a:prstGeom>
        </p:spPr>
        <p:txBody>
          <a:bodyPr wrap="square" lIns="0" tIns="0" rIns="0" bIns="0" rtlCol="0" anchor="t">
            <a:spAutoFit/>
          </a:bodyPr>
          <a:lstStyle/>
          <a:p>
            <a:pPr algn="r">
              <a:lnSpc>
                <a:spcPct val="150000"/>
              </a:lnSpc>
              <a:spcBef>
                <a:spcPct val="0"/>
              </a:spcBef>
            </a:pPr>
            <a:r>
              <a:rPr lang="en-US" sz="4400" dirty="0">
                <a:solidFill>
                  <a:srgbClr val="000000"/>
                </a:solidFill>
                <a:latin typeface="Nunito" pitchFamily="2" charset="0"/>
                <a:ea typeface="Childling"/>
                <a:cs typeface="Childling"/>
                <a:sym typeface="Childling"/>
              </a:rPr>
              <a:t>If the owner of a house knew the time when the thief would come, you can be sure that he would stay awake and not let the thief break into his house.</a:t>
            </a:r>
          </a:p>
        </p:txBody>
      </p:sp>
      <p:pic>
        <p:nvPicPr>
          <p:cNvPr id="9" name="Picture 8">
            <a:extLst>
              <a:ext uri="{FF2B5EF4-FFF2-40B4-BE49-F238E27FC236}">
                <a16:creationId xmlns:a16="http://schemas.microsoft.com/office/drawing/2014/main" id="{74EDA192-D065-F044-BE29-233F162B0630}"/>
              </a:ext>
            </a:extLst>
          </p:cNvPr>
          <p:cNvPicPr>
            <a:picLocks noChangeAspect="1"/>
          </p:cNvPicPr>
          <p:nvPr/>
        </p:nvPicPr>
        <p:blipFill>
          <a:blip r:embed="rId6"/>
          <a:stretch>
            <a:fillRect/>
          </a:stretch>
        </p:blipFill>
        <p:spPr>
          <a:xfrm>
            <a:off x="454452" y="3531338"/>
            <a:ext cx="7998285" cy="5208883"/>
          </a:xfrm>
          <a:prstGeom prst="rect">
            <a:avLst/>
          </a:prstGeom>
        </p:spPr>
      </p:pic>
    </p:spTree>
    <p:extLst>
      <p:ext uri="{BB962C8B-B14F-4D97-AF65-F5344CB8AC3E}">
        <p14:creationId xmlns:p14="http://schemas.microsoft.com/office/powerpoint/2010/main" val="2429391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778E2093-C56D-7A42-EC73-A131D271A1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53AF218-AB92-3A03-CB0D-4D6AD086CD08}"/>
              </a:ext>
            </a:extLst>
          </p:cNvPr>
          <p:cNvSpPr/>
          <p:nvPr/>
        </p:nvSpPr>
        <p:spPr>
          <a:xfrm>
            <a:off x="359900" y="4118405"/>
            <a:ext cx="11993230" cy="484940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B0157775-DD93-6CE7-DB3D-ED30E339D145}"/>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AC3A003E-FE07-3558-86F0-769B6D76EBC0}"/>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825409B1-B071-82CF-3E4E-D4954DC7ED90}"/>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6CF2633D-3946-3BF8-D5F5-4821D2709D8A}"/>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44</a:t>
              </a:r>
            </a:p>
          </p:txBody>
        </p:sp>
      </p:grpSp>
      <p:sp>
        <p:nvSpPr>
          <p:cNvPr id="8" name="TextBox 8">
            <a:extLst>
              <a:ext uri="{FF2B5EF4-FFF2-40B4-BE49-F238E27FC236}">
                <a16:creationId xmlns:a16="http://schemas.microsoft.com/office/drawing/2014/main" id="{3B6BBDAC-7020-061F-971B-F30796435EFD}"/>
              </a:ext>
            </a:extLst>
          </p:cNvPr>
          <p:cNvSpPr txBox="1"/>
          <p:nvPr/>
        </p:nvSpPr>
        <p:spPr>
          <a:xfrm>
            <a:off x="609600" y="5105400"/>
            <a:ext cx="10591800" cy="2827697"/>
          </a:xfrm>
          <a:prstGeom prst="rect">
            <a:avLst/>
          </a:prstGeom>
        </p:spPr>
        <p:txBody>
          <a:bodyPr wrap="square" lIns="0" tIns="0" rIns="0" bIns="0" rtlCol="0" anchor="t">
            <a:spAutoFit/>
          </a:bodyPr>
          <a:lstStyle/>
          <a:p>
            <a:pPr>
              <a:lnSpc>
                <a:spcPct val="150000"/>
              </a:lnSpc>
              <a:spcBef>
                <a:spcPct val="0"/>
              </a:spcBef>
            </a:pPr>
            <a:r>
              <a:rPr lang="en-US" sz="4200" dirty="0">
                <a:solidFill>
                  <a:srgbClr val="000000"/>
                </a:solidFill>
                <a:latin typeface="Nunito" pitchFamily="2" charset="0"/>
                <a:ea typeface="Childling"/>
                <a:cs typeface="Childling"/>
                <a:sym typeface="Childling"/>
              </a:rPr>
              <a:t>So then, you also must always be ready, because the Son of Man will come at an hour when you are not expecting him.</a:t>
            </a:r>
          </a:p>
        </p:txBody>
      </p:sp>
      <p:pic>
        <p:nvPicPr>
          <p:cNvPr id="9" name="Picture 8">
            <a:extLst>
              <a:ext uri="{FF2B5EF4-FFF2-40B4-BE49-F238E27FC236}">
                <a16:creationId xmlns:a16="http://schemas.microsoft.com/office/drawing/2014/main" id="{C500ABE9-D537-C46C-83EC-A858B3CD402D}"/>
              </a:ext>
            </a:extLst>
          </p:cNvPr>
          <p:cNvPicPr>
            <a:picLocks noChangeAspect="1"/>
          </p:cNvPicPr>
          <p:nvPr/>
        </p:nvPicPr>
        <p:blipFill>
          <a:blip r:embed="rId6"/>
          <a:stretch>
            <a:fillRect/>
          </a:stretch>
        </p:blipFill>
        <p:spPr>
          <a:xfrm>
            <a:off x="11314743" y="2632853"/>
            <a:ext cx="6940600" cy="6940600"/>
          </a:xfrm>
          <a:prstGeom prst="rect">
            <a:avLst/>
          </a:prstGeom>
        </p:spPr>
      </p:pic>
    </p:spTree>
    <p:extLst>
      <p:ext uri="{BB962C8B-B14F-4D97-AF65-F5344CB8AC3E}">
        <p14:creationId xmlns:p14="http://schemas.microsoft.com/office/powerpoint/2010/main" val="1702467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504395" y="3924300"/>
            <a:ext cx="8858806" cy="4732642"/>
          </a:xfrm>
          <a:prstGeom prst="rect">
            <a:avLst/>
          </a:prstGeom>
        </p:spPr>
        <p:txBody>
          <a:bodyPr wrap="square"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gn="l">
              <a:lnSpc>
                <a:spcPts val="5271"/>
              </a:lnSpc>
            </a:pPr>
            <a:endParaRPr lang="en-US" sz="3765" spc="112" dirty="0">
              <a:solidFill>
                <a:srgbClr val="5A3114"/>
              </a:solidFill>
              <a:latin typeface="Nunito"/>
              <a:ea typeface="Nunito"/>
              <a:cs typeface="Nunito"/>
              <a:sym typeface="Nunito"/>
            </a:endParaRPr>
          </a:p>
          <a:p>
            <a:pPr algn="l">
              <a:lnSpc>
                <a:spcPts val="5271"/>
              </a:lnSpc>
            </a:pPr>
            <a:r>
              <a:rPr lang="en-US" sz="3765" spc="112" dirty="0">
                <a:solidFill>
                  <a:srgbClr val="5A3114"/>
                </a:solidFill>
                <a:latin typeface="Nunito"/>
                <a:ea typeface="Nunito"/>
                <a:cs typeface="Nunito"/>
                <a:sym typeface="Nunito"/>
              </a:rPr>
              <a:t>•Cardstock </a:t>
            </a:r>
          </a:p>
          <a:p>
            <a:pPr algn="l">
              <a:lnSpc>
                <a:spcPts val="5271"/>
              </a:lnSpc>
            </a:pPr>
            <a:r>
              <a:rPr lang="en-US" sz="3765" spc="112" dirty="0">
                <a:solidFill>
                  <a:srgbClr val="5A3114"/>
                </a:solidFill>
                <a:latin typeface="Nunito"/>
                <a:ea typeface="Nunito"/>
                <a:cs typeface="Nunito"/>
                <a:sym typeface="Nunito"/>
              </a:rPr>
              <a:t>•Markers</a:t>
            </a:r>
          </a:p>
          <a:p>
            <a:pPr algn="l">
              <a:lnSpc>
                <a:spcPts val="5271"/>
              </a:lnSpc>
            </a:pPr>
            <a:r>
              <a:rPr lang="en-US" sz="3765" spc="112" dirty="0">
                <a:solidFill>
                  <a:srgbClr val="5A3114"/>
                </a:solidFill>
                <a:latin typeface="Nunito"/>
                <a:ea typeface="Nunito"/>
                <a:cs typeface="Nunito"/>
                <a:sym typeface="Nunito"/>
              </a:rPr>
              <a:t>•Ribbon</a:t>
            </a:r>
          </a:p>
          <a:p>
            <a:pPr algn="l">
              <a:lnSpc>
                <a:spcPts val="5271"/>
              </a:lnSpc>
            </a:pPr>
            <a:endParaRPr lang="en-US" sz="3765" spc="112" dirty="0">
              <a:solidFill>
                <a:srgbClr val="5A3114"/>
              </a:solidFill>
              <a:latin typeface="Nunito"/>
              <a:ea typeface="Nunito"/>
              <a:cs typeface="Nunito"/>
              <a:sym typeface="Nunito"/>
            </a:endParaRPr>
          </a:p>
          <a:p>
            <a:pPr algn="l">
              <a:lnSpc>
                <a:spcPts val="5271"/>
              </a:lnSpc>
            </a:pPr>
            <a:endParaRPr lang="en-US" sz="3765" spc="112" dirty="0">
              <a:solidFill>
                <a:srgbClr val="5A3114"/>
              </a:solidFill>
              <a:latin typeface="Nunito"/>
              <a:ea typeface="Nunito"/>
              <a:cs typeface="Nunito"/>
              <a:sym typeface="Nunito"/>
            </a:endParaRPr>
          </a:p>
        </p:txBody>
      </p:sp>
      <p:sp>
        <p:nvSpPr>
          <p:cNvPr id="7" name="TextBox 7"/>
          <p:cNvSpPr txBox="1"/>
          <p:nvPr/>
        </p:nvSpPr>
        <p:spPr>
          <a:xfrm>
            <a:off x="1182704" y="314325"/>
            <a:ext cx="10323496" cy="5184048"/>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a:t>
            </a:r>
            <a:r>
              <a:rPr lang="nl-NL" sz="10999" dirty="0">
                <a:solidFill>
                  <a:srgbClr val="5A3114"/>
                </a:solidFill>
                <a:latin typeface="Porcelain"/>
                <a:ea typeface="Porcelain"/>
                <a:cs typeface="Porcelain"/>
                <a:sym typeface="Porcelain"/>
              </a:rPr>
              <a:t>“Jesus Is Coming” Mini Door Hanger</a:t>
            </a:r>
            <a:endParaRPr lang="en-US" sz="10999" dirty="0">
              <a:solidFill>
                <a:srgbClr val="5A3114"/>
              </a:solidFill>
              <a:latin typeface="Porcelain"/>
              <a:ea typeface="Porcelain"/>
              <a:cs typeface="Porcelain"/>
              <a:sym typeface="Porcelain"/>
            </a:endParaRPr>
          </a:p>
          <a:p>
            <a:pPr algn="l">
              <a:lnSpc>
                <a:spcPts val="9899"/>
              </a:lnSpc>
            </a:pPr>
            <a:endParaRPr lang="en-US" sz="10999" dirty="0">
              <a:solidFill>
                <a:srgbClr val="5A3114"/>
              </a:solidFill>
              <a:latin typeface="Porcelain"/>
              <a:ea typeface="Porcelain"/>
              <a:cs typeface="Porcelain"/>
              <a:sym typeface="Porcelain"/>
            </a:endParaRPr>
          </a:p>
          <a:p>
            <a:pPr algn="l">
              <a:lnSpc>
                <a:spcPts val="9899"/>
              </a:lnSpc>
            </a:pPr>
            <a:endParaRPr lang="en-US" sz="10999" dirty="0">
              <a:solidFill>
                <a:srgbClr val="5A3114"/>
              </a:solidFill>
              <a:latin typeface="Porcelain"/>
              <a:ea typeface="Porcelain"/>
              <a:cs typeface="Porcelain"/>
              <a:sym typeface="Porcelain"/>
            </a:endParaRPr>
          </a:p>
        </p:txBody>
      </p:sp>
      <p:pic>
        <p:nvPicPr>
          <p:cNvPr id="5" name="Picture 4">
            <a:extLst>
              <a:ext uri="{FF2B5EF4-FFF2-40B4-BE49-F238E27FC236}">
                <a16:creationId xmlns:a16="http://schemas.microsoft.com/office/drawing/2014/main" id="{17BADEA7-5DE3-1392-7B73-A5FE3FC1CA12}"/>
              </a:ext>
            </a:extLst>
          </p:cNvPr>
          <p:cNvPicPr>
            <a:picLocks noChangeAspect="1"/>
          </p:cNvPicPr>
          <p:nvPr/>
        </p:nvPicPr>
        <p:blipFill>
          <a:blip r:embed="rId8"/>
          <a:stretch>
            <a:fillRect/>
          </a:stretch>
        </p:blipFill>
        <p:spPr>
          <a:xfrm>
            <a:off x="12304190" y="871524"/>
            <a:ext cx="4801106" cy="720165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0886" y="3627369"/>
            <a:ext cx="11320373" cy="2621872"/>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solidFill>
                  <a:srgbClr val="221D1A"/>
                </a:solidFill>
                <a:latin typeface="Nunito" pitchFamily="2" charset="0"/>
                <a:ea typeface="Childling"/>
                <a:cs typeface="Childling"/>
                <a:sym typeface="Childling"/>
              </a:rPr>
              <a:t>Cut a door hanger shape.</a:t>
            </a:r>
          </a:p>
          <a:p>
            <a:pPr marL="755651" lvl="1" indent="-377825" algn="just">
              <a:lnSpc>
                <a:spcPts val="5110"/>
              </a:lnSpc>
              <a:buAutoNum type="arabicPeriod"/>
            </a:pPr>
            <a:r>
              <a:rPr lang="en-US" sz="4400" dirty="0">
                <a:solidFill>
                  <a:srgbClr val="221D1A"/>
                </a:solidFill>
                <a:latin typeface="Nunito" pitchFamily="2" charset="0"/>
                <a:ea typeface="Childling"/>
                <a:cs typeface="Childling"/>
                <a:sym typeface="Childling"/>
              </a:rPr>
              <a:t>Write: “I am ready for Jesus!”</a:t>
            </a:r>
          </a:p>
          <a:p>
            <a:pPr marL="755651" lvl="1" indent="-377825" algn="just">
              <a:lnSpc>
                <a:spcPts val="5110"/>
              </a:lnSpc>
              <a:buAutoNum type="arabicPeriod"/>
            </a:pPr>
            <a:r>
              <a:rPr lang="en-US" sz="4400" dirty="0">
                <a:solidFill>
                  <a:srgbClr val="221D1A"/>
                </a:solidFill>
                <a:latin typeface="Nunito" pitchFamily="2" charset="0"/>
                <a:ea typeface="Childling"/>
                <a:cs typeface="Childling"/>
                <a:sym typeface="Childling"/>
              </a:rPr>
              <a:t>Decorate with hearts, crosses, and good deeds.</a:t>
            </a:r>
          </a:p>
        </p:txBody>
      </p:sp>
      <p:sp>
        <p:nvSpPr>
          <p:cNvPr id="7" name="TextBox 7"/>
          <p:cNvSpPr txBox="1"/>
          <p:nvPr/>
        </p:nvSpPr>
        <p:spPr>
          <a:xfrm>
            <a:off x="2055887" y="1150478"/>
            <a:ext cx="6677359" cy="1210389"/>
          </a:xfrm>
          <a:prstGeom prst="rect">
            <a:avLst/>
          </a:prstGeom>
        </p:spPr>
        <p:txBody>
          <a:bodyPr lIns="0" tIns="0" rIns="0" bIns="0" rtlCol="0" anchor="t">
            <a:spAutoFit/>
          </a:bodyPr>
          <a:lstStyle/>
          <a:p>
            <a:pPr algn="l">
              <a:lnSpc>
                <a:spcPts val="8829"/>
              </a:lnSpc>
            </a:pPr>
            <a:r>
              <a:rPr lang="en-US" sz="9810" dirty="0">
                <a:solidFill>
                  <a:srgbClr val="5A3114"/>
                </a:solidFill>
                <a:latin typeface="Porcelain"/>
                <a:ea typeface="Porcelain"/>
                <a:cs typeface="Porcelain"/>
                <a:sym typeface="Porcelain"/>
              </a:rPr>
              <a:t>Instructions:</a:t>
            </a:r>
          </a:p>
        </p:txBody>
      </p:sp>
      <p:pic>
        <p:nvPicPr>
          <p:cNvPr id="6" name="Picture 5">
            <a:extLst>
              <a:ext uri="{FF2B5EF4-FFF2-40B4-BE49-F238E27FC236}">
                <a16:creationId xmlns:a16="http://schemas.microsoft.com/office/drawing/2014/main" id="{5E0C945F-91DE-0D50-E053-6D513AF84541}"/>
              </a:ext>
            </a:extLst>
          </p:cNvPr>
          <p:cNvPicPr>
            <a:picLocks noChangeAspect="1"/>
          </p:cNvPicPr>
          <p:nvPr/>
        </p:nvPicPr>
        <p:blipFill>
          <a:blip r:embed="rId8"/>
          <a:stretch>
            <a:fillRect/>
          </a:stretch>
        </p:blipFill>
        <p:spPr>
          <a:xfrm>
            <a:off x="12304190" y="871524"/>
            <a:ext cx="4801106" cy="720165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7402026"/>
          </a:xfrm>
          <a:prstGeom prst="rect">
            <a:avLst/>
          </a:prstGeom>
        </p:spPr>
        <p:txBody>
          <a:bodyPr lIns="0" tIns="0" rIns="0" bIns="0" rtlCol="0" anchor="t">
            <a:spAutoFit/>
          </a:bodyPr>
          <a:lstStyle/>
          <a:p>
            <a:pPr algn="just"/>
            <a:r>
              <a:rPr lang="en-US" sz="3700" dirty="0">
                <a:solidFill>
                  <a:srgbClr val="221D1A"/>
                </a:solidFill>
                <a:latin typeface="Nunito" pitchFamily="2" charset="0"/>
                <a:ea typeface="Childling"/>
                <a:cs typeface="Childling"/>
                <a:sym typeface="Childling"/>
              </a:rPr>
              <a:t>Dear God,</a:t>
            </a:r>
          </a:p>
          <a:p>
            <a:pPr algn="just"/>
            <a:endParaRPr lang="en-US" sz="3700" dirty="0">
              <a:solidFill>
                <a:srgbClr val="221D1A"/>
              </a:solidFill>
              <a:latin typeface="Nunito" pitchFamily="2" charset="0"/>
              <a:ea typeface="Childling"/>
              <a:cs typeface="Childling"/>
              <a:sym typeface="Childling"/>
            </a:endParaRPr>
          </a:p>
          <a:p>
            <a:pPr algn="just">
              <a:spcBef>
                <a:spcPct val="0"/>
              </a:spcBef>
            </a:pPr>
            <a:r>
              <a:rPr lang="en-US" sz="3700" dirty="0">
                <a:solidFill>
                  <a:srgbClr val="221D1A"/>
                </a:solidFill>
                <a:latin typeface="Nunito" pitchFamily="2" charset="0"/>
                <a:ea typeface="Childling"/>
                <a:cs typeface="Childling"/>
                <a:sym typeface="Childling"/>
              </a:rPr>
              <a:t>Thank You for being with me everyday. You said we should stay awake and be ready, because we don’t know when You will come. Please help me to keep my heart ready for You. Help me to obey, to be kind, to forgive quickly, and to love others like You do. When I get tired or forget, remind me that You are always near. I want to follow You with all my heart. Jesus, I am ready for You.</a:t>
            </a:r>
          </a:p>
          <a:p>
            <a:pPr algn="just">
              <a:spcBef>
                <a:spcPct val="0"/>
              </a:spcBef>
            </a:pPr>
            <a:r>
              <a:rPr lang="en-US" sz="3700" dirty="0">
                <a:solidFill>
                  <a:srgbClr val="221D1A"/>
                </a:solidFill>
                <a:latin typeface="Nunito" pitchFamily="2" charset="0"/>
                <a:ea typeface="Childling"/>
                <a:cs typeface="Childling"/>
                <a:sym typeface="Childling"/>
              </a:rPr>
              <a:t>Amen.</a:t>
            </a:r>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423</Words>
  <Application>Microsoft Office PowerPoint</Application>
  <PresentationFormat>Custom</PresentationFormat>
  <Paragraphs>47</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Porcelain</vt:lpstr>
      <vt:lpstr>Canva Sans Bold</vt:lpstr>
      <vt:lpstr>Nunito Bold</vt:lpstr>
      <vt:lpstr>Calibri</vt:lpstr>
      <vt:lpstr>Arial</vt:lpstr>
      <vt:lpstr>Nunito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angellette anne ambion</cp:lastModifiedBy>
  <cp:revision>12</cp:revision>
  <dcterms:created xsi:type="dcterms:W3CDTF">2006-08-16T00:00:00Z</dcterms:created>
  <dcterms:modified xsi:type="dcterms:W3CDTF">2025-11-25T06:38:27Z</dcterms:modified>
  <dc:identifier>DAGsAzmq0Hg</dc:identifier>
</cp:coreProperties>
</file>