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70" r:id="rId14"/>
    <p:sldId id="271" r:id="rId15"/>
    <p:sldId id="272" r:id="rId16"/>
    <p:sldId id="276" r:id="rId17"/>
    <p:sldId id="273" r:id="rId18"/>
    <p:sldId id="286" r:id="rId19"/>
    <p:sldId id="275" r:id="rId20"/>
  </p:sldIdLst>
  <p:sldSz cx="18288000" cy="10287000"/>
  <p:notesSz cx="6858000" cy="9144000"/>
  <p:embeddedFontLst>
    <p:embeddedFont>
      <p:font typeface="Arial Black" panose="020B0A04020102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4FC8F-2E1E-453B-8A84-BA2762C5BD59}" v="24" dt="2025-02-01T10:04:14.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p:cViewPr varScale="1">
        <p:scale>
          <a:sx n="37" d="100"/>
          <a:sy n="37" d="100"/>
        </p:scale>
        <p:origin x="13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86046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AD45889-B6F4-CC6D-FD95-9210B504DCE7}"/>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39BFB702-4587-4582-CFBF-83CB9745FC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EF754A43-FBFF-D154-779B-3CF393DEA8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560AE5AA-5568-6D76-894E-926A4AA6783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2756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253171" y="7068590"/>
            <a:ext cx="15781655" cy="2620328"/>
            <a:chOff x="11801686" y="1731601"/>
            <a:chExt cx="47335707" cy="2620328"/>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801689" y="2874601"/>
              <a:ext cx="47335704" cy="147732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“A healthy tree does not bear bad fruit, nor does a poor tree bear good fruit.</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6" y="1731601"/>
              <a:ext cx="3980524" cy="78284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43</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C35B6779-8612-6D6F-E5D9-6FF272699008}"/>
              </a:ext>
            </a:extLst>
          </p:cNvPr>
          <p:cNvPicPr>
            <a:picLocks noChangeAspect="1"/>
          </p:cNvPicPr>
          <p:nvPr/>
        </p:nvPicPr>
        <p:blipFill>
          <a:blip r:embed="rId3"/>
          <a:stretch>
            <a:fillRect/>
          </a:stretch>
        </p:blipFill>
        <p:spPr>
          <a:xfrm>
            <a:off x="3071745" y="809222"/>
            <a:ext cx="12144509" cy="6259368"/>
          </a:xfrm>
          <a:prstGeom prst="rect">
            <a:avLst/>
          </a:prstGeom>
        </p:spPr>
      </p:pic>
      <p:pic>
        <p:nvPicPr>
          <p:cNvPr id="4" name="Picture 3">
            <a:extLst>
              <a:ext uri="{FF2B5EF4-FFF2-40B4-BE49-F238E27FC236}">
                <a16:creationId xmlns:a16="http://schemas.microsoft.com/office/drawing/2014/main" id="{FCBA8600-D5F1-AF2B-E126-119A10DDC26C}"/>
              </a:ext>
            </a:extLst>
          </p:cNvPr>
          <p:cNvPicPr>
            <a:picLocks noChangeAspect="1"/>
          </p:cNvPicPr>
          <p:nvPr/>
        </p:nvPicPr>
        <p:blipFill>
          <a:blip r:embed="rId4"/>
          <a:stretch>
            <a:fillRect/>
          </a:stretch>
        </p:blipFill>
        <p:spPr>
          <a:xfrm>
            <a:off x="3071745" y="809222"/>
            <a:ext cx="12279624" cy="6351447"/>
          </a:xfrm>
          <a:prstGeom prst="rect">
            <a:avLst/>
          </a:prstGeom>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315246" y="2180347"/>
            <a:ext cx="5849834" cy="6231105"/>
            <a:chOff x="11746792" y="1731601"/>
            <a:chExt cx="5849834" cy="6231105"/>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Every tree is known by the fruit it bears; you do not pick figs from thorn bushes or gather grapes from bramble bushes.</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44</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DD59976B-E64A-857E-C93C-0537CB7C4DB8}"/>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2CAD26A7-2314-26E6-CF62-A160242ADA13}"/>
              </a:ext>
            </a:extLst>
          </p:cNvPr>
          <p:cNvPicPr>
            <a:picLocks noChangeAspect="1"/>
          </p:cNvPicPr>
          <p:nvPr/>
        </p:nvPicPr>
        <p:blipFill>
          <a:blip r:embed="rId3"/>
          <a:srcRect t="2135" b="1712"/>
          <a:stretch/>
        </p:blipFill>
        <p:spPr>
          <a:xfrm>
            <a:off x="1122920" y="1438310"/>
            <a:ext cx="9067618" cy="7410380"/>
          </a:xfrm>
          <a:prstGeom prst="rect">
            <a:avLst/>
          </a:prstGeom>
        </p:spPr>
      </p:pic>
      <p:pic>
        <p:nvPicPr>
          <p:cNvPr id="4" name="Picture 3">
            <a:extLst>
              <a:ext uri="{FF2B5EF4-FFF2-40B4-BE49-F238E27FC236}">
                <a16:creationId xmlns:a16="http://schemas.microsoft.com/office/drawing/2014/main" id="{4700EE3C-52FC-735A-BA93-3EE5A0E6A5C1}"/>
              </a:ext>
            </a:extLst>
          </p:cNvPr>
          <p:cNvPicPr>
            <a:picLocks noChangeAspect="1"/>
          </p:cNvPicPr>
          <p:nvPr/>
        </p:nvPicPr>
        <p:blipFill>
          <a:blip r:embed="rId4"/>
          <a:stretch>
            <a:fillRect/>
          </a:stretch>
        </p:blipFill>
        <p:spPr>
          <a:xfrm>
            <a:off x="827273" y="1438310"/>
            <a:ext cx="9758665" cy="7410380"/>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1075675" y="1497810"/>
            <a:ext cx="6892669" cy="7596179"/>
            <a:chOff x="7672314" y="1843855"/>
            <a:chExt cx="17425795" cy="7596179"/>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4" y="2792060"/>
              <a:ext cx="17425795" cy="66479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A good person brings good out of the treasure of good things in his heart; a bad person brings bad out of his treasure of bad things. For the mouth speaks what the heart is full of.</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7672317" y="1843855"/>
              <a:ext cx="3326639"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45</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801655F1-C310-659B-907E-96775C72CB9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C121F53C-C1AB-69AF-EBA3-CBE171FF1D7E}"/>
              </a:ext>
            </a:extLst>
          </p:cNvPr>
          <p:cNvPicPr>
            <a:picLocks noChangeAspect="1"/>
          </p:cNvPicPr>
          <p:nvPr/>
        </p:nvPicPr>
        <p:blipFill>
          <a:blip r:embed="rId3"/>
          <a:stretch>
            <a:fillRect/>
          </a:stretch>
        </p:blipFill>
        <p:spPr>
          <a:xfrm>
            <a:off x="8778240" y="1169377"/>
            <a:ext cx="8434085" cy="7948246"/>
          </a:xfrm>
          <a:prstGeom prst="rect">
            <a:avLst/>
          </a:prstGeom>
        </p:spPr>
      </p:pic>
      <p:pic>
        <p:nvPicPr>
          <p:cNvPr id="4" name="Picture 3">
            <a:extLst>
              <a:ext uri="{FF2B5EF4-FFF2-40B4-BE49-F238E27FC236}">
                <a16:creationId xmlns:a16="http://schemas.microsoft.com/office/drawing/2014/main" id="{1E090EAF-4C4A-0C49-BA10-FCE600BCF3F0}"/>
              </a:ext>
            </a:extLst>
          </p:cNvPr>
          <p:cNvPicPr>
            <a:picLocks noChangeAspect="1"/>
          </p:cNvPicPr>
          <p:nvPr/>
        </p:nvPicPr>
        <p:blipFill>
          <a:blip r:embed="rId4"/>
          <a:stretch>
            <a:fillRect/>
          </a:stretch>
        </p:blipFill>
        <p:spPr>
          <a:xfrm>
            <a:off x="8778665" y="1169377"/>
            <a:ext cx="8559313" cy="7948246"/>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alphaModFix/>
            </a:blip>
            <a:srcRect t="22784"/>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dirty="0">
                  <a:solidFill>
                    <a:schemeClr val="lt1"/>
                  </a:solidFill>
                  <a:latin typeface="Arial"/>
                  <a:ea typeface="Arial"/>
                  <a:cs typeface="Arial"/>
                  <a:sym typeface="Arial"/>
                </a:rPr>
                <a:t>GOSPEL</a:t>
              </a:r>
              <a:br>
                <a:rPr lang="en-US" sz="8800" b="1" i="0" u="none" strike="noStrike" cap="none" dirty="0">
                  <a:solidFill>
                    <a:schemeClr val="lt1"/>
                  </a:solidFill>
                  <a:latin typeface="Arial"/>
                  <a:ea typeface="Arial"/>
                  <a:cs typeface="Arial"/>
                  <a:sym typeface="Arial"/>
                </a:rPr>
              </a:br>
              <a:r>
                <a:rPr lang="en-US" sz="8800" b="1" i="0" u="none" strike="noStrike" cap="none" dirty="0">
                  <a:solidFill>
                    <a:schemeClr val="lt1"/>
                  </a:solidFill>
                  <a:latin typeface="Arial"/>
                  <a:ea typeface="Arial"/>
                  <a:cs typeface="Arial"/>
                  <a:sym typeface="Arial"/>
                </a:rPr>
                <a:t>MESSAGE</a:t>
              </a:r>
              <a:endParaRPr sz="8800" b="1" i="0" u="none" strike="noStrike" cap="none" dirty="0">
                <a:solidFill>
                  <a:schemeClr val="lt1"/>
                </a:solidFill>
                <a:latin typeface="Arial Black"/>
                <a:ea typeface="Arial Black"/>
                <a:cs typeface="Arial Black"/>
                <a:sym typeface="Arial Black"/>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34702" y="1239633"/>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dirty="0">
                <a:solidFill>
                  <a:schemeClr val="lt1"/>
                </a:solidFill>
                <a:latin typeface="Arial Black"/>
                <a:sym typeface="Arial Black"/>
              </a:rPr>
              <a:t>Clear Vision Glasses</a:t>
            </a:r>
            <a:endParaRPr sz="1400" b="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074351" y="3481506"/>
            <a:ext cx="7377174" cy="33239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p>
          <a:p>
            <a:pPr marL="0" marR="0" lvl="0" indent="0" algn="l" rtl="0">
              <a:lnSpc>
                <a:spcPct val="100000"/>
              </a:lnSpc>
              <a:spcBef>
                <a:spcPts val="0"/>
              </a:spcBef>
              <a:spcAft>
                <a:spcPts val="0"/>
              </a:spcAft>
              <a:buClr>
                <a:srgbClr val="000000"/>
              </a:buClr>
              <a:buSzPts val="3600"/>
              <a:buFont typeface="Arial"/>
              <a:buNone/>
            </a:pP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Papers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Pencil</a:t>
            </a:r>
          </a:p>
          <a:p>
            <a:pPr>
              <a:buSzPts val="3600"/>
            </a:pPr>
            <a:r>
              <a:rPr lang="en-US" sz="3600" b="1" i="0" u="none" strike="noStrike" cap="none" dirty="0">
                <a:solidFill>
                  <a:schemeClr val="lt1"/>
                </a:solidFill>
                <a:latin typeface="Arial"/>
                <a:ea typeface="Arial"/>
                <a:cs typeface="Arial"/>
                <a:sym typeface="Arial"/>
              </a:rPr>
              <a:t>• Glue</a:t>
            </a:r>
            <a:endParaRPr lang="en-US" sz="3600" b="1" dirty="0">
              <a:solidFill>
                <a:schemeClr val="lt1"/>
              </a:solidFill>
            </a:endParaRPr>
          </a:p>
        </p:txBody>
      </p:sp>
      <p:pic>
        <p:nvPicPr>
          <p:cNvPr id="3" name="Picture 2" descr="A group of colorful tags&#10;&#10;AI-generated content may be incorrect.">
            <a:extLst>
              <a:ext uri="{FF2B5EF4-FFF2-40B4-BE49-F238E27FC236}">
                <a16:creationId xmlns:a16="http://schemas.microsoft.com/office/drawing/2014/main" id="{FC407559-650F-063C-275B-FCBF8150E614}"/>
              </a:ext>
            </a:extLst>
          </p:cNvPr>
          <p:cNvPicPr>
            <a:picLocks noChangeAspect="1"/>
          </p:cNvPicPr>
          <p:nvPr/>
        </p:nvPicPr>
        <p:blipFill>
          <a:blip r:embed="rId3"/>
          <a:srcRect r="38776"/>
          <a:stretch/>
        </p:blipFill>
        <p:spPr>
          <a:xfrm>
            <a:off x="9133828" y="1468357"/>
            <a:ext cx="8000276" cy="7350283"/>
          </a:xfrm>
          <a:prstGeom prst="rect">
            <a:avLst/>
          </a:prstGeom>
        </p:spPr>
      </p:pic>
      <p:pic>
        <p:nvPicPr>
          <p:cNvPr id="4" name="Picture 3">
            <a:extLst>
              <a:ext uri="{FF2B5EF4-FFF2-40B4-BE49-F238E27FC236}">
                <a16:creationId xmlns:a16="http://schemas.microsoft.com/office/drawing/2014/main" id="{2583B3B1-4E29-372D-01E2-7EE26910F536}"/>
              </a:ext>
            </a:extLst>
          </p:cNvPr>
          <p:cNvPicPr>
            <a:picLocks noChangeAspect="1"/>
          </p:cNvPicPr>
          <p:nvPr/>
        </p:nvPicPr>
        <p:blipFill>
          <a:blip r:embed="rId4"/>
          <a:stretch>
            <a:fillRect/>
          </a:stretch>
        </p:blipFill>
        <p:spPr>
          <a:xfrm>
            <a:off x="9133828" y="1304917"/>
            <a:ext cx="8079821" cy="76984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colorful tags&#10;&#10;AI-generated content may be incorrect.">
            <a:extLst>
              <a:ext uri="{FF2B5EF4-FFF2-40B4-BE49-F238E27FC236}">
                <a16:creationId xmlns:a16="http://schemas.microsoft.com/office/drawing/2014/main" id="{0FACD1A2-509A-9545-03CF-3CABFE49FF8E}"/>
              </a:ext>
            </a:extLst>
          </p:cNvPr>
          <p:cNvPicPr>
            <a:picLocks noChangeAspect="1"/>
          </p:cNvPicPr>
          <p:nvPr/>
        </p:nvPicPr>
        <p:blipFill>
          <a:blip r:embed="rId3"/>
          <a:srcRect r="20689"/>
          <a:stretch/>
        </p:blipFill>
        <p:spPr>
          <a:xfrm>
            <a:off x="4574" y="0"/>
            <a:ext cx="14504463" cy="10286990"/>
          </a:xfrm>
          <a:prstGeom prst="rect">
            <a:avLst/>
          </a:prstGeom>
        </p:spPr>
      </p:pic>
      <p:sp>
        <p:nvSpPr>
          <p:cNvPr id="237" name="Rectangle 2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10345783" y="633154"/>
            <a:ext cx="7184571" cy="9020691"/>
          </a:xfrm>
          <a:prstGeom prst="rect">
            <a:avLst/>
          </a:prstGeom>
        </p:spPr>
        <p:txBody>
          <a:bodyPr spcFirstLastPara="1" vert="horz" lIns="91440" tIns="45720" rIns="91440" bIns="45720" rtlCol="0" anchorCtr="0">
            <a:noAutofit/>
          </a:bodyPr>
          <a:lstStyle/>
          <a:p>
            <a:pPr marR="0" lvl="0" algn="just">
              <a:lnSpc>
                <a:spcPct val="90000"/>
              </a:lnSpc>
              <a:spcBef>
                <a:spcPts val="0"/>
              </a:spcBef>
              <a:spcAft>
                <a:spcPts val="600"/>
              </a:spcAft>
              <a:buClr>
                <a:srgbClr val="000000"/>
              </a:buClr>
              <a:buSzPts val="3600"/>
            </a:pPr>
            <a:r>
              <a:rPr lang="en-US" sz="3100" b="1" kern="1200" dirty="0">
                <a:solidFill>
                  <a:schemeClr val="tx1"/>
                </a:solidFill>
                <a:latin typeface="+mn-lt"/>
                <a:ea typeface="+mn-ea"/>
                <a:cs typeface="+mn-cs"/>
              </a:rPr>
              <a:t>Instructions:</a:t>
            </a:r>
            <a:br>
              <a:rPr lang="en-US" sz="3100" b="1" kern="1200" dirty="0">
                <a:solidFill>
                  <a:schemeClr val="tx1"/>
                </a:solidFill>
                <a:latin typeface="+mn-lt"/>
                <a:ea typeface="+mn-ea"/>
                <a:cs typeface="+mn-cs"/>
              </a:rPr>
            </a:br>
            <a:br>
              <a:rPr lang="en-US" sz="3100" kern="1200" dirty="0">
                <a:solidFill>
                  <a:schemeClr val="tx1"/>
                </a:solidFill>
                <a:latin typeface="+mn-lt"/>
                <a:ea typeface="+mn-ea"/>
                <a:cs typeface="+mn-cs"/>
              </a:rPr>
            </a:br>
            <a:r>
              <a:rPr lang="en-US" sz="3100" kern="1200" dirty="0">
                <a:solidFill>
                  <a:schemeClr val="tx1"/>
                </a:solidFill>
                <a:latin typeface="+mn-lt"/>
                <a:ea typeface="+mn-ea"/>
                <a:cs typeface="+mn-cs"/>
              </a:rPr>
              <a:t>1. Take a piece of paper and draw the Glasses Shape.</a:t>
            </a:r>
          </a:p>
          <a:p>
            <a:pPr marR="0" lvl="0" algn="just">
              <a:lnSpc>
                <a:spcPct val="90000"/>
              </a:lnSpc>
              <a:spcBef>
                <a:spcPts val="0"/>
              </a:spcBef>
              <a:spcAft>
                <a:spcPts val="600"/>
              </a:spcAft>
              <a:buClr>
                <a:srgbClr val="000000"/>
              </a:buClr>
              <a:buSzPts val="3600"/>
            </a:pPr>
            <a:endParaRPr lang="en-US" sz="3100" kern="1200" dirty="0">
              <a:solidFill>
                <a:schemeClr val="tx1"/>
              </a:solidFill>
              <a:latin typeface="+mn-lt"/>
              <a:ea typeface="+mn-ea"/>
              <a:cs typeface="+mn-cs"/>
            </a:endParaRPr>
          </a:p>
          <a:p>
            <a:pPr marR="0" lvl="0" algn="just">
              <a:lnSpc>
                <a:spcPct val="90000"/>
              </a:lnSpc>
              <a:spcBef>
                <a:spcPts val="0"/>
              </a:spcBef>
              <a:spcAft>
                <a:spcPts val="600"/>
              </a:spcAft>
              <a:buClr>
                <a:srgbClr val="000000"/>
              </a:buClr>
              <a:buSzPts val="3600"/>
            </a:pPr>
            <a:r>
              <a:rPr lang="en-US" sz="3100" kern="1200" dirty="0">
                <a:solidFill>
                  <a:schemeClr val="tx1"/>
                </a:solidFill>
                <a:latin typeface="+mn-lt"/>
                <a:ea typeface="+mn-ea"/>
                <a:cs typeface="+mn-cs"/>
              </a:rPr>
              <a:t>2. Cut out the Glasses</a:t>
            </a:r>
          </a:p>
          <a:p>
            <a:pPr marR="0" lvl="0" algn="just">
              <a:lnSpc>
                <a:spcPct val="90000"/>
              </a:lnSpc>
              <a:spcBef>
                <a:spcPts val="0"/>
              </a:spcBef>
              <a:spcAft>
                <a:spcPts val="600"/>
              </a:spcAft>
              <a:buClr>
                <a:srgbClr val="000000"/>
              </a:buClr>
              <a:buSzPts val="3600"/>
            </a:pPr>
            <a:endParaRPr lang="en-US" sz="3100" kern="1200" dirty="0">
              <a:solidFill>
                <a:schemeClr val="tx1"/>
              </a:solidFill>
              <a:latin typeface="+mn-lt"/>
              <a:ea typeface="+mn-ea"/>
              <a:cs typeface="+mn-cs"/>
            </a:endParaRPr>
          </a:p>
          <a:p>
            <a:pPr marR="0" lvl="0" algn="just">
              <a:lnSpc>
                <a:spcPct val="90000"/>
              </a:lnSpc>
              <a:spcBef>
                <a:spcPts val="0"/>
              </a:spcBef>
              <a:spcAft>
                <a:spcPts val="600"/>
              </a:spcAft>
              <a:buClr>
                <a:srgbClr val="000000"/>
              </a:buClr>
              <a:buSzPts val="3600"/>
            </a:pPr>
            <a:r>
              <a:rPr lang="en-US" sz="3100" kern="1200" dirty="0">
                <a:solidFill>
                  <a:schemeClr val="tx1"/>
                </a:solidFill>
                <a:latin typeface="+mn-lt"/>
                <a:ea typeface="+mn-ea"/>
                <a:cs typeface="+mn-cs"/>
              </a:rPr>
              <a:t>3. Attached the glasses and the handle of the glasses.</a:t>
            </a:r>
          </a:p>
          <a:p>
            <a:pPr marR="0" lvl="0" algn="just">
              <a:lnSpc>
                <a:spcPct val="90000"/>
              </a:lnSpc>
              <a:spcBef>
                <a:spcPts val="0"/>
              </a:spcBef>
              <a:spcAft>
                <a:spcPts val="600"/>
              </a:spcAft>
              <a:buClr>
                <a:srgbClr val="000000"/>
              </a:buClr>
              <a:buSzPts val="3600"/>
            </a:pPr>
            <a:endParaRPr lang="en-US" sz="3100" kern="1200" dirty="0">
              <a:solidFill>
                <a:schemeClr val="tx1"/>
              </a:solidFill>
              <a:latin typeface="+mn-lt"/>
              <a:ea typeface="+mn-ea"/>
              <a:cs typeface="+mn-cs"/>
            </a:endParaRPr>
          </a:p>
          <a:p>
            <a:pPr marR="0" lvl="0" algn="just">
              <a:lnSpc>
                <a:spcPct val="90000"/>
              </a:lnSpc>
              <a:spcBef>
                <a:spcPts val="0"/>
              </a:spcBef>
              <a:spcAft>
                <a:spcPts val="600"/>
              </a:spcAft>
              <a:buClr>
                <a:srgbClr val="000000"/>
              </a:buClr>
              <a:buSzPts val="3600"/>
            </a:pPr>
            <a:r>
              <a:rPr lang="en-US" sz="3100" kern="1200" dirty="0">
                <a:solidFill>
                  <a:schemeClr val="tx1"/>
                </a:solidFill>
                <a:latin typeface="+mn-lt"/>
                <a:ea typeface="+mn-ea"/>
                <a:cs typeface="+mn-cs"/>
              </a:rPr>
              <a:t>4. Decorate the Clear Vision Glasses to make it more personal.</a:t>
            </a:r>
          </a:p>
          <a:p>
            <a:pPr marR="0" lvl="0" algn="just">
              <a:lnSpc>
                <a:spcPct val="90000"/>
              </a:lnSpc>
              <a:spcBef>
                <a:spcPts val="0"/>
              </a:spcBef>
              <a:spcAft>
                <a:spcPts val="600"/>
              </a:spcAft>
              <a:buClr>
                <a:srgbClr val="000000"/>
              </a:buClr>
              <a:buSzPts val="3600"/>
            </a:pPr>
            <a:endParaRPr lang="en-US" sz="3100" kern="12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00BB15E1-E3E9-4D4C-AFD6-821E12259455}"/>
              </a:ext>
            </a:extLst>
          </p:cNvPr>
          <p:cNvPicPr>
            <a:picLocks noChangeAspect="1"/>
          </p:cNvPicPr>
          <p:nvPr/>
        </p:nvPicPr>
        <p:blipFill>
          <a:blip r:embed="rId4"/>
          <a:stretch>
            <a:fillRect/>
          </a:stretch>
        </p:blipFill>
        <p:spPr>
          <a:xfrm>
            <a:off x="933489" y="633154"/>
            <a:ext cx="9265587" cy="9304019"/>
          </a:xfrm>
          <a:prstGeom prst="rect">
            <a:avLst/>
          </a:prstGeom>
        </p:spPr>
      </p:pic>
    </p:spTree>
    <p:extLst>
      <p:ext uri="{BB962C8B-B14F-4D97-AF65-F5344CB8AC3E}">
        <p14:creationId xmlns:p14="http://schemas.microsoft.com/office/powerpoint/2010/main" val="107260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r>
                <a:rPr lang="en-US" sz="2800" b="1" dirty="0">
                  <a:solidFill>
                    <a:schemeClr val="bg1"/>
                  </a:solidFill>
                </a:rPr>
                <a:t>Dear Jesus, Thank You for Your love and for teaching me how to be kind and wise. Help me to look at myself first before pointing out others’ mistakes. When I see something wrong in someone else, remind me to be patient and loving. Help me remove any selfishness, anger, or pride from my own heart, so, I can see clearly and help others with kindness. Make my heart like a good tree that grows sweet and healthy fruit. Fill me with goodness, so my words and actions show love to my family, friends, and everyone around me. Teach me to speak kind words and to do what is right, because what I say and do comes from what is inside my heart. Jesus, guide me to be a good friend, a good helper, and a good example. Let my heart be full of love, patience, and understanding,</a:t>
              </a:r>
              <a:br>
                <a:rPr lang="en-US" sz="2800" b="1" dirty="0">
                  <a:solidFill>
                    <a:schemeClr val="bg1"/>
                  </a:solidFill>
                </a:rPr>
              </a:br>
              <a:r>
                <a:rPr lang="en-US" sz="2800" b="1" dirty="0">
                  <a:solidFill>
                    <a:schemeClr val="bg1"/>
                  </a:solidFill>
                </a:rPr>
                <a:t>so, I can share Your light with others every day.</a:t>
              </a:r>
            </a:p>
            <a:p>
              <a:r>
                <a:rPr lang="en-US" sz="2800" b="1" dirty="0">
                  <a:solidFill>
                    <a:schemeClr val="bg1"/>
                  </a:solidFill>
                </a:rPr>
                <a:t>Amen.</a:t>
              </a:r>
            </a:p>
            <a:p>
              <a:pPr marL="0" marR="0" lvl="0" indent="0" algn="just" rtl="0">
                <a:lnSpc>
                  <a:spcPct val="100000"/>
                </a:lnSpc>
                <a:spcBef>
                  <a:spcPts val="0"/>
                </a:spcBef>
                <a:spcAft>
                  <a:spcPts val="0"/>
                </a:spcAft>
                <a:buClr>
                  <a:srgbClr val="000000"/>
                </a:buClr>
                <a:buSzPts val="4000"/>
                <a:buFont typeface="Arial"/>
                <a:buNone/>
              </a:pPr>
              <a:endParaRPr lang="en-US" sz="1100" dirty="0"/>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5DE3ACE5-B9AA-8746-3D84-370B2ACC3C40}"/>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1DAAB07E-EDF1-1750-6BC2-EF189DC90565}"/>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E4A2EF06-B1E6-9AB4-6E26-77F342FEF98D}"/>
                </a:ext>
              </a:extLst>
            </p:cNvPr>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BA705145-B789-F39D-5A6C-D2F0C1C8BB00}"/>
                </a:ext>
              </a:extLst>
            </p:cNvPr>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Eight Sunday in Ordinary Time – </a:t>
              </a:r>
              <a:r>
                <a:rPr lang="en-US" sz="3600" b="1" dirty="0">
                  <a:solidFill>
                    <a:srgbClr val="FFFFFF"/>
                  </a:solidFill>
                </a:rPr>
                <a:t>March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3600" b="1" dirty="0">
                  <a:solidFill>
                    <a:srgbClr val="FFFFFF"/>
                  </a:solidFill>
                </a:rPr>
                <a:t>2</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325ABFBE-6154-5C52-1C21-8295271E2A87}"/>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345283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Eight Sunday in Ordinary Time – </a:t>
              </a:r>
              <a:r>
                <a:rPr lang="en-US" sz="3600" b="1" dirty="0">
                  <a:solidFill>
                    <a:srgbClr val="FFFFFF"/>
                  </a:solidFill>
                </a:rPr>
                <a:t>March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r>
                <a:rPr lang="en-US" sz="3600" b="1" dirty="0">
                  <a:solidFill>
                    <a:srgbClr val="FFFFFF"/>
                  </a:solidFill>
                </a:rPr>
                <a:t>2</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388373"/>
            <a:ext cx="17145000" cy="95102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dirty="0"/>
              <a:t>Context:</a:t>
            </a:r>
          </a:p>
          <a:p>
            <a:pPr marL="0" marR="0" lvl="0" indent="0" algn="just" rtl="0">
              <a:lnSpc>
                <a:spcPct val="100000"/>
              </a:lnSpc>
              <a:spcBef>
                <a:spcPts val="0"/>
              </a:spcBef>
              <a:spcAft>
                <a:spcPts val="0"/>
              </a:spcAft>
              <a:buNone/>
            </a:pPr>
            <a:r>
              <a:rPr lang="en-US" sz="3600" dirty="0"/>
              <a:t>In the Gospel, Jesus teaches that we should not judge others without first examining ourselves. If we want to help someone, we must ensure that we are also doing what is right. Just as a tree is known by its fruit, our hearts are revealed through our actions and words. When our hearts are kind and full of goodness, we naturally share love and kindness with others.</a:t>
            </a:r>
          </a:p>
          <a:p>
            <a:pPr marL="0" marR="0" lvl="0" indent="0" algn="just" rtl="0">
              <a:lnSpc>
                <a:spcPct val="100000"/>
              </a:lnSpc>
              <a:spcBef>
                <a:spcPts val="0"/>
              </a:spcBef>
              <a:spcAft>
                <a:spcPts val="0"/>
              </a:spcAft>
              <a:buNone/>
            </a:pPr>
            <a:endParaRPr lang="en-US" sz="3600" dirty="0"/>
          </a:p>
          <a:p>
            <a:pPr marL="0" marR="0" lvl="0" indent="0" algn="just" rtl="0">
              <a:lnSpc>
                <a:spcPct val="100000"/>
              </a:lnSpc>
              <a:spcBef>
                <a:spcPts val="0"/>
              </a:spcBef>
              <a:spcAft>
                <a:spcPts val="0"/>
              </a:spcAft>
              <a:buNone/>
            </a:pPr>
            <a:r>
              <a:rPr lang="en-US" sz="3600" b="1" dirty="0"/>
              <a:t>Message:</a:t>
            </a:r>
          </a:p>
          <a:p>
            <a:pPr marL="0" marR="0" lvl="0" indent="0" algn="just" rtl="0">
              <a:lnSpc>
                <a:spcPct val="100000"/>
              </a:lnSpc>
              <a:spcBef>
                <a:spcPts val="0"/>
              </a:spcBef>
              <a:spcAft>
                <a:spcPts val="0"/>
              </a:spcAft>
              <a:buNone/>
            </a:pPr>
            <a:r>
              <a:rPr lang="en-US" sz="3600" dirty="0"/>
              <a:t>The message of the Gospel is: "Be Kind and Examine Yourself First." Before pointing out the mistakes of others, we should reflect on our own actions. When our hearts are filled with kindness and goodness, our words and deeds will reflect that. Let us help others with love and strive to be the best person we can be!</a:t>
            </a:r>
          </a:p>
          <a:p>
            <a:pPr marL="0" marR="0" lvl="0" indent="0" algn="just" rtl="0">
              <a:lnSpc>
                <a:spcPct val="100000"/>
              </a:lnSpc>
              <a:spcBef>
                <a:spcPts val="0"/>
              </a:spcBef>
              <a:spcAft>
                <a:spcPts val="0"/>
              </a:spcAft>
              <a:buNone/>
            </a:pPr>
            <a:endParaRPr lang="en-US" sz="3600" dirty="0"/>
          </a:p>
          <a:p>
            <a:pPr marL="0" marR="0" lvl="0" indent="0" algn="just" rtl="0">
              <a:lnSpc>
                <a:spcPct val="100000"/>
              </a:lnSpc>
              <a:spcBef>
                <a:spcPts val="0"/>
              </a:spcBef>
              <a:spcAft>
                <a:spcPts val="0"/>
              </a:spcAft>
              <a:buNone/>
            </a:pPr>
            <a:r>
              <a:rPr lang="en-US" sz="3600" b="1" dirty="0"/>
              <a:t>Lesson:</a:t>
            </a:r>
          </a:p>
          <a:p>
            <a:pPr marL="0" marR="0" lvl="0" indent="0" algn="just" rtl="0">
              <a:lnSpc>
                <a:spcPct val="100000"/>
              </a:lnSpc>
              <a:spcBef>
                <a:spcPts val="0"/>
              </a:spcBef>
              <a:spcAft>
                <a:spcPts val="0"/>
              </a:spcAft>
              <a:buNone/>
            </a:pPr>
            <a:r>
              <a:rPr lang="en-US" sz="3600" dirty="0"/>
              <a:t>Fix yourself first before helping others. Before correcting others, we must ensure that we are also doing what is right. A good heart leads to kind words and actions. When we fill our hearts with goodness, we can truly help others in the right way!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1F91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5400" b="1" dirty="0">
                <a:solidFill>
                  <a:schemeClr val="bg1"/>
                </a:solidFill>
                <a:latin typeface="Arial Black"/>
                <a:ea typeface="Arial Black"/>
                <a:cs typeface="Arial Black"/>
                <a:sym typeface="Arial Black"/>
              </a:rPr>
              <a:t>See Clearly, Be Kind</a:t>
            </a:r>
            <a:endParaRPr sz="54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6:39-45</a:t>
            </a:r>
            <a:endParaRPr sz="5000" b="0" i="0" u="none" strike="noStrike" cap="none" dirty="0">
              <a:solidFill>
                <a:schemeClr val="bg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E0847F0A-032F-6931-0C4A-DDDB81EAF422}"/>
              </a:ext>
            </a:extLst>
          </p:cNvPr>
          <p:cNvPicPr>
            <a:picLocks noChangeAspect="1"/>
          </p:cNvPicPr>
          <p:nvPr/>
        </p:nvPicPr>
        <p:blipFill>
          <a:blip r:embed="rId3"/>
          <a:stretch>
            <a:fillRect/>
          </a:stretch>
        </p:blipFill>
        <p:spPr>
          <a:xfrm>
            <a:off x="3272367" y="1"/>
            <a:ext cx="11282978" cy="80202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47177" y="2946067"/>
            <a:ext cx="6690054" cy="5567393"/>
            <a:chOff x="1357258" y="1500162"/>
            <a:chExt cx="5791709" cy="5567393"/>
          </a:xfrm>
        </p:grpSpPr>
        <p:sp>
          <p:nvSpPr>
            <p:cNvPr id="125" name="Google Shape;125;p13"/>
            <p:cNvSpPr txBox="1"/>
            <p:nvPr/>
          </p:nvSpPr>
          <p:spPr>
            <a:xfrm>
              <a:off x="1357260" y="2635572"/>
              <a:ext cx="5791707"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Jesus told them this parable: “One blind man cannot lead another one; if he does, both will fall into a ditch.</a:t>
              </a:r>
            </a:p>
          </p:txBody>
        </p:sp>
        <p:sp>
          <p:nvSpPr>
            <p:cNvPr id="126" name="Google Shape;126;p13"/>
            <p:cNvSpPr txBox="1"/>
            <p:nvPr/>
          </p:nvSpPr>
          <p:spPr>
            <a:xfrm>
              <a:off x="1357258" y="1500162"/>
              <a:ext cx="1193083" cy="770478"/>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39</a:t>
              </a:r>
              <a:endParaRPr sz="5000" b="1" i="0" u="none" strike="noStrike" cap="none" dirty="0">
                <a:solidFill>
                  <a:srgbClr val="FFFFFF"/>
                </a:solidFill>
                <a:latin typeface="Arial Black"/>
                <a:ea typeface="Arial Black"/>
                <a:cs typeface="Arial Black"/>
                <a:sym typeface="Arial Black"/>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a:extLst>
              <a:ext uri="{FF2B5EF4-FFF2-40B4-BE49-F238E27FC236}">
                <a16:creationId xmlns:a16="http://schemas.microsoft.com/office/drawing/2014/main" id="{D9931D93-CBC3-3F0B-F7BE-00CA29932BD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3" name="AutoShape 6" descr="Jesus: ‘Blessed are you when you have sadness. You shall find comfort.’ – Slide 3">
            <a:extLst>
              <a:ext uri="{FF2B5EF4-FFF2-40B4-BE49-F238E27FC236}">
                <a16:creationId xmlns:a16="http://schemas.microsoft.com/office/drawing/2014/main" id="{E7918E1E-C613-5BD6-A895-65B478E7ED2C}"/>
              </a:ext>
            </a:extLst>
          </p:cNvPr>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AutoShape 8" descr="Jesus: ‘Blessed are you when you have sadness. You shall find comfort.’ – Slide 3">
            <a:extLst>
              <a:ext uri="{FF2B5EF4-FFF2-40B4-BE49-F238E27FC236}">
                <a16:creationId xmlns:a16="http://schemas.microsoft.com/office/drawing/2014/main" id="{05B717B0-35CC-2607-E1AA-E584434498AF}"/>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8" name="Picture 7">
            <a:extLst>
              <a:ext uri="{FF2B5EF4-FFF2-40B4-BE49-F238E27FC236}">
                <a16:creationId xmlns:a16="http://schemas.microsoft.com/office/drawing/2014/main" id="{428B3648-7D1D-F2B0-0E15-C179F1730FD9}"/>
              </a:ext>
            </a:extLst>
          </p:cNvPr>
          <p:cNvPicPr>
            <a:picLocks noChangeAspect="1"/>
          </p:cNvPicPr>
          <p:nvPr/>
        </p:nvPicPr>
        <p:blipFill>
          <a:blip r:embed="rId3"/>
          <a:stretch>
            <a:fillRect/>
          </a:stretch>
        </p:blipFill>
        <p:spPr>
          <a:xfrm>
            <a:off x="8721967" y="1345223"/>
            <a:ext cx="8518854" cy="75965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0691447" y="3074060"/>
            <a:ext cx="6460506" cy="5616208"/>
            <a:chOff x="11995679" y="787688"/>
            <a:chExt cx="4586571" cy="5616208"/>
          </a:xfrm>
        </p:grpSpPr>
        <p:sp>
          <p:nvSpPr>
            <p:cNvPr id="135" name="Google Shape;135;p16"/>
            <p:cNvSpPr txBox="1"/>
            <p:nvPr/>
          </p:nvSpPr>
          <p:spPr>
            <a:xfrm>
              <a:off x="11995680" y="787688"/>
              <a:ext cx="1246298"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40</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79" y="1971913"/>
              <a:ext cx="4586571"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No pupils are greater than their teacher; but all pupils, when they have completed their training, will be like their teacher.</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4" name="Picture 3">
            <a:extLst>
              <a:ext uri="{FF2B5EF4-FFF2-40B4-BE49-F238E27FC236}">
                <a16:creationId xmlns:a16="http://schemas.microsoft.com/office/drawing/2014/main" id="{737DAD27-7154-44B4-D21B-C31928997367}"/>
              </a:ext>
            </a:extLst>
          </p:cNvPr>
          <p:cNvPicPr>
            <a:picLocks noChangeAspect="1"/>
          </p:cNvPicPr>
          <p:nvPr/>
        </p:nvPicPr>
        <p:blipFill>
          <a:blip r:embed="rId3"/>
          <a:stretch>
            <a:fillRect/>
          </a:stretch>
        </p:blipFill>
        <p:spPr>
          <a:xfrm>
            <a:off x="1136047" y="1204546"/>
            <a:ext cx="8421465" cy="78779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2276664"/>
            <a:ext cx="6365631" cy="5733671"/>
            <a:chOff x="998174" y="90708"/>
            <a:chExt cx="5643571" cy="5733671"/>
          </a:xfrm>
        </p:grpSpPr>
        <p:sp>
          <p:nvSpPr>
            <p:cNvPr id="144" name="Google Shape;144;p20"/>
            <p:cNvSpPr/>
            <p:nvPr/>
          </p:nvSpPr>
          <p:spPr>
            <a:xfrm>
              <a:off x="998174" y="90708"/>
              <a:ext cx="1214400" cy="8574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41</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1392396"/>
              <a:ext cx="5602639"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“Why do you look at the speck in your brother's eye, but pay no attention to the log in your own eye?</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4" name="Picture 3">
            <a:extLst>
              <a:ext uri="{FF2B5EF4-FFF2-40B4-BE49-F238E27FC236}">
                <a16:creationId xmlns:a16="http://schemas.microsoft.com/office/drawing/2014/main" id="{1D8366C6-9E90-152A-C7B9-5987FB554FF7}"/>
              </a:ext>
            </a:extLst>
          </p:cNvPr>
          <p:cNvPicPr>
            <a:picLocks noChangeAspect="1"/>
          </p:cNvPicPr>
          <p:nvPr/>
        </p:nvPicPr>
        <p:blipFill>
          <a:blip r:embed="rId3"/>
          <a:stretch>
            <a:fillRect/>
          </a:stretch>
        </p:blipFill>
        <p:spPr>
          <a:xfrm>
            <a:off x="8475785" y="1501093"/>
            <a:ext cx="8746139" cy="7284813"/>
          </a:xfrm>
          <a:prstGeom prst="rect">
            <a:avLst/>
          </a:prstGeom>
        </p:spPr>
      </p:pic>
      <p:pic>
        <p:nvPicPr>
          <p:cNvPr id="3" name="Picture 2">
            <a:extLst>
              <a:ext uri="{FF2B5EF4-FFF2-40B4-BE49-F238E27FC236}">
                <a16:creationId xmlns:a16="http://schemas.microsoft.com/office/drawing/2014/main" id="{BDFF2C7B-B93E-318F-6F07-4850EFC82C37}"/>
              </a:ext>
            </a:extLst>
          </p:cNvPr>
          <p:cNvPicPr>
            <a:picLocks noChangeAspect="1"/>
          </p:cNvPicPr>
          <p:nvPr/>
        </p:nvPicPr>
        <p:blipFill>
          <a:blip r:embed="rId4"/>
          <a:stretch>
            <a:fillRect/>
          </a:stretch>
        </p:blipFill>
        <p:spPr>
          <a:xfrm>
            <a:off x="7899268" y="1501093"/>
            <a:ext cx="9899171" cy="7467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332588" y="2027947"/>
            <a:ext cx="5849834" cy="6896245"/>
            <a:chOff x="11737144" y="1731601"/>
            <a:chExt cx="5849834" cy="6896245"/>
          </a:xfrm>
        </p:grpSpPr>
        <p:sp>
          <p:nvSpPr>
            <p:cNvPr id="153" name="Google Shape;153;p9"/>
            <p:cNvSpPr txBox="1"/>
            <p:nvPr/>
          </p:nvSpPr>
          <p:spPr>
            <a:xfrm>
              <a:off x="11737144" y="2533870"/>
              <a:ext cx="5849834" cy="609397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600" b="1" i="0" dirty="0">
                  <a:solidFill>
                    <a:schemeClr val="bg1"/>
                  </a:solidFill>
                  <a:effectLst/>
                  <a:latin typeface="Arial" panose="020B0604020202020204" pitchFamily="34" charset="0"/>
                  <a:cs typeface="Arial" panose="020B0604020202020204" pitchFamily="34" charset="0"/>
                </a:rPr>
                <a:t>How can you say to your brother, ‘Please, brother, let me take that speck out of your eye,’ yet cannot even see the log in your own eye? You hypocrite! First take the log out of your own eye, and then you will be able to see clearly to take the speck out of your brother's eye.</a:t>
              </a:r>
              <a:endParaRPr lang="en-US" sz="28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42</a:t>
              </a:r>
              <a:endParaRPr sz="5000" b="1" i="0" u="none" strike="noStrike" cap="none" dirty="0">
                <a:solidFill>
                  <a:srgbClr val="FFFFFF"/>
                </a:solidFill>
                <a:latin typeface="Arial Black"/>
                <a:ea typeface="Arial Black"/>
                <a:cs typeface="Arial Black"/>
                <a:sym typeface="Arial Black"/>
              </a:endParaRPr>
            </a:p>
          </p:txBody>
        </p:sp>
      </p:grpSp>
      <p:pic>
        <p:nvPicPr>
          <p:cNvPr id="4" name="Picture 3">
            <a:extLst>
              <a:ext uri="{FF2B5EF4-FFF2-40B4-BE49-F238E27FC236}">
                <a16:creationId xmlns:a16="http://schemas.microsoft.com/office/drawing/2014/main" id="{234A901A-F883-B3D6-3FCF-DF467395102E}"/>
              </a:ext>
            </a:extLst>
          </p:cNvPr>
          <p:cNvPicPr>
            <a:picLocks noChangeAspect="1"/>
          </p:cNvPicPr>
          <p:nvPr/>
        </p:nvPicPr>
        <p:blipFill>
          <a:blip r:embed="rId3"/>
          <a:stretch>
            <a:fillRect/>
          </a:stretch>
        </p:blipFill>
        <p:spPr>
          <a:xfrm>
            <a:off x="1095930" y="1362807"/>
            <a:ext cx="9348122" cy="7561385"/>
          </a:xfrm>
          <a:prstGeom prst="rect">
            <a:avLst/>
          </a:prstGeom>
        </p:spPr>
      </p:pic>
      <p:pic>
        <p:nvPicPr>
          <p:cNvPr id="3" name="Picture 2">
            <a:extLst>
              <a:ext uri="{FF2B5EF4-FFF2-40B4-BE49-F238E27FC236}">
                <a16:creationId xmlns:a16="http://schemas.microsoft.com/office/drawing/2014/main" id="{AA34182B-F300-2CAE-B632-AFAF451F2D84}"/>
              </a:ext>
            </a:extLst>
          </p:cNvPr>
          <p:cNvPicPr>
            <a:picLocks noChangeAspect="1"/>
          </p:cNvPicPr>
          <p:nvPr/>
        </p:nvPicPr>
        <p:blipFill>
          <a:blip r:embed="rId4"/>
          <a:stretch>
            <a:fillRect/>
          </a:stretch>
        </p:blipFill>
        <p:spPr>
          <a:xfrm>
            <a:off x="857679" y="1362807"/>
            <a:ext cx="9824623" cy="78368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782</Words>
  <Application>Microsoft Office PowerPoint</Application>
  <PresentationFormat>Custom</PresentationFormat>
  <Paragraphs>69</Paragraphs>
  <Slides>19</Slides>
  <Notes>19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30</cp:revision>
  <dcterms:created xsi:type="dcterms:W3CDTF">2022-09-22T06:53:28Z</dcterms:created>
  <dcterms:modified xsi:type="dcterms:W3CDTF">2025-02-27T09:36:16Z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