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7" r:id="rId11"/>
    <p:sldId id="278" r:id="rId12"/>
    <p:sldId id="289" r:id="rId13"/>
    <p:sldId id="279" r:id="rId14"/>
    <p:sldId id="288" r:id="rId15"/>
    <p:sldId id="270" r:id="rId16"/>
    <p:sldId id="271" r:id="rId17"/>
    <p:sldId id="272" r:id="rId18"/>
    <p:sldId id="276" r:id="rId19"/>
    <p:sldId id="273" r:id="rId20"/>
    <p:sldId id="286" r:id="rId21"/>
    <p:sldId id="275" r:id="rId22"/>
  </p:sldIdLst>
  <p:sldSz cx="18288000" cy="10287000"/>
  <p:notesSz cx="6858000" cy="9144000"/>
  <p:embeddedFontLst>
    <p:embeddedFont>
      <p:font typeface="Arial Black" panose="020B0A0402010202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4FC8F-2E1E-453B-8A84-BA2762C5BD59}" v="24" dt="2025-02-01T10:04:14.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156" autoAdjust="0"/>
  </p:normalViewPr>
  <p:slideViewPr>
    <p:cSldViewPr snapToGrid="0">
      <p:cViewPr varScale="1">
        <p:scale>
          <a:sx n="37" d="100"/>
          <a:sy n="37" d="100"/>
        </p:scale>
        <p:origin x="13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3F448FE-129B-44CA-D644-EE24DCE491F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288D1101-6779-078A-88EE-E5F82B8F2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83E1F8A-B3CC-01A2-10FA-D49C66B7E70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E2F85F7-F9B9-0E1D-456E-443B90641B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506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A21A31B-F8C8-8753-3FEB-CC1476CB712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AE8769E-02AB-411C-BE3D-6FFFEE9D45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13E1957-5BA4-2FAD-5333-29D3811A355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F123B5A-4270-17C6-5410-2E19ABABF3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63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6AF3939-98BC-2AEE-7CAB-A4F949F2453C}"/>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D81A1153-D138-0C10-B9CC-1B0F003161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33E74D5E-5844-9D29-1DB4-C8562EAD194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9D4136A-66BA-E80D-A876-DAAF59450D5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60975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85EEE72-5B28-1D75-9DFA-D60107E9179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317D08E-2B5D-FB3C-F47B-0634049A61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66DF6C6-17B1-519C-BE34-039A02FDA0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A2D76917-3B22-F92F-9A1B-35DBC402B7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22174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BF828D3B-AF87-F7D3-C0D3-0FBE62AC8DA6}"/>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4F7AE9B-D190-8FD4-116E-0D4FAE3D46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5B5942D5-1385-42D1-6FCF-633339F56A6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38684E3-3EC3-98C7-94B1-D82B9413F56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079412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86046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EAD45889-B6F4-CC6D-FD95-9210B504DCE7}"/>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39BFB702-4587-4582-CFBF-83CB9745FC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a:extLst>
              <a:ext uri="{FF2B5EF4-FFF2-40B4-BE49-F238E27FC236}">
                <a16:creationId xmlns:a16="http://schemas.microsoft.com/office/drawing/2014/main" id="{EF754A43-FBFF-D154-779B-3CF393DEA8E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a:extLst>
              <a:ext uri="{FF2B5EF4-FFF2-40B4-BE49-F238E27FC236}">
                <a16:creationId xmlns:a16="http://schemas.microsoft.com/office/drawing/2014/main" id="{560AE5AA-5568-6D76-894E-926A4AA6783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27568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79EEE296-183E-BA5F-65AF-96FF64432DB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AEB5BF6F-8EB5-5141-C637-9C0C38505AB6}"/>
              </a:ext>
            </a:extLst>
          </p:cNvPr>
          <p:cNvGrpSpPr/>
          <p:nvPr/>
        </p:nvGrpSpPr>
        <p:grpSpPr>
          <a:xfrm>
            <a:off x="1393848" y="6277282"/>
            <a:ext cx="15781655" cy="3358991"/>
            <a:chOff x="11801686" y="1731601"/>
            <a:chExt cx="47335707" cy="3358991"/>
          </a:xfrm>
        </p:grpSpPr>
        <p:sp>
          <p:nvSpPr>
            <p:cNvPr id="153" name="Google Shape;153;p9">
              <a:extLst>
                <a:ext uri="{FF2B5EF4-FFF2-40B4-BE49-F238E27FC236}">
                  <a16:creationId xmlns:a16="http://schemas.microsoft.com/office/drawing/2014/main" id="{EE1479C2-27BC-AB00-5DE1-20FD75E5700A}"/>
                </a:ext>
              </a:extLst>
            </p:cNvPr>
            <p:cNvSpPr txBox="1"/>
            <p:nvPr/>
          </p:nvSpPr>
          <p:spPr>
            <a:xfrm>
              <a:off x="11801689" y="2874601"/>
              <a:ext cx="47335704" cy="2215991"/>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Peter and his companions were sound asleep, but they woke up and saw Jesus' glory and the two men who were standing with him.</a:t>
              </a:r>
              <a:endParaRPr lang="en-US" sz="24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A48A64A1-2A11-3515-F1E1-3025CC654DDF}"/>
                </a:ext>
              </a:extLst>
            </p:cNvPr>
            <p:cNvSpPr txBox="1"/>
            <p:nvPr/>
          </p:nvSpPr>
          <p:spPr>
            <a:xfrm>
              <a:off x="11801686" y="1731601"/>
              <a:ext cx="3980524" cy="782845"/>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32</a:t>
              </a:r>
              <a:endParaRPr sz="5000" b="1" i="0" u="none" strike="noStrike" cap="none" dirty="0">
                <a:solidFill>
                  <a:srgbClr val="FFFFFF"/>
                </a:solidFill>
                <a:latin typeface="Arial Black"/>
                <a:ea typeface="Arial Black"/>
                <a:cs typeface="Arial Black"/>
                <a:sym typeface="Arial Black"/>
              </a:endParaRPr>
            </a:p>
          </p:txBody>
        </p:sp>
      </p:grpSp>
      <p:pic>
        <p:nvPicPr>
          <p:cNvPr id="6" name="Picture 5">
            <a:extLst>
              <a:ext uri="{FF2B5EF4-FFF2-40B4-BE49-F238E27FC236}">
                <a16:creationId xmlns:a16="http://schemas.microsoft.com/office/drawing/2014/main" id="{E844FDAA-D74D-E5A6-77AE-D71B229E57E5}"/>
              </a:ext>
            </a:extLst>
          </p:cNvPr>
          <p:cNvPicPr>
            <a:picLocks noChangeAspect="1"/>
          </p:cNvPicPr>
          <p:nvPr/>
        </p:nvPicPr>
        <p:blipFill>
          <a:blip r:embed="rId3"/>
          <a:stretch>
            <a:fillRect/>
          </a:stretch>
        </p:blipFill>
        <p:spPr>
          <a:xfrm>
            <a:off x="3569676" y="311866"/>
            <a:ext cx="11148647" cy="6229612"/>
          </a:xfrm>
          <a:prstGeom prst="rect">
            <a:avLst/>
          </a:prstGeom>
        </p:spPr>
      </p:pic>
    </p:spTree>
    <p:extLst>
      <p:ext uri="{BB962C8B-B14F-4D97-AF65-F5344CB8AC3E}">
        <p14:creationId xmlns:p14="http://schemas.microsoft.com/office/powerpoint/2010/main" val="37772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723AC0DE-EB05-E8A3-6C49-BEA7E708EEE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C4115F6-819C-43DD-372B-F5ACE8C11025}"/>
              </a:ext>
            </a:extLst>
          </p:cNvPr>
          <p:cNvGrpSpPr/>
          <p:nvPr/>
        </p:nvGrpSpPr>
        <p:grpSpPr>
          <a:xfrm>
            <a:off x="11315246" y="812908"/>
            <a:ext cx="5849834" cy="8661184"/>
            <a:chOff x="11746792" y="1779013"/>
            <a:chExt cx="5849834" cy="7233516"/>
          </a:xfrm>
        </p:grpSpPr>
        <p:sp>
          <p:nvSpPr>
            <p:cNvPr id="153" name="Google Shape;153;p9">
              <a:extLst>
                <a:ext uri="{FF2B5EF4-FFF2-40B4-BE49-F238E27FC236}">
                  <a16:creationId xmlns:a16="http://schemas.microsoft.com/office/drawing/2014/main" id="{B62AEDFB-8657-DA08-31B3-3730B1460883}"/>
                </a:ext>
              </a:extLst>
            </p:cNvPr>
            <p:cNvSpPr txBox="1"/>
            <p:nvPr/>
          </p:nvSpPr>
          <p:spPr>
            <a:xfrm>
              <a:off x="11746792" y="2792060"/>
              <a:ext cx="5849834" cy="622046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400" b="1" i="0" dirty="0">
                  <a:solidFill>
                    <a:schemeClr val="bg1"/>
                  </a:solidFill>
                  <a:effectLst/>
                  <a:latin typeface="Arial" panose="020B0604020202020204" pitchFamily="34" charset="0"/>
                  <a:cs typeface="Arial" panose="020B0604020202020204" pitchFamily="34" charset="0"/>
                </a:rPr>
                <a:t>As the men were leaving Jesus, Peter said to him, "Master, how good it is that we are here! We will make three tents, one for you, one for Moses, and one for Elijah." (He did not really know what he was saying.)</a:t>
              </a:r>
              <a:endParaRPr lang="en-US" sz="36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D7367570-34A3-D6CA-7257-ECC8AC54B8D0}"/>
                </a:ext>
              </a:extLst>
            </p:cNvPr>
            <p:cNvSpPr txBox="1"/>
            <p:nvPr/>
          </p:nvSpPr>
          <p:spPr>
            <a:xfrm>
              <a:off x="11746792" y="1779013"/>
              <a:ext cx="1285800" cy="769441"/>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33</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DD59976B-E64A-857E-C93C-0537CB7C4DB8}"/>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9" name="Picture 8">
            <a:extLst>
              <a:ext uri="{FF2B5EF4-FFF2-40B4-BE49-F238E27FC236}">
                <a16:creationId xmlns:a16="http://schemas.microsoft.com/office/drawing/2014/main" id="{550A2C31-1D2B-7388-7B09-32DE93EFE1E2}"/>
              </a:ext>
            </a:extLst>
          </p:cNvPr>
          <p:cNvPicPr>
            <a:picLocks noChangeAspect="1"/>
          </p:cNvPicPr>
          <p:nvPr/>
        </p:nvPicPr>
        <p:blipFill>
          <a:blip r:embed="rId3"/>
          <a:stretch>
            <a:fillRect/>
          </a:stretch>
        </p:blipFill>
        <p:spPr>
          <a:xfrm>
            <a:off x="1122920" y="1423148"/>
            <a:ext cx="8893693" cy="7135903"/>
          </a:xfrm>
          <a:prstGeom prst="rect">
            <a:avLst/>
          </a:prstGeom>
        </p:spPr>
      </p:pic>
    </p:spTree>
    <p:extLst>
      <p:ext uri="{BB962C8B-B14F-4D97-AF65-F5344CB8AC3E}">
        <p14:creationId xmlns:p14="http://schemas.microsoft.com/office/powerpoint/2010/main" val="27869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C974512F-41FA-F4B9-1411-EA33C24A3DC1}"/>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F152B112-71A5-2FB9-C2CC-4967124E5742}"/>
              </a:ext>
            </a:extLst>
          </p:cNvPr>
          <p:cNvGrpSpPr/>
          <p:nvPr/>
        </p:nvGrpSpPr>
        <p:grpSpPr>
          <a:xfrm>
            <a:off x="1253171" y="7068590"/>
            <a:ext cx="15781655" cy="1635443"/>
            <a:chOff x="11801686" y="1731601"/>
            <a:chExt cx="47335707" cy="1635443"/>
          </a:xfrm>
        </p:grpSpPr>
        <p:sp>
          <p:nvSpPr>
            <p:cNvPr id="153" name="Google Shape;153;p9">
              <a:extLst>
                <a:ext uri="{FF2B5EF4-FFF2-40B4-BE49-F238E27FC236}">
                  <a16:creationId xmlns:a16="http://schemas.microsoft.com/office/drawing/2014/main" id="{9F9CDAFB-40FE-B84C-12E7-47077B99547D}"/>
                </a:ext>
              </a:extLst>
            </p:cNvPr>
            <p:cNvSpPr txBox="1"/>
            <p:nvPr/>
          </p:nvSpPr>
          <p:spPr>
            <a:xfrm>
              <a:off x="11801689" y="2874601"/>
              <a:ext cx="47335704"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AA8395BE-3E5A-76C7-0F26-3A01BA2CF8A1}"/>
                </a:ext>
              </a:extLst>
            </p:cNvPr>
            <p:cNvSpPr txBox="1"/>
            <p:nvPr/>
          </p:nvSpPr>
          <p:spPr>
            <a:xfrm>
              <a:off x="11801686" y="1731601"/>
              <a:ext cx="3980524" cy="782845"/>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34</a:t>
              </a:r>
              <a:endParaRPr sz="5000" b="1" i="0" u="none" strike="noStrike" cap="none" dirty="0">
                <a:solidFill>
                  <a:srgbClr val="FFFFFF"/>
                </a:solidFill>
                <a:latin typeface="Arial Black"/>
                <a:ea typeface="Arial Black"/>
                <a:cs typeface="Arial Black"/>
                <a:sym typeface="Arial Black"/>
              </a:endParaRPr>
            </a:p>
          </p:txBody>
        </p:sp>
      </p:grpSp>
      <p:sp>
        <p:nvSpPr>
          <p:cNvPr id="6" name="Google Shape;153;p9">
            <a:extLst>
              <a:ext uri="{FF2B5EF4-FFF2-40B4-BE49-F238E27FC236}">
                <a16:creationId xmlns:a16="http://schemas.microsoft.com/office/drawing/2014/main" id="{FEB9C02D-83E6-7C42-A8A4-134F9D89C363}"/>
              </a:ext>
            </a:extLst>
          </p:cNvPr>
          <p:cNvSpPr txBox="1"/>
          <p:nvPr/>
        </p:nvSpPr>
        <p:spPr>
          <a:xfrm>
            <a:off x="1320730" y="7851435"/>
            <a:ext cx="15781654" cy="2215991"/>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While he was still speaking, a cloud appeared and covered them with its shadow; and the disciples were afraid as the cloud came over them.</a:t>
            </a:r>
            <a:endParaRPr lang="en-US" sz="1800" b="1" i="0" u="none" strike="noStrike" cap="none" dirty="0">
              <a:solidFill>
                <a:schemeClr val="bg1"/>
              </a:solidFill>
              <a:latin typeface="Arial" panose="020B0604020202020204" pitchFamily="34" charset="0"/>
              <a:cs typeface="Arial" panose="020B0604020202020204" pitchFamily="34" charset="0"/>
              <a:sym typeface="Arial"/>
            </a:endParaRPr>
          </a:p>
        </p:txBody>
      </p:sp>
      <p:pic>
        <p:nvPicPr>
          <p:cNvPr id="9" name="Picture 8">
            <a:extLst>
              <a:ext uri="{FF2B5EF4-FFF2-40B4-BE49-F238E27FC236}">
                <a16:creationId xmlns:a16="http://schemas.microsoft.com/office/drawing/2014/main" id="{AD562C67-861F-4641-DAFB-A50CABC5DB02}"/>
              </a:ext>
            </a:extLst>
          </p:cNvPr>
          <p:cNvPicPr>
            <a:picLocks noChangeAspect="1"/>
          </p:cNvPicPr>
          <p:nvPr/>
        </p:nvPicPr>
        <p:blipFill>
          <a:blip r:embed="rId3"/>
          <a:stretch>
            <a:fillRect/>
          </a:stretch>
        </p:blipFill>
        <p:spPr>
          <a:xfrm>
            <a:off x="3851030" y="777693"/>
            <a:ext cx="11236570" cy="6290897"/>
          </a:xfrm>
          <a:prstGeom prst="rect">
            <a:avLst/>
          </a:prstGeom>
        </p:spPr>
      </p:pic>
    </p:spTree>
    <p:extLst>
      <p:ext uri="{BB962C8B-B14F-4D97-AF65-F5344CB8AC3E}">
        <p14:creationId xmlns:p14="http://schemas.microsoft.com/office/powerpoint/2010/main" val="285972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48F72C12-CC69-A27B-947A-9237F3438F7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76DC620-E2DD-1F65-91B2-E97117CEB281}"/>
              </a:ext>
            </a:extLst>
          </p:cNvPr>
          <p:cNvGrpSpPr/>
          <p:nvPr/>
        </p:nvGrpSpPr>
        <p:grpSpPr>
          <a:xfrm>
            <a:off x="1198767" y="3008892"/>
            <a:ext cx="6892669" cy="3964415"/>
            <a:chOff x="7672314" y="1843855"/>
            <a:chExt cx="17425795" cy="3964415"/>
          </a:xfrm>
        </p:grpSpPr>
        <p:sp>
          <p:nvSpPr>
            <p:cNvPr id="153" name="Google Shape;153;p9">
              <a:extLst>
                <a:ext uri="{FF2B5EF4-FFF2-40B4-BE49-F238E27FC236}">
                  <a16:creationId xmlns:a16="http://schemas.microsoft.com/office/drawing/2014/main" id="{52C1DA58-77A4-2B44-ED7F-93AA13AF9925}"/>
                </a:ext>
              </a:extLst>
            </p:cNvPr>
            <p:cNvSpPr txBox="1"/>
            <p:nvPr/>
          </p:nvSpPr>
          <p:spPr>
            <a:xfrm>
              <a:off x="7672314" y="2792060"/>
              <a:ext cx="17425795" cy="301621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 A voice said from the cloud, "This is my Son, whom I have chosen - listen to him!"</a:t>
              </a:r>
              <a:endParaRPr lang="en-US" sz="48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05595BFB-9BCD-C4CD-0CD0-1BB3197FC944}"/>
                </a:ext>
              </a:extLst>
            </p:cNvPr>
            <p:cNvSpPr txBox="1"/>
            <p:nvPr/>
          </p:nvSpPr>
          <p:spPr>
            <a:xfrm>
              <a:off x="7672317" y="1843855"/>
              <a:ext cx="3326639" cy="769441"/>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35</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Then I beg you, send Lazarus to my father’s house to warn my five brothers so that they don’t come into this place of torment.’ – Slide 9">
            <a:extLst>
              <a:ext uri="{FF2B5EF4-FFF2-40B4-BE49-F238E27FC236}">
                <a16:creationId xmlns:a16="http://schemas.microsoft.com/office/drawing/2014/main" id="{801655F1-C310-659B-907E-96775C72CB9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6" name="Picture 5">
            <a:extLst>
              <a:ext uri="{FF2B5EF4-FFF2-40B4-BE49-F238E27FC236}">
                <a16:creationId xmlns:a16="http://schemas.microsoft.com/office/drawing/2014/main" id="{222777E7-C7A3-7CB7-16EC-10AAED03F117}"/>
              </a:ext>
            </a:extLst>
          </p:cNvPr>
          <p:cNvPicPr>
            <a:picLocks noChangeAspect="1"/>
          </p:cNvPicPr>
          <p:nvPr/>
        </p:nvPicPr>
        <p:blipFill>
          <a:blip r:embed="rId3"/>
          <a:stretch>
            <a:fillRect/>
          </a:stretch>
        </p:blipFill>
        <p:spPr>
          <a:xfrm>
            <a:off x="9144000" y="1072662"/>
            <a:ext cx="8352692" cy="7099788"/>
          </a:xfrm>
          <a:prstGeom prst="rect">
            <a:avLst/>
          </a:prstGeom>
        </p:spPr>
      </p:pic>
    </p:spTree>
    <p:extLst>
      <p:ext uri="{BB962C8B-B14F-4D97-AF65-F5344CB8AC3E}">
        <p14:creationId xmlns:p14="http://schemas.microsoft.com/office/powerpoint/2010/main" val="393967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2F53AF2B-FBC7-73EF-735E-A3A532C968E0}"/>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C108F183-9BCA-7A9E-A514-4FBCC1C85C9D}"/>
              </a:ext>
            </a:extLst>
          </p:cNvPr>
          <p:cNvGrpSpPr/>
          <p:nvPr/>
        </p:nvGrpSpPr>
        <p:grpSpPr>
          <a:xfrm>
            <a:off x="11315246" y="1508502"/>
            <a:ext cx="5849834" cy="6969769"/>
            <a:chOff x="11746792" y="1731601"/>
            <a:chExt cx="5849834" cy="6969769"/>
          </a:xfrm>
        </p:grpSpPr>
        <p:sp>
          <p:nvSpPr>
            <p:cNvPr id="153" name="Google Shape;153;p9">
              <a:extLst>
                <a:ext uri="{FF2B5EF4-FFF2-40B4-BE49-F238E27FC236}">
                  <a16:creationId xmlns:a16="http://schemas.microsoft.com/office/drawing/2014/main" id="{EF715414-3879-07D5-D485-0ADA33F14E75}"/>
                </a:ext>
              </a:extLst>
            </p:cNvPr>
            <p:cNvSpPr txBox="1"/>
            <p:nvPr/>
          </p:nvSpPr>
          <p:spPr>
            <a:xfrm>
              <a:off x="11746792" y="2792060"/>
              <a:ext cx="5849834" cy="590931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When the voice stopped, there was Jesus all alone. The disciples kept quiet about all this and told no one at that time anything they had seen.</a:t>
              </a:r>
              <a:endParaRPr lang="en-US" sz="48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6683F1A5-BFE2-9F9B-8FEE-B9E012383E1A}"/>
                </a:ext>
              </a:extLst>
            </p:cNvPr>
            <p:cNvSpPr txBox="1"/>
            <p:nvPr/>
          </p:nvSpPr>
          <p:spPr>
            <a:xfrm>
              <a:off x="11801689" y="1731601"/>
              <a:ext cx="1285800" cy="769441"/>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36</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1178FB71-5DB9-8658-3A94-CA0BD331A7F1}"/>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8" name="Picture 7">
            <a:extLst>
              <a:ext uri="{FF2B5EF4-FFF2-40B4-BE49-F238E27FC236}">
                <a16:creationId xmlns:a16="http://schemas.microsoft.com/office/drawing/2014/main" id="{86F22F0C-E548-3C81-E7D3-170F454F4B82}"/>
              </a:ext>
            </a:extLst>
          </p:cNvPr>
          <p:cNvPicPr>
            <a:picLocks noChangeAspect="1"/>
          </p:cNvPicPr>
          <p:nvPr/>
        </p:nvPicPr>
        <p:blipFill>
          <a:blip r:embed="rId3"/>
          <a:stretch>
            <a:fillRect/>
          </a:stretch>
        </p:blipFill>
        <p:spPr>
          <a:xfrm>
            <a:off x="1122920" y="1604174"/>
            <a:ext cx="9031803" cy="6773852"/>
          </a:xfrm>
          <a:prstGeom prst="rect">
            <a:avLst/>
          </a:prstGeom>
        </p:spPr>
      </p:pic>
    </p:spTree>
    <p:extLst>
      <p:ext uri="{BB962C8B-B14F-4D97-AF65-F5344CB8AC3E}">
        <p14:creationId xmlns:p14="http://schemas.microsoft.com/office/powerpoint/2010/main" val="20204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alphaModFix/>
            </a:blip>
            <a:srcRect t="22784"/>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dirty="0">
                  <a:solidFill>
                    <a:schemeClr val="lt1"/>
                  </a:solidFill>
                  <a:latin typeface="Arial"/>
                  <a:ea typeface="Arial"/>
                  <a:cs typeface="Arial"/>
                  <a:sym typeface="Arial"/>
                </a:rPr>
                <a:t>GOSPEL</a:t>
              </a:r>
              <a:br>
                <a:rPr lang="en-US" sz="8800" b="1" i="0" u="none" strike="noStrike" cap="none" dirty="0">
                  <a:solidFill>
                    <a:schemeClr val="lt1"/>
                  </a:solidFill>
                  <a:latin typeface="Arial"/>
                  <a:ea typeface="Arial"/>
                  <a:cs typeface="Arial"/>
                  <a:sym typeface="Arial"/>
                </a:rPr>
              </a:br>
              <a:r>
                <a:rPr lang="en-US" sz="8800" b="1" i="0" u="none" strike="noStrike" cap="none" dirty="0">
                  <a:solidFill>
                    <a:schemeClr val="lt1"/>
                  </a:solidFill>
                  <a:latin typeface="Arial"/>
                  <a:ea typeface="Arial"/>
                  <a:cs typeface="Arial"/>
                  <a:sym typeface="Arial"/>
                </a:rPr>
                <a:t>MESSAGE</a:t>
              </a:r>
              <a:endParaRPr sz="8800" b="1" i="0" u="none" strike="noStrike" cap="none" dirty="0">
                <a:solidFill>
                  <a:schemeClr val="lt1"/>
                </a:solidFill>
                <a:latin typeface="Arial Black"/>
                <a:ea typeface="Arial Black"/>
                <a:cs typeface="Arial Black"/>
                <a:sym typeface="Arial Black"/>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034701" y="1239633"/>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dirty="0">
                <a:solidFill>
                  <a:schemeClr val="lt1"/>
                </a:solidFill>
                <a:latin typeface="Arial Black"/>
                <a:sym typeface="Arial Black"/>
              </a:rPr>
              <a:t>Glowing Jesus</a:t>
            </a:r>
            <a:endParaRPr sz="1400" b="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153896" y="4031718"/>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074351" y="3481506"/>
            <a:ext cx="7377174" cy="38779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PH" sz="3600" b="1" dirty="0">
                <a:solidFill>
                  <a:schemeClr val="bg1"/>
                </a:solidFill>
                <a:latin typeface="Arial" panose="020B0604020202020204" pitchFamily="34" charset="0"/>
                <a:cs typeface="Arial" panose="020B0604020202020204" pitchFamily="34" charset="0"/>
              </a:rPr>
              <a:t>Paper (Plain White)</a:t>
            </a:r>
          </a:p>
          <a:p>
            <a:pPr>
              <a:buSzPts val="3600"/>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Colored Paper</a:t>
            </a:r>
            <a:endParaRPr lang="en-PH" sz="3600" b="1" dirty="0">
              <a:solidFill>
                <a:schemeClr val="bg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Scissors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Pencil</a:t>
            </a:r>
          </a:p>
          <a:p>
            <a:pPr>
              <a:buSzPts val="3600"/>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C</a:t>
            </a:r>
            <a:r>
              <a:rPr lang="en-US" sz="3600" b="1" i="0" u="none" strike="noStrike" cap="none" dirty="0">
                <a:solidFill>
                  <a:schemeClr val="lt1"/>
                </a:solidFill>
                <a:latin typeface="Arial"/>
                <a:ea typeface="Arial"/>
                <a:cs typeface="Arial"/>
                <a:sym typeface="Arial"/>
              </a:rPr>
              <a:t>r</a:t>
            </a:r>
            <a:r>
              <a:rPr lang="en-US" sz="3600" b="1" dirty="0">
                <a:solidFill>
                  <a:schemeClr val="lt1"/>
                </a:solidFill>
              </a:rPr>
              <a:t>ayons</a:t>
            </a:r>
          </a:p>
          <a:p>
            <a:pPr>
              <a:buSzPts val="3600"/>
            </a:pPr>
            <a:r>
              <a:rPr lang="en-US" sz="3600" b="1" i="0" u="none" strike="noStrike" cap="none" dirty="0">
                <a:solidFill>
                  <a:schemeClr val="lt1"/>
                </a:solidFill>
                <a:latin typeface="Arial"/>
                <a:ea typeface="Arial"/>
                <a:cs typeface="Arial"/>
                <a:sym typeface="Arial"/>
              </a:rPr>
              <a:t>• Glue</a:t>
            </a:r>
          </a:p>
        </p:txBody>
      </p:sp>
      <p:pic>
        <p:nvPicPr>
          <p:cNvPr id="3" name="Picture 2">
            <a:extLst>
              <a:ext uri="{FF2B5EF4-FFF2-40B4-BE49-F238E27FC236}">
                <a16:creationId xmlns:a16="http://schemas.microsoft.com/office/drawing/2014/main" id="{93EE4F02-E53D-4914-F4CE-8C33F837464D}"/>
              </a:ext>
            </a:extLst>
          </p:cNvPr>
          <p:cNvPicPr>
            <a:picLocks noChangeAspect="1"/>
          </p:cNvPicPr>
          <p:nvPr/>
        </p:nvPicPr>
        <p:blipFill>
          <a:blip r:embed="rId3"/>
          <a:stretch>
            <a:fillRect/>
          </a:stretch>
        </p:blipFill>
        <p:spPr>
          <a:xfrm>
            <a:off x="9836477" y="0"/>
            <a:ext cx="7728109" cy="1028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useBgFill="1">
        <p:nvSpPr>
          <p:cNvPr id="235" name="Rectangle 2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10345783" y="633154"/>
            <a:ext cx="7184571" cy="9020691"/>
          </a:xfrm>
          <a:prstGeom prst="rect">
            <a:avLst/>
          </a:prstGeom>
        </p:spPr>
        <p:txBody>
          <a:bodyPr spcFirstLastPara="1" vert="horz" lIns="91440" tIns="45720" rIns="91440" bIns="45720" rtlCol="0" anchorCtr="0">
            <a:noAutofit/>
          </a:bodyPr>
          <a:lstStyle/>
          <a:p>
            <a:pPr marR="0" lvl="0" algn="just">
              <a:lnSpc>
                <a:spcPct val="90000"/>
              </a:lnSpc>
              <a:spcBef>
                <a:spcPts val="0"/>
              </a:spcBef>
              <a:spcAft>
                <a:spcPts val="600"/>
              </a:spcAft>
              <a:buClr>
                <a:srgbClr val="000000"/>
              </a:buClr>
              <a:buSzPts val="3600"/>
            </a:pPr>
            <a:r>
              <a:rPr lang="en-US" sz="3100" b="1" kern="1200" dirty="0">
                <a:solidFill>
                  <a:schemeClr val="tx1"/>
                </a:solidFill>
                <a:latin typeface="+mn-lt"/>
                <a:ea typeface="+mn-ea"/>
                <a:cs typeface="+mn-cs"/>
              </a:rPr>
              <a:t>Instructions:</a:t>
            </a:r>
            <a:br>
              <a:rPr lang="en-US" sz="3100" b="1" kern="1200" dirty="0">
                <a:solidFill>
                  <a:schemeClr val="tx1"/>
                </a:solidFill>
                <a:latin typeface="+mn-lt"/>
                <a:ea typeface="+mn-ea"/>
                <a:cs typeface="+mn-cs"/>
              </a:rPr>
            </a:br>
            <a:br>
              <a:rPr lang="en-US" sz="3100" kern="1200" dirty="0">
                <a:solidFill>
                  <a:schemeClr val="tx1"/>
                </a:solidFill>
                <a:latin typeface="+mn-lt"/>
                <a:ea typeface="+mn-ea"/>
                <a:cs typeface="+mn-cs"/>
              </a:rPr>
            </a:br>
            <a:r>
              <a:rPr lang="en-US" sz="3200" kern="1200" dirty="0">
                <a:solidFill>
                  <a:schemeClr val="tx1"/>
                </a:solidFill>
                <a:latin typeface="Arial" panose="020B0604020202020204" pitchFamily="34" charset="0"/>
                <a:ea typeface="+mn-ea"/>
                <a:cs typeface="Arial" panose="020B0604020202020204" pitchFamily="34" charset="0"/>
              </a:rPr>
              <a:t>1. Draw </a:t>
            </a:r>
            <a:r>
              <a:rPr lang="en-US" sz="3200" dirty="0">
                <a:latin typeface="Arial" panose="020B0604020202020204" pitchFamily="34" charset="0"/>
                <a:cs typeface="Arial" panose="020B0604020202020204" pitchFamily="34" charset="0"/>
              </a:rPr>
              <a:t>Jesus on white paper then cut it to make an image of Jesus.</a:t>
            </a:r>
          </a:p>
          <a:p>
            <a:pPr marR="0" lvl="0" algn="just">
              <a:lnSpc>
                <a:spcPct val="90000"/>
              </a:lnSpc>
              <a:spcBef>
                <a:spcPts val="0"/>
              </a:spcBef>
              <a:spcAft>
                <a:spcPts val="600"/>
              </a:spcAft>
              <a:buClr>
                <a:srgbClr val="000000"/>
              </a:buClr>
              <a:buSzPts val="3600"/>
            </a:pPr>
            <a:endParaRPr lang="en-US" sz="3200" dirty="0">
              <a:latin typeface="Arial" panose="020B0604020202020204" pitchFamily="34" charset="0"/>
              <a:cs typeface="Arial" panose="020B0604020202020204" pitchFamily="34" charset="0"/>
            </a:endParaRPr>
          </a:p>
          <a:p>
            <a:pPr marR="0" lvl="0" algn="just">
              <a:lnSpc>
                <a:spcPct val="90000"/>
              </a:lnSpc>
              <a:spcBef>
                <a:spcPts val="0"/>
              </a:spcBef>
              <a:spcAft>
                <a:spcPts val="600"/>
              </a:spcAft>
              <a:buClr>
                <a:srgbClr val="000000"/>
              </a:buClr>
              <a:buSzPts val="3600"/>
            </a:pPr>
            <a:r>
              <a:rPr lang="en-US" sz="3200" kern="1200" dirty="0">
                <a:solidFill>
                  <a:schemeClr val="tx1"/>
                </a:solidFill>
                <a:latin typeface="Arial" panose="020B0604020202020204" pitchFamily="34" charset="0"/>
                <a:ea typeface="+mn-ea"/>
                <a:cs typeface="Arial" panose="020B0604020202020204" pitchFamily="34" charset="0"/>
              </a:rPr>
              <a:t>2. Glue the image of Jesus on the colored paper. </a:t>
            </a:r>
          </a:p>
          <a:p>
            <a:pPr marR="0" lvl="0" algn="just">
              <a:lnSpc>
                <a:spcPct val="90000"/>
              </a:lnSpc>
              <a:spcBef>
                <a:spcPts val="0"/>
              </a:spcBef>
              <a:spcAft>
                <a:spcPts val="600"/>
              </a:spcAft>
              <a:buClr>
                <a:srgbClr val="000000"/>
              </a:buClr>
              <a:buSzPts val="3600"/>
            </a:pPr>
            <a:endParaRPr lang="en-US" sz="3200" dirty="0"/>
          </a:p>
          <a:p>
            <a:pPr marR="0" lvl="0" algn="just">
              <a:lnSpc>
                <a:spcPct val="90000"/>
              </a:lnSpc>
              <a:spcBef>
                <a:spcPts val="0"/>
              </a:spcBef>
              <a:spcAft>
                <a:spcPts val="600"/>
              </a:spcAft>
              <a:buClr>
                <a:srgbClr val="000000"/>
              </a:buClr>
              <a:buSzPts val="3600"/>
            </a:pPr>
            <a:r>
              <a:rPr lang="en-US" sz="3200" kern="1200" dirty="0">
                <a:solidFill>
                  <a:schemeClr val="tx1"/>
                </a:solidFill>
                <a:latin typeface="Arial" panose="020B0604020202020204" pitchFamily="34" charset="0"/>
                <a:ea typeface="+mn-ea"/>
                <a:cs typeface="Arial" panose="020B0604020202020204" pitchFamily="34" charset="0"/>
              </a:rPr>
              <a:t>3. Use crayons to make a glowing effect.</a:t>
            </a:r>
            <a:endParaRPr lang="en-US" sz="3200" dirty="0"/>
          </a:p>
          <a:p>
            <a:pPr marR="0" lvl="0" algn="just">
              <a:lnSpc>
                <a:spcPct val="90000"/>
              </a:lnSpc>
              <a:spcBef>
                <a:spcPts val="0"/>
              </a:spcBef>
              <a:spcAft>
                <a:spcPts val="600"/>
              </a:spcAft>
              <a:buClr>
                <a:srgbClr val="000000"/>
              </a:buClr>
              <a:buSzPts val="3600"/>
            </a:pPr>
            <a:endParaRPr lang="en-US" sz="3200" kern="1200" dirty="0">
              <a:solidFill>
                <a:schemeClr val="tx1"/>
              </a:solidFill>
              <a:latin typeface="Arial" panose="020B0604020202020204" pitchFamily="34" charset="0"/>
              <a:ea typeface="+mn-ea"/>
              <a:cs typeface="Arial" panose="020B0604020202020204" pitchFamily="34" charset="0"/>
            </a:endParaRPr>
          </a:p>
          <a:p>
            <a:pPr marR="0" lvl="0" algn="just">
              <a:lnSpc>
                <a:spcPct val="90000"/>
              </a:lnSpc>
              <a:spcBef>
                <a:spcPts val="0"/>
              </a:spcBef>
              <a:spcAft>
                <a:spcPts val="600"/>
              </a:spcAft>
              <a:buClr>
                <a:srgbClr val="000000"/>
              </a:buClr>
              <a:buSzPts val="3600"/>
            </a:pPr>
            <a:r>
              <a:rPr lang="en-US" sz="3200" kern="1200" dirty="0">
                <a:solidFill>
                  <a:schemeClr val="tx1"/>
                </a:solidFill>
                <a:latin typeface="Arial" panose="020B0604020202020204" pitchFamily="34" charset="0"/>
                <a:ea typeface="+mn-ea"/>
                <a:cs typeface="Arial" panose="020B0604020202020204" pitchFamily="34" charset="0"/>
              </a:rPr>
              <a:t>4. </a:t>
            </a:r>
            <a:r>
              <a:rPr lang="en-US" sz="3200" dirty="0"/>
              <a:t>Write </a:t>
            </a:r>
            <a:r>
              <a:rPr lang="en-US" sz="3200" b="1" dirty="0"/>
              <a:t>“The Transfiguration of Jesus”</a:t>
            </a:r>
            <a:r>
              <a:rPr lang="en-US" sz="3200" dirty="0"/>
              <a:t>.</a:t>
            </a:r>
            <a:endParaRPr lang="en-US" sz="3200" kern="1200" dirty="0">
              <a:solidFill>
                <a:schemeClr val="tx1"/>
              </a:solidFill>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107B89E-CFED-1F0E-0150-4AFB31521901}"/>
              </a:ext>
            </a:extLst>
          </p:cNvPr>
          <p:cNvPicPr>
            <a:picLocks noChangeAspect="1"/>
          </p:cNvPicPr>
          <p:nvPr/>
        </p:nvPicPr>
        <p:blipFill>
          <a:blip r:embed="rId3"/>
          <a:stretch>
            <a:fillRect/>
          </a:stretch>
        </p:blipFill>
        <p:spPr>
          <a:xfrm>
            <a:off x="1288546" y="-1"/>
            <a:ext cx="7728109" cy="10287000"/>
          </a:xfrm>
          <a:prstGeom prst="rect">
            <a:avLst/>
          </a:prstGeom>
        </p:spPr>
      </p:pic>
    </p:spTree>
    <p:extLst>
      <p:ext uri="{BB962C8B-B14F-4D97-AF65-F5344CB8AC3E}">
        <p14:creationId xmlns:p14="http://schemas.microsoft.com/office/powerpoint/2010/main" val="1072604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641"/>
            <a:chOff x="1962253" y="1120722"/>
            <a:chExt cx="15750699" cy="8045556"/>
          </a:xfrm>
        </p:grpSpPr>
        <p:sp>
          <p:nvSpPr>
            <p:cNvPr id="230" name="Google Shape;230;p21"/>
            <p:cNvSpPr/>
            <p:nvPr/>
          </p:nvSpPr>
          <p:spPr>
            <a:xfrm>
              <a:off x="3285962"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31" name="Google Shape;231;p21"/>
            <p:cNvSpPr/>
            <p:nvPr/>
          </p:nvSpPr>
          <p:spPr>
            <a:xfrm>
              <a:off x="1962253" y="2332144"/>
              <a:ext cx="8505218" cy="6834134"/>
            </a:xfrm>
            <a:prstGeom prst="rect">
              <a:avLst/>
            </a:prstGeom>
            <a:noFill/>
            <a:ln>
              <a:noFill/>
            </a:ln>
          </p:spPr>
          <p:txBody>
            <a:bodyPr spcFirstLastPara="1" wrap="square" lIns="91425" tIns="45700" rIns="91425" bIns="45700" anchor="ctr" anchorCtr="0">
              <a:noAutofit/>
            </a:bodyPr>
            <a:lstStyle/>
            <a:p>
              <a:r>
                <a:rPr lang="en-US" sz="3400" b="1" dirty="0">
                  <a:solidFill>
                    <a:schemeClr val="bg1"/>
                  </a:solidFill>
                </a:rPr>
                <a:t>Thank You for this time of reflection on Your Word. Just as Jesus was transfigured before His disciples, revealing His glory, transform our hearts so that we may see You more clearly and follow You more faithfully. Help us to listen to Your beloved Son, just as You commanded, and to carry His light into our daily lives. May we leave this gathering renewed in faith, strengthened in hope, and filled with Your presence. Keep us close to You always and let Your love shine through us.  In Jesus’ name, we pray. Amen.</a:t>
              </a:r>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Second Sunday </a:t>
              </a:r>
              <a:r>
                <a:rPr lang="en-US" sz="3600" b="1" dirty="0">
                  <a:solidFill>
                    <a:srgbClr val="FFFFFF"/>
                  </a:solidFill>
                </a:rPr>
                <a:t>of Lent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t>
              </a:r>
              <a:r>
                <a:rPr lang="en-US" sz="3600" b="1" dirty="0">
                  <a:solidFill>
                    <a:srgbClr val="FFFFFF"/>
                  </a:solidFill>
                </a:rPr>
                <a:t>March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16, 2025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a:extLst>
            <a:ext uri="{FF2B5EF4-FFF2-40B4-BE49-F238E27FC236}">
              <a16:creationId xmlns:a16="http://schemas.microsoft.com/office/drawing/2014/main" id="{5DE3ACE5-B9AA-8746-3D84-370B2ACC3C40}"/>
            </a:ext>
          </a:extLst>
        </p:cNvPr>
        <p:cNvGrpSpPr/>
        <p:nvPr/>
      </p:nvGrpSpPr>
      <p:grpSpPr>
        <a:xfrm>
          <a:off x="0" y="0"/>
          <a:ext cx="0" cy="0"/>
          <a:chOff x="0" y="0"/>
          <a:chExt cx="0" cy="0"/>
        </a:xfrm>
      </p:grpSpPr>
      <p:grpSp>
        <p:nvGrpSpPr>
          <p:cNvPr id="94" name="Google Shape;94;p2">
            <a:extLst>
              <a:ext uri="{FF2B5EF4-FFF2-40B4-BE49-F238E27FC236}">
                <a16:creationId xmlns:a16="http://schemas.microsoft.com/office/drawing/2014/main" id="{1DAAB07E-EDF1-1750-6BC2-EF189DC90565}"/>
              </a:ext>
            </a:extLst>
          </p:cNvPr>
          <p:cNvGrpSpPr/>
          <p:nvPr/>
        </p:nvGrpSpPr>
        <p:grpSpPr>
          <a:xfrm>
            <a:off x="2824213" y="949047"/>
            <a:ext cx="12639575" cy="8388905"/>
            <a:chOff x="2824210" y="1058354"/>
            <a:chExt cx="12639575" cy="7931004"/>
          </a:xfrm>
        </p:grpSpPr>
        <p:sp>
          <p:nvSpPr>
            <p:cNvPr id="95" name="Google Shape;95;p2">
              <a:extLst>
                <a:ext uri="{FF2B5EF4-FFF2-40B4-BE49-F238E27FC236}">
                  <a16:creationId xmlns:a16="http://schemas.microsoft.com/office/drawing/2014/main" id="{E4A2EF06-B1E6-9AB4-6E26-77F342FEF98D}"/>
                </a:ext>
              </a:extLst>
            </p:cNvPr>
            <p:cNvSpPr/>
            <p:nvPr/>
          </p:nvSpPr>
          <p:spPr>
            <a:xfrm>
              <a:off x="2824210" y="7555832"/>
              <a:ext cx="12639575" cy="143352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a:extLst>
                <a:ext uri="{FF2B5EF4-FFF2-40B4-BE49-F238E27FC236}">
                  <a16:creationId xmlns:a16="http://schemas.microsoft.com/office/drawing/2014/main" id="{BA705145-B789-F39D-5A6C-D2F0C1C8BB00}"/>
                </a:ext>
              </a:extLst>
            </p:cNvPr>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Second Sunday </a:t>
              </a:r>
              <a:r>
                <a:rPr lang="en-US" sz="3600" b="1" dirty="0">
                  <a:solidFill>
                    <a:srgbClr val="FFFFFF"/>
                  </a:solidFill>
                </a:rPr>
                <a:t>of Lent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t>
              </a:r>
              <a:r>
                <a:rPr lang="en-US" sz="3600" b="1" dirty="0">
                  <a:solidFill>
                    <a:srgbClr val="FFFFFF"/>
                  </a:solidFill>
                </a:rPr>
                <a:t>March 16</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a:extLst>
                <a:ext uri="{FF2B5EF4-FFF2-40B4-BE49-F238E27FC236}">
                  <a16:creationId xmlns:a16="http://schemas.microsoft.com/office/drawing/2014/main" id="{325ABFBE-6154-5C52-1C21-8295271E2A87}"/>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345283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1617118"/>
            <a:ext cx="17145000" cy="75712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p>
          <a:p>
            <a:pPr marL="0" marR="0" lvl="0" indent="0" algn="just" rtl="0">
              <a:lnSpc>
                <a:spcPct val="100000"/>
              </a:lnSpc>
              <a:spcBef>
                <a:spcPts val="0"/>
              </a:spcBef>
              <a:spcAft>
                <a:spcPts val="0"/>
              </a:spcAft>
              <a:buNone/>
            </a:pPr>
            <a:r>
              <a:rPr lang="en-US" sz="2700" dirty="0"/>
              <a:t>The </a:t>
            </a:r>
            <a:r>
              <a:rPr lang="en-US" sz="2700" b="1" dirty="0"/>
              <a:t>Transfiguration of Jesus</a:t>
            </a:r>
            <a:r>
              <a:rPr lang="en-US" sz="2700" dirty="0"/>
              <a:t> reveals his divine glory to Peter, James, and John on a mountain as he prays. His appearance changes, and Moses and Elijah appear, symbolizing the fulfillment of the Law and the Prophets. They discuss his upcoming death in Jerusalem. A cloud overshadows them, and God declares Jesus as His chosen Son, commanding the disciples to listen to him. This event affirms Jesus' divine nature and mission, preparing the disciples for his suffering and resurrection.</a:t>
            </a:r>
          </a:p>
          <a:p>
            <a:pPr marL="0" marR="0" lvl="0" indent="0" algn="just" rtl="0">
              <a:lnSpc>
                <a:spcPct val="100000"/>
              </a:lnSpc>
              <a:spcBef>
                <a:spcPts val="0"/>
              </a:spcBef>
              <a:spcAft>
                <a:spcPts val="0"/>
              </a:spcAft>
              <a:buNone/>
            </a:pPr>
            <a:endParaRPr lang="en-US" sz="2700" dirty="0"/>
          </a:p>
          <a:p>
            <a:pPr marL="0" marR="0" lvl="0" indent="0" algn="just" rtl="0">
              <a:lnSpc>
                <a:spcPct val="100000"/>
              </a:lnSpc>
              <a:spcBef>
                <a:spcPts val="0"/>
              </a:spcBef>
              <a:spcAft>
                <a:spcPts val="0"/>
              </a:spcAft>
              <a:buNone/>
            </a:pPr>
            <a:r>
              <a:rPr lang="en-US" sz="2700" b="1" dirty="0"/>
              <a:t>Message:  </a:t>
            </a:r>
          </a:p>
          <a:p>
            <a:r>
              <a:rPr lang="en-US" sz="2700" dirty="0"/>
              <a:t>The </a:t>
            </a:r>
            <a:r>
              <a:rPr lang="en-US" sz="2700" b="1" dirty="0"/>
              <a:t>message of the Transfiguration</a:t>
            </a:r>
            <a:r>
              <a:rPr lang="en-US" sz="2700" dirty="0"/>
              <a:t> is that Jesus is the Son of God, chosen to fulfill God's plan through his suffering, death, and resurrection. It calls us to </a:t>
            </a:r>
            <a:r>
              <a:rPr lang="en-US" sz="2700" b="1" dirty="0"/>
              <a:t>listen to Jesus</a:t>
            </a:r>
            <a:r>
              <a:rPr lang="en-US" sz="2700" dirty="0"/>
              <a:t>, trust in his divine authority, and remain faithful even in times of trial. The presence of Moses and Elijah affirms that Jesus fulfills both the Law and the Prophets, revealing God's glory and the path to salvation.</a:t>
            </a:r>
          </a:p>
          <a:p>
            <a:endParaRPr lang="en-US" sz="2700" b="1" dirty="0"/>
          </a:p>
          <a:p>
            <a:pPr algn="just"/>
            <a:r>
              <a:rPr lang="en-US" sz="2700" b="1" dirty="0"/>
              <a:t>Lesson:  </a:t>
            </a:r>
          </a:p>
          <a:p>
            <a:pPr marL="0" marR="0" lvl="0" indent="0" algn="just" rtl="0">
              <a:lnSpc>
                <a:spcPct val="100000"/>
              </a:lnSpc>
              <a:spcBef>
                <a:spcPts val="0"/>
              </a:spcBef>
              <a:spcAft>
                <a:spcPts val="0"/>
              </a:spcAft>
              <a:buNone/>
            </a:pPr>
            <a:r>
              <a:rPr lang="en-US" sz="2700" dirty="0"/>
              <a:t>The </a:t>
            </a:r>
            <a:r>
              <a:rPr lang="en-US" sz="2700" b="1" dirty="0"/>
              <a:t>lesson of the Transfiguration</a:t>
            </a:r>
            <a:r>
              <a:rPr lang="en-US" sz="2700" dirty="0"/>
              <a:t> is that we must </a:t>
            </a:r>
            <a:r>
              <a:rPr lang="en-US" sz="2700" b="1" dirty="0"/>
              <a:t>listen to Jesus</a:t>
            </a:r>
            <a:r>
              <a:rPr lang="en-US" sz="2700" dirty="0"/>
              <a:t> and trust in God's plan, even when it involves suffering and sacrifice. It teaches us that prayer strengthens our faith, reveals God's glory, and prepares us for challenges ahead. Just as the disciples saw Christ’s divine nature, we are reminded to seek spiritual transformation in our own lives by staying close to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5400" b="1" dirty="0">
                <a:solidFill>
                  <a:schemeClr val="bg1"/>
                </a:solidFill>
                <a:latin typeface="Arial Black"/>
                <a:ea typeface="Arial Black"/>
                <a:cs typeface="Arial Black"/>
                <a:sym typeface="Arial Black"/>
              </a:rPr>
              <a:t>The Transfiguration of Jesus</a:t>
            </a:r>
            <a:endParaRPr sz="5400" b="1" i="0" u="none" strike="noStrike" cap="none" dirty="0">
              <a:solidFill>
                <a:schemeClr val="bg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bg1"/>
                </a:solidFill>
                <a:latin typeface="Arial Black"/>
                <a:ea typeface="Arial Black"/>
                <a:cs typeface="Arial Black"/>
                <a:sym typeface="Arial Black"/>
              </a:rPr>
              <a:t>Luke 9:28b-36</a:t>
            </a:r>
            <a:endParaRPr sz="5000" b="0" i="0" u="none" strike="noStrike" cap="none" dirty="0">
              <a:solidFill>
                <a:schemeClr val="bg1"/>
              </a:solidFill>
              <a:latin typeface="Arial Black"/>
              <a:ea typeface="Arial Black"/>
              <a:cs typeface="Arial Black"/>
              <a:sym typeface="Arial Black"/>
            </a:endParaRPr>
          </a:p>
        </p:txBody>
      </p:sp>
      <p:pic>
        <p:nvPicPr>
          <p:cNvPr id="5" name="Picture 4">
            <a:extLst>
              <a:ext uri="{FF2B5EF4-FFF2-40B4-BE49-F238E27FC236}">
                <a16:creationId xmlns:a16="http://schemas.microsoft.com/office/drawing/2014/main" id="{8D76269F-B7FB-5E8A-70C6-1601FC7FCD37}"/>
              </a:ext>
            </a:extLst>
          </p:cNvPr>
          <p:cNvPicPr>
            <a:picLocks noChangeAspect="1"/>
          </p:cNvPicPr>
          <p:nvPr/>
        </p:nvPicPr>
        <p:blipFill>
          <a:blip r:embed="rId3"/>
          <a:stretch>
            <a:fillRect/>
          </a:stretch>
        </p:blipFill>
        <p:spPr>
          <a:xfrm>
            <a:off x="2316910" y="4950"/>
            <a:ext cx="13628077" cy="80152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Luke.</a:t>
            </a:r>
            <a:endParaRPr sz="2100" b="0" i="0" u="none" strike="noStrike" cap="none" dirty="0">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066673" y="2512203"/>
            <a:ext cx="6690054" cy="5567393"/>
            <a:chOff x="1357258" y="1500162"/>
            <a:chExt cx="5791709" cy="5567393"/>
          </a:xfrm>
        </p:grpSpPr>
        <p:sp>
          <p:nvSpPr>
            <p:cNvPr id="125" name="Google Shape;125;p13"/>
            <p:cNvSpPr txBox="1"/>
            <p:nvPr/>
          </p:nvSpPr>
          <p:spPr>
            <a:xfrm>
              <a:off x="1357260" y="2635572"/>
              <a:ext cx="5791707"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About a week after he had said these things, Jesus took Peter, John, and James with him and went up a hill to pray.</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26" name="Google Shape;126;p13"/>
            <p:cNvSpPr txBox="1"/>
            <p:nvPr/>
          </p:nvSpPr>
          <p:spPr>
            <a:xfrm>
              <a:off x="1357258" y="1500162"/>
              <a:ext cx="1193083" cy="770478"/>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28b</a:t>
              </a:r>
              <a:endParaRPr sz="5000" b="1" i="0" u="none" strike="noStrike" cap="none" dirty="0">
                <a:solidFill>
                  <a:srgbClr val="FFFFFF"/>
                </a:solidFill>
                <a:latin typeface="Arial Black"/>
                <a:ea typeface="Arial Black"/>
                <a:cs typeface="Arial Black"/>
                <a:sym typeface="Arial Black"/>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a:extLst>
              <a:ext uri="{FF2B5EF4-FFF2-40B4-BE49-F238E27FC236}">
                <a16:creationId xmlns:a16="http://schemas.microsoft.com/office/drawing/2014/main" id="{D9931D93-CBC3-3F0B-F7BE-00CA29932BD7}"/>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3" name="AutoShape 6" descr="Jesus: ‘Blessed are you when you have sadness. You shall find comfort.’ – Slide 3">
            <a:extLst>
              <a:ext uri="{FF2B5EF4-FFF2-40B4-BE49-F238E27FC236}">
                <a16:creationId xmlns:a16="http://schemas.microsoft.com/office/drawing/2014/main" id="{E7918E1E-C613-5BD6-A895-65B478E7ED2C}"/>
              </a:ext>
            </a:extLst>
          </p:cNvPr>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AutoShape 8" descr="Jesus: ‘Blessed are you when you have sadness. You shall find comfort.’ – Slide 3">
            <a:extLst>
              <a:ext uri="{FF2B5EF4-FFF2-40B4-BE49-F238E27FC236}">
                <a16:creationId xmlns:a16="http://schemas.microsoft.com/office/drawing/2014/main" id="{05B717B0-35CC-2607-E1AA-E584434498AF}"/>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7" name="Picture 6">
            <a:extLst>
              <a:ext uri="{FF2B5EF4-FFF2-40B4-BE49-F238E27FC236}">
                <a16:creationId xmlns:a16="http://schemas.microsoft.com/office/drawing/2014/main" id="{3395ACD3-43E4-0B7E-7FBC-55180AA5714C}"/>
              </a:ext>
            </a:extLst>
          </p:cNvPr>
          <p:cNvPicPr>
            <a:picLocks noChangeAspect="1"/>
          </p:cNvPicPr>
          <p:nvPr/>
        </p:nvPicPr>
        <p:blipFill>
          <a:blip r:embed="rId3"/>
          <a:stretch>
            <a:fillRect/>
          </a:stretch>
        </p:blipFill>
        <p:spPr>
          <a:xfrm>
            <a:off x="8271608" y="1106526"/>
            <a:ext cx="9271000" cy="77691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0691447" y="1813664"/>
            <a:ext cx="6460506" cy="4877544"/>
            <a:chOff x="11995679" y="787688"/>
            <a:chExt cx="4586571" cy="4877544"/>
          </a:xfrm>
        </p:grpSpPr>
        <p:sp>
          <p:nvSpPr>
            <p:cNvPr id="135" name="Google Shape;135;p16"/>
            <p:cNvSpPr txBox="1"/>
            <p:nvPr/>
          </p:nvSpPr>
          <p:spPr>
            <a:xfrm>
              <a:off x="11995680" y="787688"/>
              <a:ext cx="1246298" cy="769441"/>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29</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79" y="1971913"/>
              <a:ext cx="4586571" cy="369331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While he was praying, his face changed its appearance, and his clothes became dazzling white.</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grpSp>
      <p:pic>
        <p:nvPicPr>
          <p:cNvPr id="7" name="Picture 6">
            <a:extLst>
              <a:ext uri="{FF2B5EF4-FFF2-40B4-BE49-F238E27FC236}">
                <a16:creationId xmlns:a16="http://schemas.microsoft.com/office/drawing/2014/main" id="{B1EB430E-0217-81B6-C1CE-39BE25BDC655}"/>
              </a:ext>
            </a:extLst>
          </p:cNvPr>
          <p:cNvPicPr>
            <a:picLocks noChangeAspect="1"/>
          </p:cNvPicPr>
          <p:nvPr/>
        </p:nvPicPr>
        <p:blipFill>
          <a:blip r:embed="rId3"/>
          <a:stretch>
            <a:fillRect/>
          </a:stretch>
        </p:blipFill>
        <p:spPr>
          <a:xfrm>
            <a:off x="431800" y="1513491"/>
            <a:ext cx="9680024" cy="72600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2276664"/>
            <a:ext cx="6365631" cy="4256343"/>
            <a:chOff x="998174" y="90708"/>
            <a:chExt cx="5643571" cy="4256343"/>
          </a:xfrm>
        </p:grpSpPr>
        <p:sp>
          <p:nvSpPr>
            <p:cNvPr id="144" name="Google Shape;144;p20"/>
            <p:cNvSpPr/>
            <p:nvPr/>
          </p:nvSpPr>
          <p:spPr>
            <a:xfrm>
              <a:off x="998174" y="90708"/>
              <a:ext cx="1214400" cy="857400"/>
            </a:xfrm>
            <a:prstGeom prst="rect">
              <a:avLst/>
            </a:prstGeom>
            <a:solidFill>
              <a:srgbClr val="00B05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30</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1392396"/>
              <a:ext cx="5602639" cy="295465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Suddenly two men were there talking with him. They were Moses and Elijah,</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grpSp>
      <p:pic>
        <p:nvPicPr>
          <p:cNvPr id="6" name="Picture 5">
            <a:extLst>
              <a:ext uri="{FF2B5EF4-FFF2-40B4-BE49-F238E27FC236}">
                <a16:creationId xmlns:a16="http://schemas.microsoft.com/office/drawing/2014/main" id="{D13D5F96-A9C3-C8D6-55FF-5B43F05336E9}"/>
              </a:ext>
            </a:extLst>
          </p:cNvPr>
          <p:cNvPicPr>
            <a:picLocks noChangeAspect="1"/>
          </p:cNvPicPr>
          <p:nvPr/>
        </p:nvPicPr>
        <p:blipFill>
          <a:blip r:embed="rId3"/>
          <a:stretch>
            <a:fillRect/>
          </a:stretch>
        </p:blipFill>
        <p:spPr>
          <a:xfrm>
            <a:off x="8669214" y="1599759"/>
            <a:ext cx="8862647" cy="66469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068819" y="1629109"/>
            <a:ext cx="5849834" cy="6711579"/>
            <a:chOff x="11737144" y="1731601"/>
            <a:chExt cx="5849834" cy="6711579"/>
          </a:xfrm>
        </p:grpSpPr>
        <p:sp>
          <p:nvSpPr>
            <p:cNvPr id="153" name="Google Shape;153;p9"/>
            <p:cNvSpPr txBox="1"/>
            <p:nvPr/>
          </p:nvSpPr>
          <p:spPr>
            <a:xfrm>
              <a:off x="11737144" y="2533870"/>
              <a:ext cx="5849834" cy="590931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who appeared in heavenly glory and talked with Jesus about the way in which he would soon fulfill God's purpose by dying in Jerusalem.</a:t>
              </a:r>
              <a:endParaRPr lang="en-US" sz="24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p:cNvSpPr txBox="1"/>
            <p:nvPr/>
          </p:nvSpPr>
          <p:spPr>
            <a:xfrm>
              <a:off x="11801689" y="1731601"/>
              <a:ext cx="1285800" cy="769441"/>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31</a:t>
              </a:r>
              <a:endParaRPr sz="5000" b="1" i="0" u="none" strike="noStrike" cap="none" dirty="0">
                <a:solidFill>
                  <a:srgbClr val="FFFFFF"/>
                </a:solidFill>
                <a:latin typeface="Arial Black"/>
                <a:ea typeface="Arial Black"/>
                <a:cs typeface="Arial Black"/>
                <a:sym typeface="Arial Black"/>
              </a:endParaRPr>
            </a:p>
          </p:txBody>
        </p:sp>
      </p:grpSp>
      <p:pic>
        <p:nvPicPr>
          <p:cNvPr id="6" name="Picture 5">
            <a:extLst>
              <a:ext uri="{FF2B5EF4-FFF2-40B4-BE49-F238E27FC236}">
                <a16:creationId xmlns:a16="http://schemas.microsoft.com/office/drawing/2014/main" id="{70195B4D-3039-528D-5220-706BC9065C02}"/>
              </a:ext>
            </a:extLst>
          </p:cNvPr>
          <p:cNvPicPr>
            <a:picLocks noChangeAspect="1"/>
          </p:cNvPicPr>
          <p:nvPr/>
        </p:nvPicPr>
        <p:blipFill>
          <a:blip r:embed="rId3"/>
          <a:stretch>
            <a:fillRect/>
          </a:stretch>
        </p:blipFill>
        <p:spPr>
          <a:xfrm>
            <a:off x="667005" y="1480714"/>
            <a:ext cx="9767430" cy="73255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784</Words>
  <Application>Microsoft Office PowerPoint</Application>
  <PresentationFormat>Custom</PresentationFormat>
  <Paragraphs>75</Paragraphs>
  <Slides>21</Slides>
  <Notes>21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31</cp:revision>
  <dcterms:created xsi:type="dcterms:W3CDTF">2022-09-22T06:53:28Z</dcterms:created>
  <dcterms:modified xsi:type="dcterms:W3CDTF">2025-03-13T08:45:55Z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