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81" r:id="rId15"/>
    <p:sldId id="282" r:id="rId16"/>
    <p:sldId id="283" r:id="rId17"/>
    <p:sldId id="270" r:id="rId18"/>
    <p:sldId id="271" r:id="rId19"/>
    <p:sldId id="272" r:id="rId20"/>
    <p:sldId id="276" r:id="rId21"/>
    <p:sldId id="284" r:id="rId22"/>
    <p:sldId id="273" r:id="rId23"/>
    <p:sldId id="274" r:id="rId24"/>
    <p:sldId id="275" r:id="rId25"/>
  </p:sldIdLst>
  <p:sldSz cx="18288000" cy="10287000"/>
  <p:notesSz cx="6858000" cy="9144000"/>
  <p:embeddedFontLst>
    <p:embeddedFont>
      <p:font typeface="Arial Black" panose="020B0A040201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FDB01CE-323A-4502-889D-DA85DA338FA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519E70AC-F3A7-852B-D6A3-4E4FD6A4F6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1D819BDC-FAB3-8BCB-09CC-63379E299D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09AFABC1-7834-76A5-4BF9-735529141A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91866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E1A01E8-C637-4A45-D3BB-DE5C8455CD8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A48547F-B0A9-BC29-2BBD-8463C43C48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071207A6-38ED-3383-3A9D-A938F09DA4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C973E7C-8CF7-7A41-CA88-0E4565263CE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74735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32DDFB11-5DE3-F589-B8FA-48FDA94F057B}"/>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62C72586-48A5-AA73-A792-2B32E03679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61135D1-AE9E-C5EC-1E47-22407AE576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9D055B7-24C9-FF87-2678-0A2C94F7E9F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78281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C1B9F27-C869-7612-4193-390D79BA55F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300E83E0-FE5B-27AA-6E43-953EE78DF3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C6EF5B21-6EA5-BFA7-F700-8875A4218F5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410773E4-75CC-56F3-2CAD-295616A0D58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01174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86046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2BB0E7E7-DABE-EA64-506D-EED124FA71C8}"/>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BD3CAB6-FDBC-167F-6FB3-E3C37DCF1C6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A9BE99C6-145A-1DC9-60DE-3962BCD8EDB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a:extLst>
              <a:ext uri="{FF2B5EF4-FFF2-40B4-BE49-F238E27FC236}">
                <a16:creationId xmlns:a16="http://schemas.microsoft.com/office/drawing/2014/main" id="{71717C19-4965-1E1D-491F-2C03A82B294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662951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203683" y="3135943"/>
            <a:ext cx="5849834" cy="4015114"/>
            <a:chOff x="11746792" y="1731601"/>
            <a:chExt cx="5849834" cy="4015114"/>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746792" y="2792060"/>
              <a:ext cx="5849834" cy="29546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Jesus' mother then told the servants, “Do whatever he tells you.”</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49DE266C-792E-36E0-6073-1A51098520C9}"/>
              </a:ext>
            </a:extLst>
          </p:cNvPr>
          <p:cNvPicPr>
            <a:picLocks noChangeAspect="1"/>
          </p:cNvPicPr>
          <p:nvPr/>
        </p:nvPicPr>
        <p:blipFill>
          <a:blip r:embed="rId3"/>
          <a:stretch>
            <a:fillRect/>
          </a:stretch>
        </p:blipFill>
        <p:spPr>
          <a:xfrm>
            <a:off x="7421527" y="1339702"/>
            <a:ext cx="10143460" cy="7607595"/>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708651" y="919951"/>
            <a:ext cx="5849834" cy="8447097"/>
            <a:chOff x="11746792" y="1731601"/>
            <a:chExt cx="5849834" cy="8447097"/>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 Jews have rules about ritual washing, and for this purpose six stone water jars were there, each one large enough to hold between twenty and thirty gallons.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6</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946C2DC6-FD1A-CD80-B12E-D2405C9A5C52}"/>
              </a:ext>
            </a:extLst>
          </p:cNvPr>
          <p:cNvPicPr>
            <a:picLocks noChangeAspect="1"/>
          </p:cNvPicPr>
          <p:nvPr/>
        </p:nvPicPr>
        <p:blipFill>
          <a:blip r:embed="rId3"/>
          <a:stretch>
            <a:fillRect/>
          </a:stretch>
        </p:blipFill>
        <p:spPr>
          <a:xfrm>
            <a:off x="404037" y="1295470"/>
            <a:ext cx="10261412" cy="7696060"/>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2045391" y="8402228"/>
            <a:ext cx="14197218" cy="1477328"/>
            <a:chOff x="5826193" y="2792060"/>
            <a:chExt cx="14197218" cy="1477328"/>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7" y="2792060"/>
              <a:ext cx="1235109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Jesus said to the servants, “Fill these jars with water.” They filled them to the brim,</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5826193" y="2815832"/>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7</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5062A29D-E514-1295-0B12-FF0223311E8F}"/>
              </a:ext>
            </a:extLst>
          </p:cNvPr>
          <p:cNvPicPr>
            <a:picLocks noChangeAspect="1"/>
          </p:cNvPicPr>
          <p:nvPr/>
        </p:nvPicPr>
        <p:blipFill>
          <a:blip r:embed="rId3"/>
          <a:stretch>
            <a:fillRect/>
          </a:stretch>
        </p:blipFill>
        <p:spPr>
          <a:xfrm>
            <a:off x="4013294" y="407444"/>
            <a:ext cx="10261412" cy="7696060"/>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799B3E21-4CE3-72F6-0F10-F12E2896FC5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40DCB4A0-7A60-9168-2690-AAA6CF7C3209}"/>
              </a:ext>
            </a:extLst>
          </p:cNvPr>
          <p:cNvGrpSpPr/>
          <p:nvPr/>
        </p:nvGrpSpPr>
        <p:grpSpPr>
          <a:xfrm>
            <a:off x="11772447" y="2027947"/>
            <a:ext cx="5849834" cy="6231105"/>
            <a:chOff x="11746792" y="1731601"/>
            <a:chExt cx="5849834" cy="6231105"/>
          </a:xfrm>
        </p:grpSpPr>
        <p:sp>
          <p:nvSpPr>
            <p:cNvPr id="153" name="Google Shape;153;p9">
              <a:extLst>
                <a:ext uri="{FF2B5EF4-FFF2-40B4-BE49-F238E27FC236}">
                  <a16:creationId xmlns:a16="http://schemas.microsoft.com/office/drawing/2014/main" id="{1C9B0431-AAB6-F206-12DB-6072597B7FBF}"/>
                </a:ext>
              </a:extLst>
            </p:cNvPr>
            <p:cNvSpPr txBox="1"/>
            <p:nvPr/>
          </p:nvSpPr>
          <p:spPr>
            <a:xfrm>
              <a:off x="11746792" y="2792060"/>
              <a:ext cx="5849834"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then he told them, “Now draw some water out and take it to the man in charge of the feast.” They took him the water,</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983A937-FB6F-E380-21AA-D3A67F7CEE1D}"/>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39D48EC8-1684-C5D2-A973-20A7F9B0C9B5}"/>
              </a:ext>
            </a:extLst>
          </p:cNvPr>
          <p:cNvPicPr>
            <a:picLocks noChangeAspect="1"/>
          </p:cNvPicPr>
          <p:nvPr/>
        </p:nvPicPr>
        <p:blipFill>
          <a:blip r:embed="rId3"/>
          <a:stretch>
            <a:fillRect/>
          </a:stretch>
        </p:blipFill>
        <p:spPr>
          <a:xfrm>
            <a:off x="665719" y="1207662"/>
            <a:ext cx="10495567" cy="7871675"/>
          </a:xfrm>
          <a:prstGeom prst="rect">
            <a:avLst/>
          </a:prstGeom>
        </p:spPr>
      </p:pic>
    </p:spTree>
    <p:extLst>
      <p:ext uri="{BB962C8B-B14F-4D97-AF65-F5344CB8AC3E}">
        <p14:creationId xmlns:p14="http://schemas.microsoft.com/office/powerpoint/2010/main" val="351357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EF37FA84-A8DE-DCBD-9B1D-888B9A725F1E}"/>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6281193A-2B28-447F-B256-7E1488665DBB}"/>
              </a:ext>
            </a:extLst>
          </p:cNvPr>
          <p:cNvGrpSpPr/>
          <p:nvPr/>
        </p:nvGrpSpPr>
        <p:grpSpPr>
          <a:xfrm>
            <a:off x="863442" y="550619"/>
            <a:ext cx="5849834" cy="9185760"/>
            <a:chOff x="11746792" y="1731601"/>
            <a:chExt cx="5849834" cy="9185760"/>
          </a:xfrm>
        </p:grpSpPr>
        <p:sp>
          <p:nvSpPr>
            <p:cNvPr id="153" name="Google Shape;153;p9">
              <a:extLst>
                <a:ext uri="{FF2B5EF4-FFF2-40B4-BE49-F238E27FC236}">
                  <a16:creationId xmlns:a16="http://schemas.microsoft.com/office/drawing/2014/main" id="{545B8973-9BDD-4626-232B-748FB4DB7456}"/>
                </a:ext>
              </a:extLst>
            </p:cNvPr>
            <p:cNvSpPr txBox="1"/>
            <p:nvPr/>
          </p:nvSpPr>
          <p:spPr>
            <a:xfrm>
              <a:off x="11746792" y="2792060"/>
              <a:ext cx="5849834" cy="81253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which now had turned into wine, and he tasted it. He did not know where this wine had come from (but, of course, the servants who had drawn out the water knew); so he called the bridegroom</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5F3567FD-E94C-872B-8F3B-0D8E36FCCC83}"/>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9</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BF2D8F92-DCAF-46A6-A0FA-5BE7288700BC}"/>
              </a:ext>
            </a:extLst>
          </p:cNvPr>
          <p:cNvPicPr>
            <a:picLocks noChangeAspect="1"/>
          </p:cNvPicPr>
          <p:nvPr/>
        </p:nvPicPr>
        <p:blipFill>
          <a:blip r:embed="rId3"/>
          <a:stretch>
            <a:fillRect/>
          </a:stretch>
        </p:blipFill>
        <p:spPr>
          <a:xfrm>
            <a:off x="7257905" y="1737890"/>
            <a:ext cx="10495567" cy="7871675"/>
          </a:xfrm>
          <a:prstGeom prst="rect">
            <a:avLst/>
          </a:prstGeom>
        </p:spPr>
      </p:pic>
    </p:spTree>
    <p:extLst>
      <p:ext uri="{BB962C8B-B14F-4D97-AF65-F5344CB8AC3E}">
        <p14:creationId xmlns:p14="http://schemas.microsoft.com/office/powerpoint/2010/main" val="349306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EF91E26F-31BC-8DCC-7BA2-3EF7133FD7D2}"/>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0E1483BB-5403-A2E4-6072-DEC9CEA5F1E8}"/>
              </a:ext>
            </a:extLst>
          </p:cNvPr>
          <p:cNvGrpSpPr/>
          <p:nvPr/>
        </p:nvGrpSpPr>
        <p:grpSpPr>
          <a:xfrm>
            <a:off x="12112689" y="919951"/>
            <a:ext cx="5849834" cy="8447097"/>
            <a:chOff x="11746792" y="1731601"/>
            <a:chExt cx="5849834" cy="8447097"/>
          </a:xfrm>
        </p:grpSpPr>
        <p:sp>
          <p:nvSpPr>
            <p:cNvPr id="153" name="Google Shape;153;p9">
              <a:extLst>
                <a:ext uri="{FF2B5EF4-FFF2-40B4-BE49-F238E27FC236}">
                  <a16:creationId xmlns:a16="http://schemas.microsoft.com/office/drawing/2014/main" id="{539E2C18-F344-578A-2769-EC739CDD6D2F}"/>
                </a:ext>
              </a:extLst>
            </p:cNvPr>
            <p:cNvSpPr txBox="1"/>
            <p:nvPr/>
          </p:nvSpPr>
          <p:spPr>
            <a:xfrm>
              <a:off x="11746792" y="2792060"/>
              <a:ext cx="5849834"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said to him, “Everyone else serves the best wine first, and after the guests have drunk a lot, he serves the ordinary wine. But you have kept the best wine until now!”</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2329B9ED-966D-611C-C0DB-D1F49767D244}"/>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EC859F74-2626-0F40-C4FF-516077360E4C}"/>
              </a:ext>
            </a:extLst>
          </p:cNvPr>
          <p:cNvPicPr>
            <a:picLocks noChangeAspect="1"/>
          </p:cNvPicPr>
          <p:nvPr/>
        </p:nvPicPr>
        <p:blipFill>
          <a:blip r:embed="rId3"/>
          <a:stretch>
            <a:fillRect/>
          </a:stretch>
        </p:blipFill>
        <p:spPr>
          <a:xfrm>
            <a:off x="638715" y="1207662"/>
            <a:ext cx="10495567" cy="7871675"/>
          </a:xfrm>
          <a:prstGeom prst="rect">
            <a:avLst/>
          </a:prstGeom>
        </p:spPr>
      </p:pic>
    </p:spTree>
    <p:extLst>
      <p:ext uri="{BB962C8B-B14F-4D97-AF65-F5344CB8AC3E}">
        <p14:creationId xmlns:p14="http://schemas.microsoft.com/office/powerpoint/2010/main" val="61904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a:extLst>
            <a:ext uri="{FF2B5EF4-FFF2-40B4-BE49-F238E27FC236}">
              <a16:creationId xmlns:a16="http://schemas.microsoft.com/office/drawing/2014/main" id="{260C46AD-8DCD-CE7E-A9E9-45640912C391}"/>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1590FA0F-2B6A-D7BF-4129-88E5557BCAB2}"/>
              </a:ext>
            </a:extLst>
          </p:cNvPr>
          <p:cNvGrpSpPr/>
          <p:nvPr/>
        </p:nvGrpSpPr>
        <p:grpSpPr>
          <a:xfrm>
            <a:off x="871870" y="2393479"/>
            <a:ext cx="6273209" cy="5500042"/>
            <a:chOff x="335853" y="2624736"/>
            <a:chExt cx="6273209" cy="5500042"/>
          </a:xfrm>
        </p:grpSpPr>
        <p:sp>
          <p:nvSpPr>
            <p:cNvPr id="153" name="Google Shape;153;p9">
              <a:extLst>
                <a:ext uri="{FF2B5EF4-FFF2-40B4-BE49-F238E27FC236}">
                  <a16:creationId xmlns:a16="http://schemas.microsoft.com/office/drawing/2014/main" id="{7C3F4331-19E2-F979-1A9E-AF79710D9FAC}"/>
                </a:ext>
              </a:extLst>
            </p:cNvPr>
            <p:cNvSpPr txBox="1"/>
            <p:nvPr/>
          </p:nvSpPr>
          <p:spPr>
            <a:xfrm>
              <a:off x="335853" y="3692795"/>
              <a:ext cx="6273209"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Jesus performed this first miracle in Cana in Galilee; there he revealed his glory, and his disciples believed in him.</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652980FA-06F7-C9D9-2EF1-B2882D41E9E6}"/>
                </a:ext>
              </a:extLst>
            </p:cNvPr>
            <p:cNvSpPr txBox="1"/>
            <p:nvPr/>
          </p:nvSpPr>
          <p:spPr>
            <a:xfrm>
              <a:off x="335853" y="2624736"/>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11</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3F8D2B4F-B424-C228-0FF6-44420468DFDF}"/>
              </a:ext>
            </a:extLst>
          </p:cNvPr>
          <p:cNvPicPr>
            <a:picLocks noChangeAspect="1"/>
          </p:cNvPicPr>
          <p:nvPr/>
        </p:nvPicPr>
        <p:blipFill>
          <a:blip r:embed="rId3"/>
          <a:stretch>
            <a:fillRect/>
          </a:stretch>
        </p:blipFill>
        <p:spPr>
          <a:xfrm>
            <a:off x="7378995" y="1261435"/>
            <a:ext cx="10352173" cy="7764130"/>
          </a:xfrm>
          <a:prstGeom prst="rect">
            <a:avLst/>
          </a:prstGeom>
        </p:spPr>
      </p:pic>
    </p:spTree>
    <p:extLst>
      <p:ext uri="{BB962C8B-B14F-4D97-AF65-F5344CB8AC3E}">
        <p14:creationId xmlns:p14="http://schemas.microsoft.com/office/powerpoint/2010/main" val="231358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2532407" y="1638300"/>
            <a:ext cx="13223187" cy="7010400"/>
            <a:chOff x="2931213" y="1638300"/>
            <a:chExt cx="13223187" cy="7010400"/>
          </a:xfrm>
        </p:grpSpPr>
        <p:pic>
          <p:nvPicPr>
            <p:cNvPr id="213" name="Google Shape;213;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14" name="Google Shape;214;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380940" y="1289606"/>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“Water to Wine Wheel”</a:t>
            </a:r>
            <a:endParaRPr sz="1400" b="0" i="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460239" y="3374540"/>
            <a:ext cx="7337525"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Markers/Crayons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Construction Paper</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Paper Plate</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Brad Fastener</a:t>
            </a:r>
          </a:p>
          <a:p>
            <a:pPr marL="0" marR="0" lvl="0" indent="0" algn="l" rtl="0">
              <a:lnSpc>
                <a:spcPct val="100000"/>
              </a:lnSpc>
              <a:spcBef>
                <a:spcPts val="0"/>
              </a:spcBef>
              <a:spcAft>
                <a:spcPts val="0"/>
              </a:spcAft>
              <a:buClr>
                <a:srgbClr val="000000"/>
              </a:buClr>
              <a:buSzPts val="3600"/>
              <a:buFont typeface="Arial"/>
              <a:buNone/>
            </a:pPr>
            <a:endParaRPr lang="en-US" sz="3600" b="1" i="0" u="none" strike="noStrike" cap="none"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61B54944-C4D0-2F6A-0D25-123E3B5220E0}"/>
              </a:ext>
            </a:extLst>
          </p:cNvPr>
          <p:cNvPicPr>
            <a:picLocks noChangeAspect="1"/>
          </p:cNvPicPr>
          <p:nvPr/>
        </p:nvPicPr>
        <p:blipFill>
          <a:blip r:embed="rId3"/>
          <a:stretch>
            <a:fillRect/>
          </a:stretch>
        </p:blipFill>
        <p:spPr>
          <a:xfrm>
            <a:off x="10150737" y="894979"/>
            <a:ext cx="5906502" cy="4431983"/>
          </a:xfrm>
          <a:prstGeom prst="rect">
            <a:avLst/>
          </a:prstGeom>
        </p:spPr>
      </p:pic>
      <p:pic>
        <p:nvPicPr>
          <p:cNvPr id="4" name="Picture 3">
            <a:extLst>
              <a:ext uri="{FF2B5EF4-FFF2-40B4-BE49-F238E27FC236}">
                <a16:creationId xmlns:a16="http://schemas.microsoft.com/office/drawing/2014/main" id="{3B6506E4-73AF-03EE-CAA9-2C5244A99501}"/>
              </a:ext>
            </a:extLst>
          </p:cNvPr>
          <p:cNvPicPr>
            <a:picLocks noChangeAspect="1"/>
          </p:cNvPicPr>
          <p:nvPr/>
        </p:nvPicPr>
        <p:blipFill>
          <a:blip r:embed="rId4"/>
          <a:stretch>
            <a:fillRect/>
          </a:stretch>
        </p:blipFill>
        <p:spPr>
          <a:xfrm>
            <a:off x="10150737" y="5326962"/>
            <a:ext cx="5909310" cy="4431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S</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econd Sunday in Ordinary Time – January 19,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p:nvSpPr>
          <p:cNvPr id="220" name="Google Shape;220;g307aedaa60f_0_23">
            <a:extLst>
              <a:ext uri="{FF2B5EF4-FFF2-40B4-BE49-F238E27FC236}">
                <a16:creationId xmlns:a16="http://schemas.microsoft.com/office/drawing/2014/main" id="{0891D384-974B-A44E-3A22-F492D78C7FDF}"/>
              </a:ext>
            </a:extLst>
          </p:cNvPr>
          <p:cNvSpPr/>
          <p:nvPr/>
        </p:nvSpPr>
        <p:spPr>
          <a:xfrm>
            <a:off x="9144000" y="757978"/>
            <a:ext cx="5104921" cy="80083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Instructions:</a:t>
            </a:r>
            <a:endParaRPr sz="1400" b="0" i="0" u="none" strike="noStrike" cap="none" dirty="0">
              <a:solidFill>
                <a:srgbClr val="000000"/>
              </a:solidFill>
              <a:latin typeface="Arial"/>
              <a:ea typeface="Arial"/>
              <a:cs typeface="Arial"/>
              <a:sym typeface="Arial"/>
            </a:endParaRPr>
          </a:p>
        </p:txBody>
      </p:sp>
      <p:sp>
        <p:nvSpPr>
          <p:cNvPr id="221" name="Google Shape;221;g307aedaa60f_0_23">
            <a:extLst>
              <a:ext uri="{FF2B5EF4-FFF2-40B4-BE49-F238E27FC236}">
                <a16:creationId xmlns:a16="http://schemas.microsoft.com/office/drawing/2014/main" id="{2F5B7675-00C8-367B-09D3-CC0EB42BCADF}"/>
              </a:ext>
            </a:extLst>
          </p:cNvPr>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9144000" y="2019590"/>
            <a:ext cx="8443544" cy="7386638"/>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3600"/>
            </a:pPr>
            <a:r>
              <a:rPr lang="en-US" sz="4000" i="0" u="none" strike="noStrike" cap="none" dirty="0">
                <a:solidFill>
                  <a:schemeClr val="bg1"/>
                </a:solidFill>
                <a:latin typeface="Arial"/>
                <a:ea typeface="Arial"/>
                <a:cs typeface="Arial"/>
                <a:sym typeface="Arial"/>
              </a:rPr>
              <a:t>1. Cut a large slit in the paper plate.  </a:t>
            </a:r>
          </a:p>
          <a:p>
            <a:pPr marL="514350" marR="0" lvl="0" indent="-514350" algn="l" rtl="0">
              <a:lnSpc>
                <a:spcPct val="100000"/>
              </a:lnSpc>
              <a:spcBef>
                <a:spcPts val="0"/>
              </a:spcBef>
              <a:spcAft>
                <a:spcPts val="0"/>
              </a:spcAft>
              <a:buClr>
                <a:srgbClr val="000000"/>
              </a:buClr>
              <a:buSzPts val="3600"/>
              <a:buFont typeface="Arial"/>
              <a:buAutoNum type="arabicPeriod"/>
            </a:pPr>
            <a:endParaRPr lang="en-US" sz="4000"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4000" i="0" u="none" strike="noStrike" cap="none" dirty="0">
                <a:solidFill>
                  <a:schemeClr val="bg1"/>
                </a:solidFill>
                <a:latin typeface="Arial"/>
                <a:ea typeface="Arial"/>
                <a:cs typeface="Arial"/>
                <a:sym typeface="Arial"/>
              </a:rPr>
              <a:t>2. Decorate the plate with Bible verses, captions, and pictures that describe Jesus’ first miracle at the wedding in Cana. Add extra decorations as desired. </a:t>
            </a:r>
          </a:p>
          <a:p>
            <a:pPr marL="0" marR="0" lvl="0" indent="0" algn="l" rtl="0">
              <a:lnSpc>
                <a:spcPct val="100000"/>
              </a:lnSpc>
              <a:spcBef>
                <a:spcPts val="0"/>
              </a:spcBef>
              <a:spcAft>
                <a:spcPts val="0"/>
              </a:spcAft>
              <a:buClr>
                <a:srgbClr val="000000"/>
              </a:buClr>
              <a:buSzPts val="3600"/>
              <a:buFont typeface="Arial"/>
              <a:buNone/>
            </a:pPr>
            <a:r>
              <a:rPr lang="en-US" sz="4000" i="0" u="none" strike="noStrike" cap="none" dirty="0">
                <a:solidFill>
                  <a:schemeClr val="bg1"/>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3600"/>
              <a:buFont typeface="Arial"/>
              <a:buNone/>
            </a:pPr>
            <a:r>
              <a:rPr lang="en-US" sz="4000" i="0" u="none" strike="noStrike" cap="none" dirty="0">
                <a:solidFill>
                  <a:schemeClr val="bg1"/>
                </a:solidFill>
                <a:latin typeface="Arial"/>
                <a:ea typeface="Arial"/>
                <a:cs typeface="Arial"/>
                <a:sym typeface="Arial"/>
              </a:rPr>
              <a:t>3. Cut a circle from a piece of paper. Color half of the circle purple or red, or attach two half-circle pieces of paper together. </a:t>
            </a:r>
          </a:p>
        </p:txBody>
      </p:sp>
      <p:pic>
        <p:nvPicPr>
          <p:cNvPr id="3" name="Picture 2">
            <a:extLst>
              <a:ext uri="{FF2B5EF4-FFF2-40B4-BE49-F238E27FC236}">
                <a16:creationId xmlns:a16="http://schemas.microsoft.com/office/drawing/2014/main" id="{905B6055-5CB4-1F3A-1729-2CE87E2ED6B9}"/>
              </a:ext>
            </a:extLst>
          </p:cNvPr>
          <p:cNvPicPr>
            <a:picLocks noChangeAspect="1"/>
          </p:cNvPicPr>
          <p:nvPr/>
        </p:nvPicPr>
        <p:blipFill>
          <a:blip r:embed="rId3"/>
          <a:stretch>
            <a:fillRect/>
          </a:stretch>
        </p:blipFill>
        <p:spPr>
          <a:xfrm>
            <a:off x="1500134" y="1003926"/>
            <a:ext cx="5906502" cy="4431983"/>
          </a:xfrm>
          <a:prstGeom prst="rect">
            <a:avLst/>
          </a:prstGeom>
        </p:spPr>
      </p:pic>
      <p:pic>
        <p:nvPicPr>
          <p:cNvPr id="4" name="Picture 3">
            <a:extLst>
              <a:ext uri="{FF2B5EF4-FFF2-40B4-BE49-F238E27FC236}">
                <a16:creationId xmlns:a16="http://schemas.microsoft.com/office/drawing/2014/main" id="{6A20F637-F4B2-496B-79E2-EB78E70C995A}"/>
              </a:ext>
            </a:extLst>
          </p:cNvPr>
          <p:cNvPicPr>
            <a:picLocks noChangeAspect="1"/>
          </p:cNvPicPr>
          <p:nvPr/>
        </p:nvPicPr>
        <p:blipFill>
          <a:blip r:embed="rId4"/>
          <a:stretch>
            <a:fillRect/>
          </a:stretch>
        </p:blipFill>
        <p:spPr>
          <a:xfrm>
            <a:off x="1500134" y="5435909"/>
            <a:ext cx="5909310" cy="4431983"/>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9">
          <a:extLst>
            <a:ext uri="{FF2B5EF4-FFF2-40B4-BE49-F238E27FC236}">
              <a16:creationId xmlns:a16="http://schemas.microsoft.com/office/drawing/2014/main" id="{C13A2C4D-7A7F-84D6-7161-FAD8133D77EF}"/>
            </a:ext>
          </a:extLst>
        </p:cNvPr>
        <p:cNvGrpSpPr/>
        <p:nvPr/>
      </p:nvGrpSpPr>
      <p:grpSpPr>
        <a:xfrm>
          <a:off x="0" y="0"/>
          <a:ext cx="0" cy="0"/>
          <a:chOff x="0" y="0"/>
          <a:chExt cx="0" cy="0"/>
        </a:xfrm>
      </p:grpSpPr>
      <p:sp>
        <p:nvSpPr>
          <p:cNvPr id="220" name="Google Shape;220;g307aedaa60f_0_23">
            <a:extLst>
              <a:ext uri="{FF2B5EF4-FFF2-40B4-BE49-F238E27FC236}">
                <a16:creationId xmlns:a16="http://schemas.microsoft.com/office/drawing/2014/main" id="{9924EFA5-E15A-51C5-CA04-95059D07C6F5}"/>
              </a:ext>
            </a:extLst>
          </p:cNvPr>
          <p:cNvSpPr/>
          <p:nvPr/>
        </p:nvSpPr>
        <p:spPr>
          <a:xfrm>
            <a:off x="9144000" y="757978"/>
            <a:ext cx="5104921" cy="80083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Instructions:</a:t>
            </a:r>
            <a:endParaRPr sz="1400" b="0" i="0" u="none" strike="noStrike" cap="none" dirty="0">
              <a:solidFill>
                <a:srgbClr val="000000"/>
              </a:solidFill>
              <a:latin typeface="Arial"/>
              <a:ea typeface="Arial"/>
              <a:cs typeface="Arial"/>
              <a:sym typeface="Arial"/>
            </a:endParaRPr>
          </a:p>
        </p:txBody>
      </p:sp>
      <p:sp>
        <p:nvSpPr>
          <p:cNvPr id="221" name="Google Shape;221;g307aedaa60f_0_23">
            <a:extLst>
              <a:ext uri="{FF2B5EF4-FFF2-40B4-BE49-F238E27FC236}">
                <a16:creationId xmlns:a16="http://schemas.microsoft.com/office/drawing/2014/main" id="{7F234A71-CF69-C69A-86EF-6056614A70C9}"/>
              </a:ext>
            </a:extLst>
          </p:cNvPr>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a:extLst>
              <a:ext uri="{FF2B5EF4-FFF2-40B4-BE49-F238E27FC236}">
                <a16:creationId xmlns:a16="http://schemas.microsoft.com/office/drawing/2014/main" id="{320F52F4-7C32-A7CD-8A61-B2E3817C180F}"/>
              </a:ext>
            </a:extLst>
          </p:cNvPr>
          <p:cNvSpPr txBox="1"/>
          <p:nvPr/>
        </p:nvSpPr>
        <p:spPr>
          <a:xfrm>
            <a:off x="9144000" y="2019590"/>
            <a:ext cx="8443544"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800" i="0" u="none" strike="noStrike" cap="none" dirty="0">
                <a:solidFill>
                  <a:schemeClr val="lt1"/>
                </a:solidFill>
                <a:latin typeface="Arial"/>
                <a:ea typeface="Arial"/>
                <a:cs typeface="Arial"/>
                <a:sym typeface="Arial"/>
              </a:rPr>
              <a:t>4. Use a brad fastener to attach the paper circle behind the plate.  </a:t>
            </a:r>
          </a:p>
          <a:p>
            <a:pPr marL="0" marR="0" lvl="0" indent="0" algn="l" rtl="0">
              <a:lnSpc>
                <a:spcPct val="100000"/>
              </a:lnSpc>
              <a:spcBef>
                <a:spcPts val="0"/>
              </a:spcBef>
              <a:spcAft>
                <a:spcPts val="0"/>
              </a:spcAft>
              <a:buClr>
                <a:srgbClr val="000000"/>
              </a:buClr>
              <a:buSzPts val="3600"/>
              <a:buFont typeface="Arial"/>
              <a:buNone/>
            </a:pPr>
            <a:endParaRPr lang="en-US" sz="480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4800" i="0" u="none" strike="noStrike" cap="none" dirty="0">
                <a:solidFill>
                  <a:schemeClr val="lt1"/>
                </a:solidFill>
                <a:latin typeface="Arial"/>
                <a:ea typeface="Arial"/>
                <a:cs typeface="Arial"/>
                <a:sym typeface="Arial"/>
              </a:rPr>
              <a:t>5. Spin the paper circle to watch the "water" transform into "wine" as shown in the image. You can attach a pipe cleaner or magnet to hang the decorated plate.</a:t>
            </a:r>
          </a:p>
        </p:txBody>
      </p:sp>
      <p:pic>
        <p:nvPicPr>
          <p:cNvPr id="3" name="Picture 2">
            <a:extLst>
              <a:ext uri="{FF2B5EF4-FFF2-40B4-BE49-F238E27FC236}">
                <a16:creationId xmlns:a16="http://schemas.microsoft.com/office/drawing/2014/main" id="{767814F8-7867-02F8-3D74-4BD60569F24A}"/>
              </a:ext>
            </a:extLst>
          </p:cNvPr>
          <p:cNvPicPr>
            <a:picLocks noChangeAspect="1"/>
          </p:cNvPicPr>
          <p:nvPr/>
        </p:nvPicPr>
        <p:blipFill>
          <a:blip r:embed="rId3"/>
          <a:stretch>
            <a:fillRect/>
          </a:stretch>
        </p:blipFill>
        <p:spPr>
          <a:xfrm>
            <a:off x="1500134" y="1003926"/>
            <a:ext cx="5906502" cy="4431983"/>
          </a:xfrm>
          <a:prstGeom prst="rect">
            <a:avLst/>
          </a:prstGeom>
        </p:spPr>
      </p:pic>
      <p:pic>
        <p:nvPicPr>
          <p:cNvPr id="4" name="Picture 3">
            <a:extLst>
              <a:ext uri="{FF2B5EF4-FFF2-40B4-BE49-F238E27FC236}">
                <a16:creationId xmlns:a16="http://schemas.microsoft.com/office/drawing/2014/main" id="{C6EAF7CA-08CE-638B-E6C0-69A9BBB2016B}"/>
              </a:ext>
            </a:extLst>
          </p:cNvPr>
          <p:cNvPicPr>
            <a:picLocks noChangeAspect="1"/>
          </p:cNvPicPr>
          <p:nvPr/>
        </p:nvPicPr>
        <p:blipFill>
          <a:blip r:embed="rId4"/>
          <a:stretch>
            <a:fillRect/>
          </a:stretch>
        </p:blipFill>
        <p:spPr>
          <a:xfrm>
            <a:off x="1500134" y="5435909"/>
            <a:ext cx="5909310" cy="4431983"/>
          </a:xfrm>
          <a:prstGeom prst="rect">
            <a:avLst/>
          </a:prstGeom>
        </p:spPr>
      </p:pic>
    </p:spTree>
    <p:extLst>
      <p:ext uri="{BB962C8B-B14F-4D97-AF65-F5344CB8AC3E}">
        <p14:creationId xmlns:p14="http://schemas.microsoft.com/office/powerpoint/2010/main" val="363796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3" y="830676"/>
            <a:ext cx="16396476" cy="8625641"/>
            <a:chOff x="1962255" y="1120722"/>
            <a:chExt cx="15750697" cy="8045556"/>
          </a:xfrm>
        </p:grpSpPr>
        <p:sp>
          <p:nvSpPr>
            <p:cNvPr id="230" name="Google Shape;230;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231" name="Google Shape;231;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000" b="1" i="0" u="none" strike="noStrike" cap="none" dirty="0">
                  <a:solidFill>
                    <a:schemeClr val="lt1"/>
                  </a:solidFill>
                  <a:latin typeface="Arial"/>
                  <a:ea typeface="Arial"/>
                  <a:cs typeface="Arial"/>
                  <a:sym typeface="Arial"/>
                </a:rPr>
                <a:t>Heavenly Father, Thank You for gathering us today to reflect on the story of the Wedding at Cana. We are reminded of Your love and care for every detail of our lives. Thank You for showing us through Jesus’ first miracle that You bring abundance, joy, and transformation to all who trust in You. Help us to have faith like Mary and obedience like the servants, so we may always follow Your will. May we invite You into every moment of our lives, knowing that with You, all things are made new. Bless us as we go forth, and may we always be vessels of Your love and grace. In Jesus’ name, we pray. Amen. </a:t>
              </a:r>
              <a:endParaRPr sz="3000"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grpSp>
        <p:nvGrpSpPr>
          <p:cNvPr id="238" name="Google Shape;238;p40"/>
          <p:cNvGrpSpPr/>
          <p:nvPr/>
        </p:nvGrpSpPr>
        <p:grpSpPr>
          <a:xfrm>
            <a:off x="2824213" y="949047"/>
            <a:ext cx="12639575" cy="8388905"/>
            <a:chOff x="2824210" y="1058354"/>
            <a:chExt cx="12639575" cy="7931004"/>
          </a:xfrm>
        </p:grpSpPr>
        <p:sp>
          <p:nvSpPr>
            <p:cNvPr id="239" name="Google Shape;239;p40"/>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40"/>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S</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econd Sunday in Ordinary Time – January 19,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41" name="Google Shape;241;p40"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480706"/>
            <a:ext cx="17145000" cy="93255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u="sng" dirty="0"/>
              <a:t>General Context:</a:t>
            </a:r>
          </a:p>
          <a:p>
            <a:pPr marL="0" marR="0" lvl="0" indent="0" algn="just" rtl="0">
              <a:lnSpc>
                <a:spcPct val="100000"/>
              </a:lnSpc>
              <a:spcBef>
                <a:spcPts val="0"/>
              </a:spcBef>
              <a:spcAft>
                <a:spcPts val="0"/>
              </a:spcAft>
              <a:buNone/>
            </a:pPr>
            <a:r>
              <a:rPr lang="en-US" sz="2400" dirty="0"/>
              <a:t>The story of the Wedding at Cana takes place at a wedding celebration in Cana of Galilee, where Jesus, His mother Mary, and His disciples are present as guests. During the celebration, the hosts run out of wine, a situation that would have caused significant embarrassment and social disgrace in Jewish culture. Mary brings the issue to Jesus, and though He initially seems reluctant, He performs His first public miracle by turning water into wine. This act not only saves the hosts from shame but also marks the beginning of Jesus’ public ministry, revealing His divine glory and leading His disciples to deepen their belief in Him.</a:t>
            </a:r>
          </a:p>
          <a:p>
            <a:pPr marL="0" marR="0" lvl="0" indent="0" algn="just" rtl="0">
              <a:lnSpc>
                <a:spcPct val="100000"/>
              </a:lnSpc>
              <a:spcBef>
                <a:spcPts val="0"/>
              </a:spcBef>
              <a:spcAft>
                <a:spcPts val="0"/>
              </a:spcAft>
              <a:buNone/>
            </a:pPr>
            <a:endParaRPr lang="en-US" sz="2400" dirty="0"/>
          </a:p>
          <a:p>
            <a:pPr marL="0" marR="0" lvl="0" indent="0" algn="just" rtl="0">
              <a:lnSpc>
                <a:spcPct val="100000"/>
              </a:lnSpc>
              <a:spcBef>
                <a:spcPts val="0"/>
              </a:spcBef>
              <a:spcAft>
                <a:spcPts val="0"/>
              </a:spcAft>
              <a:buNone/>
            </a:pPr>
            <a:r>
              <a:rPr lang="en-US" sz="2400" b="1" u="sng" dirty="0"/>
              <a:t>Message</a:t>
            </a:r>
            <a:r>
              <a:rPr lang="en-US" sz="2400" u="sng" dirty="0"/>
              <a:t>: </a:t>
            </a:r>
          </a:p>
          <a:p>
            <a:pPr marL="0" marR="0" lvl="0" indent="0" algn="just" rtl="0">
              <a:lnSpc>
                <a:spcPct val="100000"/>
              </a:lnSpc>
              <a:spcBef>
                <a:spcPts val="0"/>
              </a:spcBef>
              <a:spcAft>
                <a:spcPts val="0"/>
              </a:spcAft>
              <a:buNone/>
            </a:pPr>
            <a:r>
              <a:rPr lang="en-US" sz="2400" dirty="0"/>
              <a:t>1. </a:t>
            </a:r>
            <a:r>
              <a:rPr lang="en-US" sz="2400" b="1" dirty="0"/>
              <a:t>Jesus Cares About Our Needs </a:t>
            </a:r>
            <a:r>
              <a:rPr lang="en-US" sz="2400" dirty="0"/>
              <a:t>- The story shows Jesus’ concern not just for spiritual matters but also for practical human needs. His intervention saved the couple from potential shame, reflecting His compassion and care for our daily struggles.  </a:t>
            </a:r>
          </a:p>
          <a:p>
            <a:pPr marL="0" marR="0" lvl="0" indent="0" algn="just" rtl="0">
              <a:lnSpc>
                <a:spcPct val="100000"/>
              </a:lnSpc>
              <a:spcBef>
                <a:spcPts val="0"/>
              </a:spcBef>
              <a:spcAft>
                <a:spcPts val="0"/>
              </a:spcAft>
              <a:buNone/>
            </a:pPr>
            <a:r>
              <a:rPr lang="en-US" sz="2400" dirty="0"/>
              <a:t>2</a:t>
            </a:r>
            <a:r>
              <a:rPr lang="en-US" sz="2400" b="1" dirty="0"/>
              <a:t>. Mary’s Role in Intercession </a:t>
            </a:r>
            <a:r>
              <a:rPr lang="en-US" sz="2400" dirty="0"/>
              <a:t>- Mary notices the problem and brings it to Jesus. Her words, "Do whatever He tells you," exemplify trust in Jesus and provide guidance for all believers: listen to and obey Him.  </a:t>
            </a:r>
          </a:p>
          <a:p>
            <a:pPr marL="0" marR="0" lvl="0" indent="0" algn="just" rtl="0">
              <a:lnSpc>
                <a:spcPct val="100000"/>
              </a:lnSpc>
              <a:spcBef>
                <a:spcPts val="0"/>
              </a:spcBef>
              <a:spcAft>
                <a:spcPts val="0"/>
              </a:spcAft>
              <a:buNone/>
            </a:pPr>
            <a:r>
              <a:rPr lang="en-US" sz="2400" dirty="0"/>
              <a:t>3. </a:t>
            </a:r>
            <a:r>
              <a:rPr lang="en-US" sz="2400" b="1" dirty="0"/>
              <a:t>Jesus Reveals His Divinity </a:t>
            </a:r>
            <a:r>
              <a:rPr lang="en-US" sz="2400" dirty="0"/>
              <a:t>- The miracle is more than a simple act of kindness—it is a sign of Jesus’ divine nature and power. It also points forward to the ultimate transformation He will bring through His mission: turning the ordinary (our lives) into something extraordinary (full of grace and purpose).  </a:t>
            </a:r>
          </a:p>
          <a:p>
            <a:pPr marL="0" marR="0" lvl="0" indent="0" algn="just" rtl="0">
              <a:lnSpc>
                <a:spcPct val="100000"/>
              </a:lnSpc>
              <a:spcBef>
                <a:spcPts val="0"/>
              </a:spcBef>
              <a:spcAft>
                <a:spcPts val="0"/>
              </a:spcAft>
              <a:buNone/>
            </a:pPr>
            <a:endParaRPr lang="en-US" sz="2400" dirty="0"/>
          </a:p>
          <a:p>
            <a:pPr marL="0" marR="0" lvl="0" indent="0" algn="just" rtl="0">
              <a:lnSpc>
                <a:spcPct val="100000"/>
              </a:lnSpc>
              <a:spcBef>
                <a:spcPts val="0"/>
              </a:spcBef>
              <a:spcAft>
                <a:spcPts val="0"/>
              </a:spcAft>
              <a:buNone/>
            </a:pPr>
            <a:r>
              <a:rPr lang="en-US" sz="2400" b="1" u="sng" dirty="0"/>
              <a:t>Moral Lessons:</a:t>
            </a:r>
          </a:p>
          <a:p>
            <a:pPr marL="0" marR="0" lvl="0" indent="0" algn="just" rtl="0">
              <a:lnSpc>
                <a:spcPct val="100000"/>
              </a:lnSpc>
              <a:spcBef>
                <a:spcPts val="0"/>
              </a:spcBef>
              <a:spcAft>
                <a:spcPts val="0"/>
              </a:spcAft>
              <a:buNone/>
            </a:pPr>
            <a:r>
              <a:rPr lang="en-US" sz="2400" dirty="0"/>
              <a:t>1. </a:t>
            </a:r>
            <a:r>
              <a:rPr lang="en-US" sz="2400" b="1" dirty="0"/>
              <a:t>Faith and Obedience Lead to Miracles </a:t>
            </a:r>
            <a:r>
              <a:rPr lang="en-US" sz="2400" dirty="0"/>
              <a:t>- The servants obey Jesus’ instructions, even when they don’t fully understand them. Their act of faith allowed them to witness the miracle. This teaches us to trust God even when we don’t see the full picture.  </a:t>
            </a:r>
          </a:p>
          <a:p>
            <a:pPr marL="0" marR="0" lvl="0" indent="0" algn="just" rtl="0">
              <a:lnSpc>
                <a:spcPct val="100000"/>
              </a:lnSpc>
              <a:spcBef>
                <a:spcPts val="0"/>
              </a:spcBef>
              <a:spcAft>
                <a:spcPts val="0"/>
              </a:spcAft>
              <a:buNone/>
            </a:pPr>
            <a:r>
              <a:rPr lang="en-US" sz="2400" dirty="0"/>
              <a:t>2. </a:t>
            </a:r>
            <a:r>
              <a:rPr lang="en-US" sz="2400" b="1" dirty="0"/>
              <a:t>Jesus Brings Abundance </a:t>
            </a:r>
            <a:r>
              <a:rPr lang="en-US" sz="2400" dirty="0"/>
              <a:t>- Jesus didn’t just provide enough wine—He provided the best wine. This reminds us that God’s blessings are abundant and far surpass our expectations.  </a:t>
            </a:r>
          </a:p>
          <a:p>
            <a:pPr marL="0" marR="0" lvl="0" indent="0" algn="just" rtl="0">
              <a:lnSpc>
                <a:spcPct val="100000"/>
              </a:lnSpc>
              <a:spcBef>
                <a:spcPts val="0"/>
              </a:spcBef>
              <a:spcAft>
                <a:spcPts val="0"/>
              </a:spcAft>
              <a:buNone/>
            </a:pPr>
            <a:r>
              <a:rPr lang="en-US" sz="2400" dirty="0"/>
              <a:t>3. </a:t>
            </a:r>
            <a:r>
              <a:rPr lang="en-US" sz="2400" b="1" dirty="0"/>
              <a:t>Involve God in Every Part of Life </a:t>
            </a:r>
            <a:r>
              <a:rPr lang="en-US" sz="2400" dirty="0"/>
              <a:t>- Just as Jesus was present at the wedding, we should invite Him into all areas of our lives, big or small. With Him, even ordinary moments can become extraordinary.</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6"/>
          <p:cNvSpPr/>
          <p:nvPr/>
        </p:nvSpPr>
        <p:spPr>
          <a:xfrm>
            <a:off x="-24434" y="8020212"/>
            <a:ext cx="18312434" cy="2263180"/>
          </a:xfrm>
          <a:prstGeom prst="rect">
            <a:avLst/>
          </a:prstGeom>
          <a:solidFill>
            <a:srgbClr val="1F9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a:solidFill>
                  <a:schemeClr val="bg1"/>
                </a:solidFill>
                <a:latin typeface="Arial Black"/>
                <a:ea typeface="Arial Black"/>
                <a:cs typeface="Arial Black"/>
                <a:sym typeface="Arial Black"/>
              </a:rPr>
              <a:t>The Wedding at Cana</a:t>
            </a:r>
            <a:endParaRPr sz="60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dirty="0">
                <a:solidFill>
                  <a:schemeClr val="bg1"/>
                </a:solidFill>
                <a:latin typeface="Arial Black"/>
                <a:ea typeface="Arial Black"/>
                <a:cs typeface="Arial Black"/>
                <a:sym typeface="Arial Black"/>
              </a:rPr>
              <a:t>John 2:1-11</a:t>
            </a:r>
            <a:endParaRPr sz="5000" b="0" i="0" u="none" strike="noStrike" cap="none" dirty="0">
              <a:solidFill>
                <a:schemeClr val="bg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965F6299-B043-1028-431F-3EF0859EE120}"/>
              </a:ext>
            </a:extLst>
          </p:cNvPr>
          <p:cNvPicPr>
            <a:picLocks noChangeAspect="1"/>
          </p:cNvPicPr>
          <p:nvPr/>
        </p:nvPicPr>
        <p:blipFill>
          <a:blip r:embed="rId3"/>
          <a:stretch>
            <a:fillRect/>
          </a:stretch>
        </p:blipFill>
        <p:spPr>
          <a:xfrm>
            <a:off x="2317899" y="308283"/>
            <a:ext cx="13163106" cy="75874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254642" y="1647008"/>
            <a:ext cx="5124893" cy="6306056"/>
            <a:chOff x="1357258" y="1500162"/>
            <a:chExt cx="4694453" cy="6306056"/>
          </a:xfrm>
        </p:grpSpPr>
        <p:sp>
          <p:nvSpPr>
            <p:cNvPr id="125" name="Google Shape;125;p13"/>
            <p:cNvSpPr txBox="1"/>
            <p:nvPr/>
          </p:nvSpPr>
          <p:spPr>
            <a:xfrm>
              <a:off x="1357259" y="2635572"/>
              <a:ext cx="4694452"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Two days later there was a wedding in the town of Cana in Galilee. Jesus' mother was there,</a:t>
              </a:r>
            </a:p>
          </p:txBody>
        </p:sp>
        <p:sp>
          <p:nvSpPr>
            <p:cNvPr id="126" name="Google Shape;126;p13"/>
            <p:cNvSpPr txBox="1"/>
            <p:nvPr/>
          </p:nvSpPr>
          <p:spPr>
            <a:xfrm>
              <a:off x="1357258" y="1500162"/>
              <a:ext cx="925656"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4AF35B4B-8696-B269-F1B5-FBDCA6CAC6CB}"/>
              </a:ext>
            </a:extLst>
          </p:cNvPr>
          <p:cNvPicPr>
            <a:picLocks noChangeAspect="1"/>
          </p:cNvPicPr>
          <p:nvPr/>
        </p:nvPicPr>
        <p:blipFill>
          <a:blip r:embed="rId3"/>
          <a:stretch>
            <a:fillRect/>
          </a:stretch>
        </p:blipFill>
        <p:spPr>
          <a:xfrm>
            <a:off x="6379535" y="810213"/>
            <a:ext cx="11555431" cy="86665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1472798" y="3094202"/>
            <a:ext cx="6219781" cy="4098595"/>
            <a:chOff x="11995680" y="827973"/>
            <a:chExt cx="5355618" cy="4098595"/>
          </a:xfrm>
        </p:grpSpPr>
        <p:sp>
          <p:nvSpPr>
            <p:cNvPr id="135" name="Google Shape;135;p16"/>
            <p:cNvSpPr txBox="1"/>
            <p:nvPr/>
          </p:nvSpPr>
          <p:spPr>
            <a:xfrm>
              <a:off x="11995680" y="827973"/>
              <a:ext cx="1144181"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80" y="1971913"/>
              <a:ext cx="5355618" cy="29546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Jesus and his disciples had also been invited to the wedding.</a:t>
              </a:r>
            </a:p>
          </p:txBody>
        </p:sp>
      </p:grpSp>
      <p:pic>
        <p:nvPicPr>
          <p:cNvPr id="2050" name="Picture 2" descr="Jesus and all the wedding guests congratulated the married couple. Now the wedding ceremony was over it was time to have a big party. – Slide 2">
            <a:extLst>
              <a:ext uri="{FF2B5EF4-FFF2-40B4-BE49-F238E27FC236}">
                <a16:creationId xmlns:a16="http://schemas.microsoft.com/office/drawing/2014/main" id="{B1152999-5379-D06B-7B1E-B2D775E3F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24" y="1185530"/>
            <a:ext cx="10554584" cy="7915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215319" y="1584167"/>
            <a:ext cx="4845065" cy="7118665"/>
            <a:chOff x="998174" y="933323"/>
            <a:chExt cx="4845065" cy="7118665"/>
          </a:xfrm>
        </p:grpSpPr>
        <p:sp>
          <p:nvSpPr>
            <p:cNvPr id="144" name="Google Shape;144;p20"/>
            <p:cNvSpPr/>
            <p:nvPr/>
          </p:nvSpPr>
          <p:spPr>
            <a:xfrm>
              <a:off x="998174" y="933323"/>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2235011"/>
              <a:ext cx="4804133"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400" b="1" i="0" u="none" strike="noStrike" cap="none" dirty="0">
                  <a:solidFill>
                    <a:schemeClr val="lt1"/>
                  </a:solidFill>
                  <a:latin typeface="Arial"/>
                  <a:ea typeface="Arial"/>
                  <a:cs typeface="Arial"/>
                  <a:sym typeface="Arial"/>
                </a:rPr>
                <a:t> When the wine had given out, Jesus' mother said to him, “They are out of wine.”</a:t>
              </a:r>
              <a:endParaRPr sz="5400" b="1" i="0" u="none" strike="noStrike" cap="none" dirty="0">
                <a:solidFill>
                  <a:schemeClr val="lt1"/>
                </a:solidFill>
                <a:latin typeface="Arial"/>
                <a:ea typeface="Arial"/>
                <a:cs typeface="Arial"/>
                <a:sym typeface="Arial"/>
              </a:endParaRPr>
            </a:p>
          </p:txBody>
        </p:sp>
      </p:grpSp>
      <p:pic>
        <p:nvPicPr>
          <p:cNvPr id="3" name="Picture 2">
            <a:extLst>
              <a:ext uri="{FF2B5EF4-FFF2-40B4-BE49-F238E27FC236}">
                <a16:creationId xmlns:a16="http://schemas.microsoft.com/office/drawing/2014/main" id="{C32D5110-FD01-725E-95C5-5A785F69557D}"/>
              </a:ext>
            </a:extLst>
          </p:cNvPr>
          <p:cNvPicPr>
            <a:picLocks noChangeAspect="1"/>
          </p:cNvPicPr>
          <p:nvPr/>
        </p:nvPicPr>
        <p:blipFill>
          <a:blip r:embed="rId3"/>
          <a:stretch>
            <a:fillRect/>
          </a:stretch>
        </p:blipFill>
        <p:spPr>
          <a:xfrm>
            <a:off x="6386800" y="922375"/>
            <a:ext cx="11256333" cy="8442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410939" y="2766611"/>
            <a:ext cx="5849834" cy="4753778"/>
            <a:chOff x="11746792" y="1731601"/>
            <a:chExt cx="5849834" cy="4753778"/>
          </a:xfrm>
        </p:grpSpPr>
        <p:sp>
          <p:nvSpPr>
            <p:cNvPr id="153" name="Google Shape;153;p9"/>
            <p:cNvSpPr txBox="1"/>
            <p:nvPr/>
          </p:nvSpPr>
          <p:spPr>
            <a:xfrm>
              <a:off x="11746792" y="2792060"/>
              <a:ext cx="5849834" cy="36933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“You must not tell me what to do,” Jesus replied. “My time has not yet come.”</a:t>
              </a:r>
              <a:endParaRPr sz="4800" b="1" i="0" u="none" strike="noStrike" cap="none" dirty="0">
                <a:solidFill>
                  <a:schemeClr val="lt1"/>
                </a:solidFill>
                <a:latin typeface="Arial"/>
                <a:ea typeface="Arial"/>
                <a:cs typeface="Arial"/>
                <a:sym typeface="Arial"/>
              </a:endParaRPr>
            </a:p>
          </p:txBody>
        </p:sp>
        <p:sp>
          <p:nvSpPr>
            <p:cNvPr id="154" name="Google Shape;154;p9"/>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16C0CA30-A88C-8598-91E3-4F11226D862D}"/>
              </a:ext>
            </a:extLst>
          </p:cNvPr>
          <p:cNvPicPr>
            <a:picLocks noChangeAspect="1"/>
          </p:cNvPicPr>
          <p:nvPr/>
        </p:nvPicPr>
        <p:blipFill>
          <a:blip r:embed="rId3"/>
          <a:stretch>
            <a:fillRect/>
          </a:stretch>
        </p:blipFill>
        <p:spPr>
          <a:xfrm>
            <a:off x="552894" y="1339702"/>
            <a:ext cx="10143460" cy="76075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1180</Words>
  <Application>Microsoft Office PowerPoint</Application>
  <PresentationFormat>Custom</PresentationFormat>
  <Paragraphs>92</Paragraphs>
  <Slides>24</Slides>
  <Notes>24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7</cp:revision>
  <dcterms:created xsi:type="dcterms:W3CDTF">2022-09-22T06:53:28Z</dcterms:created>
  <dcterms:modified xsi:type="dcterms:W3CDTF">2025-01-16T04:58:01Z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