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71" r:id="rId11"/>
    <p:sldId id="272" r:id="rId12"/>
    <p:sldId id="273" r:id="rId13"/>
    <p:sldId id="274" r:id="rId14"/>
    <p:sldId id="276" r:id="rId15"/>
    <p:sldId id="265" r:id="rId16"/>
    <p:sldId id="266" r:id="rId17"/>
    <p:sldId id="267" r:id="rId18"/>
    <p:sldId id="268" r:id="rId19"/>
    <p:sldId id="269" r:id="rId20"/>
    <p:sldId id="270" r:id="rId21"/>
  </p:sldIdLst>
  <p:sldSz cx="18288000" cy="10287000"/>
  <p:notesSz cx="6858000" cy="9144000"/>
  <p:embeddedFontLst>
    <p:embeddedFont>
      <p:font typeface="Canva Sans Bold" panose="020B0604020202020204" charset="0"/>
      <p:regular r:id="rId22"/>
    </p:embeddedFont>
    <p:embeddedFont>
      <p:font typeface="Nunito" pitchFamily="2" charset="0"/>
      <p:regular r:id="rId23"/>
      <p:bold r:id="rId24"/>
      <p:italic r:id="rId25"/>
      <p:boldItalic r:id="rId26"/>
    </p:embeddedFont>
    <p:embeddedFont>
      <p:font typeface="Nunito Bold" charset="0"/>
      <p:regular r:id="rId27"/>
    </p:embeddedFont>
    <p:embeddedFont>
      <p:font typeface="Porcelain" panose="020B0604020202020204"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816"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8.png"/><Relationship Id="rId4" Type="http://schemas.openxmlformats.org/officeDocument/2006/relationships/image" Target="../media/image11.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svg"/></Relationships>
</file>

<file path=ppt/slides/_rels/slide5.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0.png"/><Relationship Id="rId7" Type="http://schemas.openxmlformats.org/officeDocument/2006/relationships/image" Target="../media/image25.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1.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3.png"/><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3.png"/><Relationship Id="rId4"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9.jpe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hyperlink" Target="https://www.biblegateway.com/passage/?search=Matthew%2011&amp;version=GNT#fen-GNT-26511a" TargetMode="External"/><Relationship Id="rId5" Type="http://schemas.openxmlformats.org/officeDocument/2006/relationships/image" Target="../media/image23.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3.png"/><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3.png"/><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23.png"/><Relationship Id="rId4" Type="http://schemas.openxmlformats.org/officeDocument/2006/relationships/image" Target="../media/image21.sv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23.png"/><Relationship Id="rId4" Type="http://schemas.openxmlformats.org/officeDocument/2006/relationships/image" Target="../media/image2.sv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23.png"/><Relationship Id="rId4" Type="http://schemas.openxmlformats.org/officeDocument/2006/relationships/image" Target="../media/image21.sv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23.png"/><Relationship Id="rId4" Type="http://schemas.openxmlformats.org/officeDocument/2006/relationships/image" Target="../media/image2.sv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svg"/></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38.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40.svg"/><Relationship Id="rId7" Type="http://schemas.openxmlformats.org/officeDocument/2006/relationships/image" Target="../media/image14.sv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42.sv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40.svg"/><Relationship Id="rId7" Type="http://schemas.openxmlformats.org/officeDocument/2006/relationships/image" Target="../media/image14.sv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42.sv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5.svg"/><Relationship Id="rId7" Type="http://schemas.openxmlformats.org/officeDocument/2006/relationships/image" Target="../media/image49.sv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svg"/><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7854276" y="1438460"/>
            <a:ext cx="10433724" cy="8229600"/>
          </a:xfrm>
          <a:custGeom>
            <a:avLst/>
            <a:gdLst/>
            <a:ahLst/>
            <a:cxnLst/>
            <a:rect l="l" t="t" r="r" b="b"/>
            <a:pathLst>
              <a:path w="10433724" h="8229600">
                <a:moveTo>
                  <a:pt x="0" y="0"/>
                </a:moveTo>
                <a:lnTo>
                  <a:pt x="10433724" y="0"/>
                </a:lnTo>
                <a:lnTo>
                  <a:pt x="10433724" y="8229600"/>
                </a:lnTo>
                <a:lnTo>
                  <a:pt x="0" y="8229600"/>
                </a:lnTo>
                <a:lnTo>
                  <a:pt x="0" y="0"/>
                </a:lnTo>
                <a:close/>
              </a:path>
            </a:pathLst>
          </a:custGeom>
          <a:blipFill>
            <a:blip r:embed="rId6"/>
            <a:stretch>
              <a:fillRect/>
            </a:stretch>
          </a:blipFill>
        </p:spPr>
      </p:sp>
      <p:sp>
        <p:nvSpPr>
          <p:cNvPr id="5" name="Freeform 5"/>
          <p:cNvSpPr/>
          <p:nvPr/>
        </p:nvSpPr>
        <p:spPr>
          <a:xfrm>
            <a:off x="357696" y="247287"/>
            <a:ext cx="1642686" cy="912603"/>
          </a:xfrm>
          <a:custGeom>
            <a:avLst/>
            <a:gdLst/>
            <a:ahLst/>
            <a:cxnLst/>
            <a:rect l="l" t="t" r="r" b="b"/>
            <a:pathLst>
              <a:path w="1642686" h="912603">
                <a:moveTo>
                  <a:pt x="0" y="0"/>
                </a:moveTo>
                <a:lnTo>
                  <a:pt x="1642686" y="0"/>
                </a:lnTo>
                <a:lnTo>
                  <a:pt x="1642686" y="912603"/>
                </a:lnTo>
                <a:lnTo>
                  <a:pt x="0" y="912603"/>
                </a:lnTo>
                <a:lnTo>
                  <a:pt x="0" y="0"/>
                </a:lnTo>
                <a:close/>
              </a:path>
            </a:pathLst>
          </a:custGeom>
          <a:blipFill>
            <a:blip r:embed="rId7"/>
            <a:stretch>
              <a:fillRect/>
            </a:stretch>
          </a:blipFill>
        </p:spPr>
      </p:sp>
      <p:sp>
        <p:nvSpPr>
          <p:cNvPr id="6" name="Freeform 6"/>
          <p:cNvSpPr/>
          <p:nvPr/>
        </p:nvSpPr>
        <p:spPr>
          <a:xfrm>
            <a:off x="878586" y="6575448"/>
            <a:ext cx="2243592" cy="3348645"/>
          </a:xfrm>
          <a:custGeom>
            <a:avLst/>
            <a:gdLst/>
            <a:ahLst/>
            <a:cxnLst/>
            <a:rect l="l" t="t" r="r" b="b"/>
            <a:pathLst>
              <a:path w="2243592" h="3348645">
                <a:moveTo>
                  <a:pt x="0" y="0"/>
                </a:moveTo>
                <a:lnTo>
                  <a:pt x="2243592" y="0"/>
                </a:lnTo>
                <a:lnTo>
                  <a:pt x="2243592" y="3348644"/>
                </a:lnTo>
                <a:lnTo>
                  <a:pt x="0" y="3348644"/>
                </a:lnTo>
                <a:lnTo>
                  <a:pt x="0" y="0"/>
                </a:lnTo>
                <a:close/>
              </a:path>
            </a:pathLst>
          </a:custGeom>
          <a:blipFill>
            <a:blip r:embed="rId8"/>
            <a:stretch>
              <a:fillRect/>
            </a:stretch>
          </a:blipFill>
        </p:spPr>
      </p:sp>
      <p:sp>
        <p:nvSpPr>
          <p:cNvPr id="7" name="Freeform 7"/>
          <p:cNvSpPr/>
          <p:nvPr/>
        </p:nvSpPr>
        <p:spPr>
          <a:xfrm>
            <a:off x="3662239" y="6575448"/>
            <a:ext cx="2452882" cy="3348645"/>
          </a:xfrm>
          <a:custGeom>
            <a:avLst/>
            <a:gdLst/>
            <a:ahLst/>
            <a:cxnLst/>
            <a:rect l="l" t="t" r="r" b="b"/>
            <a:pathLst>
              <a:path w="2452882" h="3348645">
                <a:moveTo>
                  <a:pt x="0" y="0"/>
                </a:moveTo>
                <a:lnTo>
                  <a:pt x="2452883" y="0"/>
                </a:lnTo>
                <a:lnTo>
                  <a:pt x="2452883" y="3348644"/>
                </a:lnTo>
                <a:lnTo>
                  <a:pt x="0" y="3348644"/>
                </a:lnTo>
                <a:lnTo>
                  <a:pt x="0" y="0"/>
                </a:lnTo>
                <a:close/>
              </a:path>
            </a:pathLst>
          </a:custGeom>
          <a:blipFill>
            <a:blip r:embed="rId9"/>
            <a:stretch>
              <a:fillRect/>
            </a:stretch>
          </a:blipFill>
        </p:spPr>
      </p:sp>
      <p:sp>
        <p:nvSpPr>
          <p:cNvPr id="8" name="TextBox 8"/>
          <p:cNvSpPr txBox="1"/>
          <p:nvPr/>
        </p:nvSpPr>
        <p:spPr>
          <a:xfrm rot="-181529">
            <a:off x="1300661" y="4978024"/>
            <a:ext cx="8018101" cy="2063599"/>
          </a:xfrm>
          <a:prstGeom prst="rect">
            <a:avLst/>
          </a:prstGeom>
        </p:spPr>
        <p:txBody>
          <a:bodyPr lIns="0" tIns="0" rIns="0" bIns="0" rtlCol="0" anchor="t">
            <a:spAutoFit/>
          </a:bodyPr>
          <a:lstStyle/>
          <a:p>
            <a:pPr algn="ctr">
              <a:lnSpc>
                <a:spcPts val="13711"/>
              </a:lnSpc>
            </a:pPr>
            <a:r>
              <a:rPr lang="en-US" sz="19587">
                <a:solidFill>
                  <a:srgbClr val="5A3114"/>
                </a:solidFill>
                <a:latin typeface="Porcelain"/>
                <a:ea typeface="Porcelain"/>
                <a:cs typeface="Porcelain"/>
                <a:sym typeface="Porcelain"/>
              </a:rPr>
              <a:t>Kids</a:t>
            </a:r>
          </a:p>
        </p:txBody>
      </p:sp>
      <p:sp>
        <p:nvSpPr>
          <p:cNvPr id="9" name="TextBox 9"/>
          <p:cNvSpPr txBox="1"/>
          <p:nvPr/>
        </p:nvSpPr>
        <p:spPr>
          <a:xfrm rot="-181529">
            <a:off x="-239819" y="3101824"/>
            <a:ext cx="9703600" cy="1786842"/>
          </a:xfrm>
          <a:prstGeom prst="rect">
            <a:avLst/>
          </a:prstGeom>
        </p:spPr>
        <p:txBody>
          <a:bodyPr lIns="0" tIns="0" rIns="0" bIns="0" rtlCol="0" anchor="t">
            <a:spAutoFit/>
          </a:bodyPr>
          <a:lstStyle/>
          <a:p>
            <a:pPr algn="ctr">
              <a:lnSpc>
                <a:spcPts val="11918"/>
              </a:lnSpc>
            </a:pPr>
            <a:r>
              <a:rPr lang="en-US" sz="17025">
                <a:solidFill>
                  <a:srgbClr val="5A3114"/>
                </a:solidFill>
                <a:latin typeface="Porcelain"/>
                <a:ea typeface="Porcelain"/>
                <a:cs typeface="Porcelain"/>
                <a:sym typeface="Porcelain"/>
              </a:rPr>
              <a:t>Live the Word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8"/>
                </a:lnTo>
                <a:lnTo>
                  <a:pt x="0" y="46901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5589684" y="890044"/>
            <a:ext cx="7108633" cy="5764372"/>
          </a:xfrm>
          <a:custGeom>
            <a:avLst/>
            <a:gdLst/>
            <a:ahLst/>
            <a:cxnLst/>
            <a:rect l="l" t="t" r="r" b="b"/>
            <a:pathLst>
              <a:path w="7108633" h="5764372">
                <a:moveTo>
                  <a:pt x="0" y="0"/>
                </a:moveTo>
                <a:lnTo>
                  <a:pt x="7108632" y="0"/>
                </a:lnTo>
                <a:lnTo>
                  <a:pt x="7108632" y="5764372"/>
                </a:lnTo>
                <a:lnTo>
                  <a:pt x="0" y="5764372"/>
                </a:lnTo>
                <a:lnTo>
                  <a:pt x="0" y="0"/>
                </a:lnTo>
                <a:close/>
              </a:path>
            </a:pathLst>
          </a:custGeom>
          <a:blipFill>
            <a:blip r:embed="rId10"/>
            <a:stretch>
              <a:fillRect/>
            </a:stretch>
          </a:blipFill>
        </p:spPr>
      </p:sp>
      <p:sp>
        <p:nvSpPr>
          <p:cNvPr id="7" name="TextBox 7"/>
          <p:cNvSpPr txBox="1"/>
          <p:nvPr/>
        </p:nvSpPr>
        <p:spPr>
          <a:xfrm>
            <a:off x="3465436" y="7957738"/>
            <a:ext cx="11278614" cy="676173"/>
          </a:xfrm>
          <a:prstGeom prst="rect">
            <a:avLst/>
          </a:prstGeom>
        </p:spPr>
        <p:txBody>
          <a:bodyPr lIns="0" tIns="0" rIns="0" bIns="0" rtlCol="0" anchor="t">
            <a:spAutoFit/>
          </a:bodyPr>
          <a:lstStyle/>
          <a:p>
            <a:pPr algn="ctr">
              <a:lnSpc>
                <a:spcPts val="5544"/>
              </a:lnSpc>
            </a:pPr>
            <a:r>
              <a:rPr lang="en-US" sz="3960" spc="118" dirty="0">
                <a:solidFill>
                  <a:srgbClr val="5A3114"/>
                </a:solidFill>
                <a:latin typeface="Nunito"/>
                <a:ea typeface="Nunito"/>
                <a:cs typeface="Nunito"/>
                <a:sym typeface="Nunito"/>
              </a:rPr>
              <a:t>December 14, 2025 | Cycle A Year 2</a:t>
            </a:r>
          </a:p>
        </p:txBody>
      </p:sp>
      <p:sp>
        <p:nvSpPr>
          <p:cNvPr id="8" name="TextBox 8"/>
          <p:cNvSpPr txBox="1"/>
          <p:nvPr/>
        </p:nvSpPr>
        <p:spPr>
          <a:xfrm>
            <a:off x="3280967" y="6913905"/>
            <a:ext cx="11843505" cy="1059585"/>
          </a:xfrm>
          <a:prstGeom prst="rect">
            <a:avLst/>
          </a:prstGeom>
        </p:spPr>
        <p:txBody>
          <a:bodyPr lIns="0" tIns="0" rIns="0" bIns="0" rtlCol="0" anchor="t">
            <a:spAutoFit/>
          </a:bodyPr>
          <a:lstStyle/>
          <a:p>
            <a:pPr algn="ctr">
              <a:lnSpc>
                <a:spcPts val="7029"/>
              </a:lnSpc>
            </a:pPr>
            <a:r>
              <a:rPr lang="en-US" sz="10042" dirty="0">
                <a:solidFill>
                  <a:srgbClr val="5A3114"/>
                </a:solidFill>
                <a:latin typeface="Porcelain"/>
                <a:ea typeface="Porcelain"/>
                <a:cs typeface="Porcelain"/>
                <a:sym typeface="Porcelain"/>
              </a:rPr>
              <a:t>3rd Sunday of Advent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5299">
            <a:off x="1018213" y="5676664"/>
            <a:ext cx="16173060" cy="4690187"/>
          </a:xfrm>
          <a:custGeom>
            <a:avLst/>
            <a:gdLst/>
            <a:ahLst/>
            <a:cxnLst/>
            <a:rect l="l" t="t" r="r" b="b"/>
            <a:pathLst>
              <a:path w="16173060" h="4690187">
                <a:moveTo>
                  <a:pt x="0" y="0"/>
                </a:moveTo>
                <a:lnTo>
                  <a:pt x="16173060" y="0"/>
                </a:lnTo>
                <a:lnTo>
                  <a:pt x="16173060" y="4690188"/>
                </a:lnTo>
                <a:lnTo>
                  <a:pt x="0" y="46901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5114576" y="632726"/>
            <a:ext cx="8565617" cy="7287912"/>
          </a:xfrm>
          <a:custGeom>
            <a:avLst/>
            <a:gdLst/>
            <a:ahLst/>
            <a:cxnLst/>
            <a:rect l="l" t="t" r="r" b="b"/>
            <a:pathLst>
              <a:path w="8565617" h="7287912">
                <a:moveTo>
                  <a:pt x="0" y="0"/>
                </a:moveTo>
                <a:lnTo>
                  <a:pt x="8565617" y="0"/>
                </a:lnTo>
                <a:lnTo>
                  <a:pt x="8565617" y="7287912"/>
                </a:lnTo>
                <a:lnTo>
                  <a:pt x="0" y="7287912"/>
                </a:lnTo>
                <a:lnTo>
                  <a:pt x="0" y="0"/>
                </a:lnTo>
                <a:close/>
              </a:path>
            </a:pathLst>
          </a:custGeom>
          <a:blipFill>
            <a:blip r:embed="rId10"/>
            <a:stretch>
              <a:fillRect/>
            </a:stretch>
          </a:blipFill>
        </p:spPr>
      </p:sp>
      <p:sp>
        <p:nvSpPr>
          <p:cNvPr id="7" name="TextBox 7"/>
          <p:cNvSpPr txBox="1"/>
          <p:nvPr/>
        </p:nvSpPr>
        <p:spPr>
          <a:xfrm>
            <a:off x="3504693" y="8857698"/>
            <a:ext cx="11278614" cy="676173"/>
          </a:xfrm>
          <a:prstGeom prst="rect">
            <a:avLst/>
          </a:prstGeom>
        </p:spPr>
        <p:txBody>
          <a:bodyPr lIns="0" tIns="0" rIns="0" bIns="0" rtlCol="0" anchor="t">
            <a:spAutoFit/>
          </a:bodyPr>
          <a:lstStyle/>
          <a:p>
            <a:pPr algn="ctr">
              <a:lnSpc>
                <a:spcPts val="5544"/>
              </a:lnSpc>
            </a:pPr>
            <a:r>
              <a:rPr lang="en-US" sz="3960" spc="118" dirty="0">
                <a:solidFill>
                  <a:srgbClr val="5A3114"/>
                </a:solidFill>
                <a:latin typeface="Nunito"/>
                <a:ea typeface="Nunito"/>
                <a:cs typeface="Nunito"/>
                <a:sym typeface="Nunito"/>
              </a:rPr>
              <a:t>Mathew 11:2-11</a:t>
            </a:r>
          </a:p>
        </p:txBody>
      </p:sp>
      <p:sp>
        <p:nvSpPr>
          <p:cNvPr id="8" name="TextBox 8"/>
          <p:cNvSpPr txBox="1"/>
          <p:nvPr/>
        </p:nvSpPr>
        <p:spPr>
          <a:xfrm>
            <a:off x="1221515" y="7975543"/>
            <a:ext cx="16116299" cy="1011815"/>
          </a:xfrm>
          <a:prstGeom prst="rect">
            <a:avLst/>
          </a:prstGeom>
        </p:spPr>
        <p:txBody>
          <a:bodyPr wrap="square" lIns="0" tIns="0" rIns="0" bIns="0" rtlCol="0" anchor="t">
            <a:spAutoFit/>
          </a:bodyPr>
          <a:lstStyle/>
          <a:p>
            <a:pPr algn="ctr">
              <a:lnSpc>
                <a:spcPts val="7029"/>
              </a:lnSpc>
            </a:pPr>
            <a:r>
              <a:rPr lang="en-US" sz="8800" dirty="0">
                <a:solidFill>
                  <a:srgbClr val="5A3114"/>
                </a:solidFill>
                <a:latin typeface="Porcelain"/>
                <a:ea typeface="Porcelain"/>
                <a:cs typeface="Porcelain"/>
                <a:sym typeface="Porcelain"/>
              </a:rPr>
              <a:t>The Messengers of John the Baptist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638800" y="1450604"/>
            <a:ext cx="11993230" cy="4430275"/>
          </a:xfrm>
          <a:custGeom>
            <a:avLst/>
            <a:gdLst/>
            <a:ahLst/>
            <a:cxnLst/>
            <a:rect l="l" t="t" r="r" b="b"/>
            <a:pathLst>
              <a:path w="11993230" h="4430275">
                <a:moveTo>
                  <a:pt x="0" y="0"/>
                </a:moveTo>
                <a:lnTo>
                  <a:pt x="11993230" y="0"/>
                </a:lnTo>
                <a:lnTo>
                  <a:pt x="11993230" y="4430275"/>
                </a:lnTo>
                <a:lnTo>
                  <a:pt x="0" y="4430275"/>
                </a:lnTo>
                <a:lnTo>
                  <a:pt x="0" y="0"/>
                </a:lnTo>
                <a:close/>
              </a:path>
            </a:pathLst>
          </a:custGeom>
          <a:blipFill>
            <a:blip r:embed="rId2"/>
            <a:stretch>
              <a:fillRect t="-2281" b="-2281"/>
            </a:stretch>
          </a:blipFill>
        </p:spPr>
      </p:sp>
      <p:sp>
        <p:nvSpPr>
          <p:cNvPr id="3" name="TextBox 3"/>
          <p:cNvSpPr txBox="1"/>
          <p:nvPr/>
        </p:nvSpPr>
        <p:spPr>
          <a:xfrm>
            <a:off x="6680097" y="2738443"/>
            <a:ext cx="11102465" cy="3303597"/>
          </a:xfrm>
          <a:prstGeom prst="rect">
            <a:avLst/>
          </a:prstGeom>
        </p:spPr>
        <p:txBody>
          <a:bodyPr lIns="0" tIns="0" rIns="0" bIns="0" rtlCol="0" anchor="t">
            <a:spAutoFit/>
          </a:bodyPr>
          <a:lstStyle/>
          <a:p>
            <a:pPr algn="l">
              <a:lnSpc>
                <a:spcPts val="6466"/>
              </a:lnSpc>
            </a:pPr>
            <a:r>
              <a:rPr lang="en-US" sz="4619" b="1" spc="138" dirty="0">
                <a:solidFill>
                  <a:srgbClr val="004AAD"/>
                </a:solidFill>
                <a:latin typeface="Nunito Bold"/>
                <a:ea typeface="Nunito Bold"/>
                <a:cs typeface="Nunito Bold"/>
                <a:sym typeface="Nunito Bold"/>
              </a:rPr>
              <a:t>Leader</a:t>
            </a:r>
            <a:r>
              <a:rPr lang="en-US" sz="4619" b="1" spc="138" dirty="0">
                <a:solidFill>
                  <a:srgbClr val="5A3114"/>
                </a:solidFill>
                <a:latin typeface="Nunito Bold"/>
                <a:ea typeface="Nunito Bold"/>
                <a:cs typeface="Nunito Bold"/>
                <a:sym typeface="Nunito Bold"/>
              </a:rPr>
              <a:t>: A reading from</a:t>
            </a:r>
          </a:p>
          <a:p>
            <a:pPr algn="l">
              <a:lnSpc>
                <a:spcPts val="6466"/>
              </a:lnSpc>
            </a:pPr>
            <a:r>
              <a:rPr lang="en-US" sz="4619" b="1" spc="138" dirty="0">
                <a:solidFill>
                  <a:srgbClr val="5A3114"/>
                </a:solidFill>
                <a:latin typeface="Nunito Bold"/>
                <a:ea typeface="Nunito Bold"/>
                <a:cs typeface="Nunito Bold"/>
                <a:sym typeface="Nunito Bold"/>
              </a:rPr>
              <a:t>             the Holy Gospel</a:t>
            </a:r>
          </a:p>
          <a:p>
            <a:pPr algn="l">
              <a:lnSpc>
                <a:spcPts val="6466"/>
              </a:lnSpc>
            </a:pPr>
            <a:r>
              <a:rPr lang="en-US" sz="4619" b="1" spc="138" dirty="0">
                <a:solidFill>
                  <a:srgbClr val="5A3114"/>
                </a:solidFill>
                <a:latin typeface="Nunito Bold"/>
                <a:ea typeface="Nunito Bold"/>
                <a:cs typeface="Nunito Bold"/>
                <a:sym typeface="Nunito Bold"/>
              </a:rPr>
              <a:t>             according to Mathew.</a:t>
            </a:r>
          </a:p>
          <a:p>
            <a:pPr algn="l">
              <a:lnSpc>
                <a:spcPts val="6466"/>
              </a:lnSpc>
            </a:pPr>
            <a:endParaRPr lang="en-US" sz="4619" b="1" spc="138" dirty="0">
              <a:solidFill>
                <a:srgbClr val="5A3114"/>
              </a:solidFill>
              <a:latin typeface="Nunito Bold"/>
              <a:ea typeface="Nunito Bold"/>
              <a:cs typeface="Nunito Bold"/>
              <a:sym typeface="Nunito Bold"/>
            </a:endParaRPr>
          </a:p>
        </p:txBody>
      </p:sp>
      <p:sp>
        <p:nvSpPr>
          <p:cNvPr id="4" name="Freeform 4"/>
          <p:cNvSpPr/>
          <p:nvPr/>
        </p:nvSpPr>
        <p:spPr>
          <a:xfrm>
            <a:off x="5789332" y="5116176"/>
            <a:ext cx="11993230" cy="4430275"/>
          </a:xfrm>
          <a:custGeom>
            <a:avLst/>
            <a:gdLst/>
            <a:ahLst/>
            <a:cxnLst/>
            <a:rect l="l" t="t" r="r" b="b"/>
            <a:pathLst>
              <a:path w="11993230" h="4430275">
                <a:moveTo>
                  <a:pt x="0" y="0"/>
                </a:moveTo>
                <a:lnTo>
                  <a:pt x="11993230" y="0"/>
                </a:lnTo>
                <a:lnTo>
                  <a:pt x="11993230" y="4430275"/>
                </a:lnTo>
                <a:lnTo>
                  <a:pt x="0" y="4430275"/>
                </a:lnTo>
                <a:lnTo>
                  <a:pt x="0" y="0"/>
                </a:lnTo>
                <a:close/>
              </a:path>
            </a:pathLst>
          </a:custGeom>
          <a:blipFill>
            <a:blip r:embed="rId2"/>
            <a:stretch>
              <a:fillRect t="-2281" b="-2281"/>
            </a:stretch>
          </a:blipFill>
        </p:spPr>
      </p:sp>
      <p:sp>
        <p:nvSpPr>
          <p:cNvPr id="5" name="Freeform 5"/>
          <p:cNvSpPr/>
          <p:nvPr/>
        </p:nvSpPr>
        <p:spPr>
          <a:xfrm flipH="1">
            <a:off x="-5074248" y="2243774"/>
            <a:ext cx="12647050" cy="7746318"/>
          </a:xfrm>
          <a:custGeom>
            <a:avLst/>
            <a:gdLst/>
            <a:ahLst/>
            <a:cxnLst/>
            <a:rect l="l" t="t" r="r" b="b"/>
            <a:pathLst>
              <a:path w="12647050" h="7746318">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221512" y="1402690"/>
            <a:ext cx="7547661" cy="7481619"/>
          </a:xfrm>
          <a:custGeom>
            <a:avLst/>
            <a:gdLst/>
            <a:ahLst/>
            <a:cxnLst/>
            <a:rect l="l" t="t" r="r" b="b"/>
            <a:pathLst>
              <a:path w="7547661" h="7481619">
                <a:moveTo>
                  <a:pt x="0" y="0"/>
                </a:moveTo>
                <a:lnTo>
                  <a:pt x="7547662" y="0"/>
                </a:lnTo>
                <a:lnTo>
                  <a:pt x="7547662" y="7481620"/>
                </a:lnTo>
                <a:lnTo>
                  <a:pt x="0" y="7481620"/>
                </a:lnTo>
                <a:lnTo>
                  <a:pt x="0" y="0"/>
                </a:lnTo>
                <a:close/>
              </a:path>
            </a:pathLst>
          </a:custGeom>
          <a:blipFill>
            <a:blip r:embed="rId5"/>
            <a:stretch>
              <a:fillRect/>
            </a:stretch>
          </a:blipFill>
        </p:spPr>
      </p:sp>
      <p:sp>
        <p:nvSpPr>
          <p:cNvPr id="7" name="TextBox 7"/>
          <p:cNvSpPr txBox="1"/>
          <p:nvPr/>
        </p:nvSpPr>
        <p:spPr>
          <a:xfrm>
            <a:off x="7572802" y="6527965"/>
            <a:ext cx="11102465" cy="1606698"/>
          </a:xfrm>
          <a:prstGeom prst="rect">
            <a:avLst/>
          </a:prstGeom>
        </p:spPr>
        <p:txBody>
          <a:bodyPr lIns="0" tIns="0" rIns="0" bIns="0" rtlCol="0" anchor="t">
            <a:spAutoFit/>
          </a:bodyPr>
          <a:lstStyle/>
          <a:p>
            <a:pPr algn="l">
              <a:lnSpc>
                <a:spcPts val="6466"/>
              </a:lnSpc>
            </a:pPr>
            <a:r>
              <a:rPr lang="en-US" sz="4619" b="1" spc="138" dirty="0">
                <a:solidFill>
                  <a:srgbClr val="004AAD"/>
                </a:solidFill>
                <a:latin typeface="Nunito Bold"/>
                <a:ea typeface="Nunito Bold"/>
                <a:cs typeface="Nunito Bold"/>
                <a:sym typeface="Nunito Bold"/>
              </a:rPr>
              <a:t>All: </a:t>
            </a:r>
            <a:r>
              <a:rPr lang="en-US" sz="4619" b="1" spc="138" dirty="0">
                <a:solidFill>
                  <a:srgbClr val="5B1018"/>
                </a:solidFill>
                <a:latin typeface="Nunito Bold"/>
                <a:ea typeface="Nunito Bold"/>
                <a:cs typeface="Nunito Bold"/>
                <a:sym typeface="Nunito Bold"/>
              </a:rPr>
              <a:t>Glory to You, Oh Lord.</a:t>
            </a:r>
          </a:p>
          <a:p>
            <a:pPr algn="l">
              <a:lnSpc>
                <a:spcPts val="6466"/>
              </a:lnSpc>
            </a:pPr>
            <a:endParaRPr lang="en-US" sz="4619" b="1" spc="138" dirty="0">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72200" y="3698518"/>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p:cNvSpPr/>
          <p:nvPr/>
        </p:nvSpPr>
        <p:spPr>
          <a:xfrm flipH="1">
            <a:off x="-4921848" y="2078543"/>
            <a:ext cx="12647050" cy="7746318"/>
          </a:xfrm>
          <a:custGeom>
            <a:avLst/>
            <a:gdLst/>
            <a:ahLst/>
            <a:cxnLst/>
            <a:rect l="l" t="t" r="r" b="b"/>
            <a:pathLst>
              <a:path w="12647050" h="7746318">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789332" y="1546779"/>
            <a:ext cx="3016122" cy="1305935"/>
            <a:chOff x="0" y="-142875"/>
            <a:chExt cx="4021495" cy="1741247"/>
          </a:xfrm>
        </p:grpSpPr>
        <p:sp>
          <p:nvSpPr>
            <p:cNvPr id="5" name="Freeform 5"/>
            <p:cNvSpPr/>
            <p:nvPr/>
          </p:nvSpPr>
          <p:spPr>
            <a:xfrm>
              <a:off x="0" y="173521"/>
              <a:ext cx="4021495" cy="1225863"/>
            </a:xfrm>
            <a:custGeom>
              <a:avLst/>
              <a:gdLst/>
              <a:ahLst/>
              <a:cxnLst/>
              <a:rect l="l" t="t" r="r" b="b"/>
              <a:pathLst>
                <a:path w="4021495" h="1225863">
                  <a:moveTo>
                    <a:pt x="0" y="0"/>
                  </a:moveTo>
                  <a:lnTo>
                    <a:pt x="4021495" y="0"/>
                  </a:lnTo>
                  <a:lnTo>
                    <a:pt x="4021495" y="1225863"/>
                  </a:lnTo>
                  <a:lnTo>
                    <a:pt x="0" y="1225863"/>
                  </a:lnTo>
                  <a:lnTo>
                    <a:pt x="0" y="0"/>
                  </a:lnTo>
                  <a:close/>
                </a:path>
              </a:pathLst>
            </a:custGeom>
            <a:blipFill>
              <a:blip r:embed="rId5"/>
              <a:stretch>
                <a:fillRect t="-13355" b="-13355"/>
              </a:stretch>
            </a:blipFill>
          </p:spPr>
        </p:sp>
        <p:sp>
          <p:nvSpPr>
            <p:cNvPr id="6" name="TextBox 6"/>
            <p:cNvSpPr txBox="1"/>
            <p:nvPr/>
          </p:nvSpPr>
          <p:spPr>
            <a:xfrm>
              <a:off x="1155196" y="-142875"/>
              <a:ext cx="1711104"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2</a:t>
              </a:r>
            </a:p>
          </p:txBody>
        </p:sp>
      </p:grpSp>
      <p:sp>
        <p:nvSpPr>
          <p:cNvPr id="7" name="Freeform 7"/>
          <p:cNvSpPr/>
          <p:nvPr/>
        </p:nvSpPr>
        <p:spPr>
          <a:xfrm>
            <a:off x="1249277" y="842276"/>
            <a:ext cx="2378487" cy="1623318"/>
          </a:xfrm>
          <a:custGeom>
            <a:avLst/>
            <a:gdLst/>
            <a:ahLst/>
            <a:cxnLst/>
            <a:rect l="l" t="t" r="r" b="b"/>
            <a:pathLst>
              <a:path w="2378487" h="1623318">
                <a:moveTo>
                  <a:pt x="0" y="0"/>
                </a:moveTo>
                <a:lnTo>
                  <a:pt x="2378488" y="0"/>
                </a:lnTo>
                <a:lnTo>
                  <a:pt x="2378488" y="1623318"/>
                </a:lnTo>
                <a:lnTo>
                  <a:pt x="0" y="16233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TextBox 12"/>
          <p:cNvSpPr txBox="1"/>
          <p:nvPr/>
        </p:nvSpPr>
        <p:spPr>
          <a:xfrm>
            <a:off x="7556563" y="3847759"/>
            <a:ext cx="10509615" cy="4062651"/>
          </a:xfrm>
          <a:prstGeom prst="rect">
            <a:avLst/>
          </a:prstGeom>
        </p:spPr>
        <p:txBody>
          <a:bodyPr wrap="square" lIns="0" tIns="0" rIns="0" bIns="0" rtlCol="0" anchor="t">
            <a:spAutoFit/>
          </a:bodyPr>
          <a:lstStyle/>
          <a:p>
            <a:r>
              <a:rPr lang="en-US" sz="6600" dirty="0"/>
              <a:t>When John the Baptist heard in prison about the things that Christ was doing, he sent some of his disciples to him.</a:t>
            </a:r>
            <a:endParaRPr lang="en-US" sz="400000" spc="138" dirty="0">
              <a:solidFill>
                <a:srgbClr val="5A3114"/>
              </a:solidFill>
              <a:latin typeface="Nunito" pitchFamily="2" charset="0"/>
              <a:ea typeface="Nunito"/>
              <a:cs typeface="Nunito"/>
              <a:sym typeface="Nunito"/>
            </a:endParaRPr>
          </a:p>
        </p:txBody>
      </p:sp>
      <p:sp>
        <p:nvSpPr>
          <p:cNvPr id="14" name="Rectangle 1">
            <a:extLst>
              <a:ext uri="{FF2B5EF4-FFF2-40B4-BE49-F238E27FC236}">
                <a16:creationId xmlns:a16="http://schemas.microsoft.com/office/drawing/2014/main" id="{0B3A7F5D-29B5-5841-9882-701AFF8F311C}"/>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sp>
        <p:nvSpPr>
          <p:cNvPr id="15" name="Rectangle 2">
            <a:extLst>
              <a:ext uri="{FF2B5EF4-FFF2-40B4-BE49-F238E27FC236}">
                <a16:creationId xmlns:a16="http://schemas.microsoft.com/office/drawing/2014/main" id="{BF2FE5CF-72B1-2B48-307E-F7B26C43B4F1}"/>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pic>
        <p:nvPicPr>
          <p:cNvPr id="1026" name="Picture 2" descr="When John had been in prison for some time, he began to wonder if had been right to say Jesus was the Son of God. – Slide 21">
            <a:extLst>
              <a:ext uri="{FF2B5EF4-FFF2-40B4-BE49-F238E27FC236}">
                <a16:creationId xmlns:a16="http://schemas.microsoft.com/office/drawing/2014/main" id="{93398B84-70F8-7252-D521-E1262DD7568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3400" y="3314700"/>
            <a:ext cx="6917632" cy="51882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212212" y="4282316"/>
            <a:ext cx="11993230" cy="4823584"/>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p:cNvSpPr/>
          <p:nvPr/>
        </p:nvSpPr>
        <p:spPr>
          <a:xfrm rot="-5400000">
            <a:off x="9224244" y="2595488"/>
            <a:ext cx="12205895" cy="7476111"/>
          </a:xfrm>
          <a:custGeom>
            <a:avLst/>
            <a:gdLst/>
            <a:ahLst/>
            <a:cxnLst/>
            <a:rect l="l" t="t" r="r" b="b"/>
            <a:pathLst>
              <a:path w="12205895" h="7476111">
                <a:moveTo>
                  <a:pt x="0" y="0"/>
                </a:moveTo>
                <a:lnTo>
                  <a:pt x="12205895" y="0"/>
                </a:lnTo>
                <a:lnTo>
                  <a:pt x="12205895" y="7476110"/>
                </a:lnTo>
                <a:lnTo>
                  <a:pt x="0" y="74761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359900" y="2632853"/>
            <a:ext cx="3117132" cy="1305935"/>
            <a:chOff x="0" y="-142875"/>
            <a:chExt cx="4156175" cy="1741247"/>
          </a:xfrm>
        </p:grpSpPr>
        <p:sp>
          <p:nvSpPr>
            <p:cNvPr id="5" name="Freeform 5"/>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3</a:t>
              </a:r>
            </a:p>
          </p:txBody>
        </p:sp>
      </p:grpSp>
      <p:sp>
        <p:nvSpPr>
          <p:cNvPr id="9" name="TextBox 9"/>
          <p:cNvSpPr txBox="1"/>
          <p:nvPr/>
        </p:nvSpPr>
        <p:spPr>
          <a:xfrm>
            <a:off x="359900" y="4176085"/>
            <a:ext cx="9813254" cy="5078313"/>
          </a:xfrm>
          <a:prstGeom prst="rect">
            <a:avLst/>
          </a:prstGeom>
        </p:spPr>
        <p:txBody>
          <a:bodyPr wrap="square" lIns="0" tIns="0" rIns="0" bIns="0" rtlCol="0" anchor="t">
            <a:spAutoFit/>
          </a:bodyPr>
          <a:lstStyle/>
          <a:p>
            <a:r>
              <a:rPr lang="en-US" sz="6600" dirty="0"/>
              <a:t>“Tell us,” they asked Jesus, “are you the one John said was going to come, or should we expect someone else?”</a:t>
            </a:r>
            <a:endParaRPr lang="en-US" sz="400000" dirty="0">
              <a:latin typeface="Nunito" pitchFamily="2" charset="0"/>
            </a:endParaRPr>
          </a:p>
        </p:txBody>
      </p:sp>
      <p:pic>
        <p:nvPicPr>
          <p:cNvPr id="2050" name="Picture 2" descr="Some of John’s followers agreed to go and meet Jesus to see what He was doing and ask whether He was the Son of God. – Slide 22">
            <a:extLst>
              <a:ext uri="{FF2B5EF4-FFF2-40B4-BE49-F238E27FC236}">
                <a16:creationId xmlns:a16="http://schemas.microsoft.com/office/drawing/2014/main" id="{3866B4F2-ECD8-9F86-AA37-138A79517C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98548" y="3776430"/>
            <a:ext cx="7817159" cy="58628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84452" y="3461512"/>
            <a:ext cx="11159538" cy="5041411"/>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p:cNvSpPr/>
          <p:nvPr/>
        </p:nvSpPr>
        <p:spPr>
          <a:xfrm flipH="1">
            <a:off x="-5074248" y="187820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789332" y="1546779"/>
            <a:ext cx="3159360" cy="1305935"/>
            <a:chOff x="0" y="-142875"/>
            <a:chExt cx="4212480" cy="1741247"/>
          </a:xfrm>
        </p:grpSpPr>
        <p:sp>
          <p:nvSpPr>
            <p:cNvPr id="5" name="Freeform 5"/>
            <p:cNvSpPr/>
            <p:nvPr/>
          </p:nvSpPr>
          <p:spPr>
            <a:xfrm>
              <a:off x="0" y="173521"/>
              <a:ext cx="4212480" cy="1225863"/>
            </a:xfrm>
            <a:custGeom>
              <a:avLst/>
              <a:gdLst/>
              <a:ahLst/>
              <a:cxnLst/>
              <a:rect l="l" t="t" r="r" b="b"/>
              <a:pathLst>
                <a:path w="4212480" h="1225863">
                  <a:moveTo>
                    <a:pt x="0" y="0"/>
                  </a:moveTo>
                  <a:lnTo>
                    <a:pt x="4212480" y="0"/>
                  </a:lnTo>
                  <a:lnTo>
                    <a:pt x="4212480" y="1225863"/>
                  </a:lnTo>
                  <a:lnTo>
                    <a:pt x="0" y="1225863"/>
                  </a:lnTo>
                  <a:lnTo>
                    <a:pt x="0" y="0"/>
                  </a:lnTo>
                  <a:close/>
                </a:path>
              </a:pathLst>
            </a:custGeom>
            <a:blipFill>
              <a:blip r:embed="rId5"/>
              <a:stretch>
                <a:fillRect t="-16364" b="-16364"/>
              </a:stretch>
            </a:blipFill>
          </p:spPr>
        </p:sp>
        <p:sp>
          <p:nvSpPr>
            <p:cNvPr id="6" name="TextBox 6"/>
            <p:cNvSpPr txBox="1"/>
            <p:nvPr/>
          </p:nvSpPr>
          <p:spPr>
            <a:xfrm>
              <a:off x="1210059" y="-142875"/>
              <a:ext cx="1792365"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4</a:t>
              </a:r>
            </a:p>
          </p:txBody>
        </p:sp>
      </p:grpSp>
      <p:sp>
        <p:nvSpPr>
          <p:cNvPr id="10" name="TextBox 10"/>
          <p:cNvSpPr txBox="1"/>
          <p:nvPr/>
        </p:nvSpPr>
        <p:spPr>
          <a:xfrm>
            <a:off x="7855878" y="3314700"/>
            <a:ext cx="9670906" cy="4924425"/>
          </a:xfrm>
          <a:prstGeom prst="rect">
            <a:avLst/>
          </a:prstGeom>
        </p:spPr>
        <p:txBody>
          <a:bodyPr wrap="square" lIns="0" tIns="0" rIns="0" bIns="0" rtlCol="0" anchor="t">
            <a:spAutoFit/>
          </a:bodyPr>
          <a:lstStyle/>
          <a:p>
            <a:r>
              <a:rPr lang="en-US" sz="8000" dirty="0"/>
              <a:t>Jesus answered, “Go back and tell John what you are hearing and seeing:</a:t>
            </a:r>
            <a:endParaRPr lang="en-US" sz="28700" dirty="0"/>
          </a:p>
        </p:txBody>
      </p:sp>
      <p:pic>
        <p:nvPicPr>
          <p:cNvPr id="7" name="Picture 2" descr="Jesus told them to tell John what they saw. ‘Greet John and tell him that the lame walk, the blind see, the deaf hear and that the poor hear good news.’ – Slide 23">
            <a:extLst>
              <a:ext uri="{FF2B5EF4-FFF2-40B4-BE49-F238E27FC236}">
                <a16:creationId xmlns:a16="http://schemas.microsoft.com/office/drawing/2014/main" id="{0BDF371F-9C4E-A81A-1CE2-305D6F1708D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3185082"/>
            <a:ext cx="7330844" cy="54981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p:cNvSpPr/>
          <p:nvPr/>
        </p:nvSpPr>
        <p:spPr>
          <a:xfrm rot="-5400000">
            <a:off x="9293708" y="2860192"/>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359900" y="2632853"/>
            <a:ext cx="3910626" cy="1305935"/>
            <a:chOff x="0" y="-142875"/>
            <a:chExt cx="5214168" cy="1741247"/>
          </a:xfrm>
        </p:grpSpPr>
        <p:sp>
          <p:nvSpPr>
            <p:cNvPr id="5" name="Freeform 5"/>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5</a:t>
              </a:r>
            </a:p>
          </p:txBody>
        </p:sp>
      </p:grpSp>
      <p:sp>
        <p:nvSpPr>
          <p:cNvPr id="8" name="TextBox 8"/>
          <p:cNvSpPr txBox="1"/>
          <p:nvPr/>
        </p:nvSpPr>
        <p:spPr>
          <a:xfrm>
            <a:off x="231721" y="3809056"/>
            <a:ext cx="10685732" cy="4985980"/>
          </a:xfrm>
          <a:prstGeom prst="rect">
            <a:avLst/>
          </a:prstGeom>
        </p:spPr>
        <p:txBody>
          <a:bodyPr wrap="square" lIns="0" tIns="0" rIns="0" bIns="0" rtlCol="0" anchor="t">
            <a:spAutoFit/>
          </a:bodyPr>
          <a:lstStyle/>
          <a:p>
            <a:pPr lvl="0" algn="ctr">
              <a:spcBef>
                <a:spcPct val="0"/>
              </a:spcBef>
            </a:pPr>
            <a:r>
              <a:rPr lang="en-US" sz="5400" dirty="0"/>
              <a:t>the blind can see, the lame can walk, those who suffer from dreaded skin diseases are made clean,</a:t>
            </a:r>
            <a:r>
              <a:rPr lang="en-US" sz="5400" baseline="30000" dirty="0"/>
              <a:t>[</a:t>
            </a:r>
            <a:r>
              <a:rPr lang="en-US" sz="5400" baseline="30000" dirty="0">
                <a:hlinkClick r:id="rId6" tooltip="See footnote a"/>
              </a:rPr>
              <a:t>a</a:t>
            </a:r>
            <a:r>
              <a:rPr lang="en-US" sz="5400" baseline="30000" dirty="0"/>
              <a:t>]</a:t>
            </a:r>
            <a:r>
              <a:rPr lang="en-US" sz="5400" dirty="0"/>
              <a:t> the deaf hear, the dead are brought back to life, and the Good News is preached to the poor. </a:t>
            </a:r>
            <a:endParaRPr lang="en-US" sz="333300" dirty="0">
              <a:solidFill>
                <a:srgbClr val="221D1A"/>
              </a:solidFill>
              <a:latin typeface="Nunito" pitchFamily="2" charset="0"/>
              <a:ea typeface="Childling"/>
              <a:cs typeface="Childling"/>
              <a:sym typeface="Childling"/>
            </a:endParaRPr>
          </a:p>
        </p:txBody>
      </p:sp>
      <p:pic>
        <p:nvPicPr>
          <p:cNvPr id="7" name="Picture 2" descr="Many felt in their hearts how wrong they had lived and disobeyed God. They asked John what they should do. John said they must turn to God and ask Him for forgiveness. John also said that they should be baptised in the Jordan River to show that they wanted to obey God. – Slide 5">
            <a:extLst>
              <a:ext uri="{FF2B5EF4-FFF2-40B4-BE49-F238E27FC236}">
                <a16:creationId xmlns:a16="http://schemas.microsoft.com/office/drawing/2014/main" id="{09A16015-F09D-7F06-B0B1-C02521BDAB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121525" y="3834866"/>
            <a:ext cx="6826240" cy="51196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554361" y="3662337"/>
            <a:ext cx="11159538" cy="5274345"/>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p:cNvSpPr/>
          <p:nvPr/>
        </p:nvSpPr>
        <p:spPr>
          <a:xfrm flipH="1">
            <a:off x="-5074248" y="187820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789332" y="1546779"/>
            <a:ext cx="3117132" cy="1305935"/>
            <a:chOff x="0" y="-142875"/>
            <a:chExt cx="4156175" cy="1741247"/>
          </a:xfrm>
        </p:grpSpPr>
        <p:sp>
          <p:nvSpPr>
            <p:cNvPr id="5" name="Freeform 5"/>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6</a:t>
              </a:r>
            </a:p>
          </p:txBody>
        </p:sp>
      </p:grpSp>
      <p:sp>
        <p:nvSpPr>
          <p:cNvPr id="8" name="TextBox 8"/>
          <p:cNvSpPr txBox="1"/>
          <p:nvPr/>
        </p:nvSpPr>
        <p:spPr>
          <a:xfrm>
            <a:off x="7391399" y="3662337"/>
            <a:ext cx="10322499" cy="4431983"/>
          </a:xfrm>
          <a:prstGeom prst="rect">
            <a:avLst/>
          </a:prstGeom>
        </p:spPr>
        <p:txBody>
          <a:bodyPr wrap="square" lIns="0" tIns="0" rIns="0" bIns="0" rtlCol="0" anchor="t">
            <a:spAutoFit/>
          </a:bodyPr>
          <a:lstStyle/>
          <a:p>
            <a:pPr lvl="0" algn="ctr">
              <a:spcBef>
                <a:spcPct val="0"/>
              </a:spcBef>
            </a:pPr>
            <a:r>
              <a:rPr lang="en-US" sz="9600" dirty="0"/>
              <a:t>How happy are those who have no doubts about me!”</a:t>
            </a:r>
            <a:endParaRPr lang="en-US" sz="333300" dirty="0">
              <a:solidFill>
                <a:srgbClr val="221D1A"/>
              </a:solidFill>
              <a:latin typeface="Nunito" pitchFamily="2" charset="0"/>
              <a:ea typeface="Childling"/>
              <a:cs typeface="Childling"/>
              <a:sym typeface="Childling"/>
            </a:endParaRPr>
          </a:p>
        </p:txBody>
      </p:sp>
      <p:pic>
        <p:nvPicPr>
          <p:cNvPr id="7" name="Picture 2" descr="Jesus told them to tell John what they saw. ‘Greet John and tell him that the lame walk, the blind see, the deaf hear and that the poor hear good news.’ – Slide 23">
            <a:extLst>
              <a:ext uri="{FF2B5EF4-FFF2-40B4-BE49-F238E27FC236}">
                <a16:creationId xmlns:a16="http://schemas.microsoft.com/office/drawing/2014/main" id="{F46C9848-4148-00B7-09EA-34E6AB67FD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938" y="3488737"/>
            <a:ext cx="7032460" cy="52743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a:extLst>
            <a:ext uri="{FF2B5EF4-FFF2-40B4-BE49-F238E27FC236}">
              <a16:creationId xmlns:a16="http://schemas.microsoft.com/office/drawing/2014/main" id="{5892A109-677B-A749-4128-8C3269EFFBE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E3115E6-6B5D-B1E9-7AE0-B2B7075C9D73}"/>
              </a:ext>
            </a:extLst>
          </p:cNvPr>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DB8668B0-B726-08A5-16C9-8C0E25B66453}"/>
              </a:ext>
            </a:extLst>
          </p:cNvPr>
          <p:cNvSpPr/>
          <p:nvPr/>
        </p:nvSpPr>
        <p:spPr>
          <a:xfrm rot="-5400000">
            <a:off x="9224244" y="283955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360C78B6-3BBC-46B6-14DC-5CD21BFE59E4}"/>
              </a:ext>
            </a:extLst>
          </p:cNvPr>
          <p:cNvGrpSpPr/>
          <p:nvPr/>
        </p:nvGrpSpPr>
        <p:grpSpPr>
          <a:xfrm>
            <a:off x="359900" y="2632853"/>
            <a:ext cx="3910626" cy="1305935"/>
            <a:chOff x="0" y="-142875"/>
            <a:chExt cx="5214168" cy="1741247"/>
          </a:xfrm>
        </p:grpSpPr>
        <p:sp>
          <p:nvSpPr>
            <p:cNvPr id="5" name="Freeform 5">
              <a:extLst>
                <a:ext uri="{FF2B5EF4-FFF2-40B4-BE49-F238E27FC236}">
                  <a16:creationId xmlns:a16="http://schemas.microsoft.com/office/drawing/2014/main" id="{053F97DC-C7AC-AA81-5A07-EA485FE093D1}"/>
                </a:ext>
              </a:extLst>
            </p:cNvPr>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a:extLst>
                <a:ext uri="{FF2B5EF4-FFF2-40B4-BE49-F238E27FC236}">
                  <a16:creationId xmlns:a16="http://schemas.microsoft.com/office/drawing/2014/main" id="{956C9156-7CA1-0074-C088-DD1BCCFB2F22}"/>
                </a:ext>
              </a:extLst>
            </p:cNvPr>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7</a:t>
              </a:r>
            </a:p>
          </p:txBody>
        </p:sp>
      </p:grpSp>
      <p:sp>
        <p:nvSpPr>
          <p:cNvPr id="8" name="TextBox 8">
            <a:extLst>
              <a:ext uri="{FF2B5EF4-FFF2-40B4-BE49-F238E27FC236}">
                <a16:creationId xmlns:a16="http://schemas.microsoft.com/office/drawing/2014/main" id="{3AD73905-1C29-DB62-66EA-962B0DB6F185}"/>
              </a:ext>
            </a:extLst>
          </p:cNvPr>
          <p:cNvSpPr txBox="1"/>
          <p:nvPr/>
        </p:nvSpPr>
        <p:spPr>
          <a:xfrm>
            <a:off x="210868" y="4479829"/>
            <a:ext cx="10685732" cy="4154984"/>
          </a:xfrm>
          <a:prstGeom prst="rect">
            <a:avLst/>
          </a:prstGeom>
        </p:spPr>
        <p:txBody>
          <a:bodyPr wrap="square" lIns="0" tIns="0" rIns="0" bIns="0" rtlCol="0" anchor="t">
            <a:spAutoFit/>
          </a:bodyPr>
          <a:lstStyle/>
          <a:p>
            <a:pPr lvl="0" algn="ctr">
              <a:spcBef>
                <a:spcPct val="0"/>
              </a:spcBef>
            </a:pPr>
            <a:r>
              <a:rPr lang="en-US" sz="5400" dirty="0"/>
              <a:t>While John's disciples were leaving, Jesus spoke about him to the crowds: “When you went out to John in the desert, what did you expect to see? A blade of grass bending in the wind</a:t>
            </a:r>
            <a:endParaRPr lang="en-US" sz="400000" dirty="0">
              <a:solidFill>
                <a:srgbClr val="221D1A"/>
              </a:solidFill>
              <a:latin typeface="Nunito" pitchFamily="2" charset="0"/>
              <a:ea typeface="Childling"/>
              <a:cs typeface="Childling"/>
              <a:sym typeface="Childling"/>
            </a:endParaRPr>
          </a:p>
        </p:txBody>
      </p:sp>
      <p:pic>
        <p:nvPicPr>
          <p:cNvPr id="7" name="Picture 2" descr="John had been given the task by God to prepare the people of Israel for the arrival of Jesus, the Son of God. John lived in the desert where he could pray and be in silence before God. He lived simply and wore clothes made of camel skin, and ate wild honey and locusts. – Slide 2">
            <a:extLst>
              <a:ext uri="{FF2B5EF4-FFF2-40B4-BE49-F238E27FC236}">
                <a16:creationId xmlns:a16="http://schemas.microsoft.com/office/drawing/2014/main" id="{8009EFCB-0E72-5BCC-EC7A-83FADABDF54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71357" y="3722942"/>
            <a:ext cx="6961600" cy="522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117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4EAD3-34A3-47DE-4379-B2E948995E6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3723194-98BC-1432-E525-C181362C6882}"/>
              </a:ext>
            </a:extLst>
          </p:cNvPr>
          <p:cNvSpPr/>
          <p:nvPr/>
        </p:nvSpPr>
        <p:spPr>
          <a:xfrm>
            <a:off x="6554361" y="3662337"/>
            <a:ext cx="11159538" cy="5274345"/>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D0EFCB7D-380B-2F23-43F2-582C8A5391E6}"/>
              </a:ext>
            </a:extLst>
          </p:cNvPr>
          <p:cNvSpPr/>
          <p:nvPr/>
        </p:nvSpPr>
        <p:spPr>
          <a:xfrm flipH="1">
            <a:off x="-5074248" y="187820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B26FACD7-F930-12C1-1323-3BBC42D4DA5B}"/>
              </a:ext>
            </a:extLst>
          </p:cNvPr>
          <p:cNvGrpSpPr/>
          <p:nvPr/>
        </p:nvGrpSpPr>
        <p:grpSpPr>
          <a:xfrm>
            <a:off x="5789332" y="1546779"/>
            <a:ext cx="3117132" cy="1305935"/>
            <a:chOff x="0" y="-142875"/>
            <a:chExt cx="4156175" cy="1741247"/>
          </a:xfrm>
        </p:grpSpPr>
        <p:sp>
          <p:nvSpPr>
            <p:cNvPr id="5" name="Freeform 5">
              <a:extLst>
                <a:ext uri="{FF2B5EF4-FFF2-40B4-BE49-F238E27FC236}">
                  <a16:creationId xmlns:a16="http://schemas.microsoft.com/office/drawing/2014/main" id="{6F3B104C-1B07-8044-914D-0B908CB61847}"/>
                </a:ext>
              </a:extLst>
            </p:cNvPr>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a:extLst>
                <a:ext uri="{FF2B5EF4-FFF2-40B4-BE49-F238E27FC236}">
                  <a16:creationId xmlns:a16="http://schemas.microsoft.com/office/drawing/2014/main" id="{D46CE0AD-8342-D14C-0DA1-9374BF505789}"/>
                </a:ext>
              </a:extLst>
            </p:cNvPr>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8</a:t>
              </a:r>
            </a:p>
          </p:txBody>
        </p:sp>
      </p:grpSp>
      <p:sp>
        <p:nvSpPr>
          <p:cNvPr id="8" name="TextBox 8">
            <a:extLst>
              <a:ext uri="{FF2B5EF4-FFF2-40B4-BE49-F238E27FC236}">
                <a16:creationId xmlns:a16="http://schemas.microsoft.com/office/drawing/2014/main" id="{ADF5B72F-4830-5286-3B0A-4E352C7FBF1C}"/>
              </a:ext>
            </a:extLst>
          </p:cNvPr>
          <p:cNvSpPr txBox="1"/>
          <p:nvPr/>
        </p:nvSpPr>
        <p:spPr>
          <a:xfrm>
            <a:off x="7391399" y="3662337"/>
            <a:ext cx="10322499" cy="5539978"/>
          </a:xfrm>
          <a:prstGeom prst="rect">
            <a:avLst/>
          </a:prstGeom>
        </p:spPr>
        <p:txBody>
          <a:bodyPr wrap="square" lIns="0" tIns="0" rIns="0" bIns="0" rtlCol="0" anchor="t">
            <a:spAutoFit/>
          </a:bodyPr>
          <a:lstStyle/>
          <a:p>
            <a:pPr lvl="0" algn="ctr">
              <a:spcBef>
                <a:spcPct val="0"/>
              </a:spcBef>
            </a:pPr>
            <a:r>
              <a:rPr lang="en-US" sz="7200" dirty="0"/>
              <a:t>What did you go out to see? A man dressed up in fancy clothes? People who dress like that live in palaces!</a:t>
            </a:r>
            <a:endParaRPr lang="en-US" sz="400000" dirty="0">
              <a:solidFill>
                <a:srgbClr val="221D1A"/>
              </a:solidFill>
              <a:latin typeface="Nunito" pitchFamily="2" charset="0"/>
              <a:ea typeface="Childling"/>
              <a:cs typeface="Childling"/>
              <a:sym typeface="Childling"/>
            </a:endParaRPr>
          </a:p>
        </p:txBody>
      </p:sp>
      <p:pic>
        <p:nvPicPr>
          <p:cNvPr id="7" name="Picture 2" descr="The priests and religious leaders became annoyed that many were going to hear John preach rather than listen to them in the great temple in Jerusalem. – Slide 11">
            <a:extLst>
              <a:ext uri="{FF2B5EF4-FFF2-40B4-BE49-F238E27FC236}">
                <a16:creationId xmlns:a16="http://schemas.microsoft.com/office/drawing/2014/main" id="{F1FD920B-6570-1D80-6821-0E0BE15D9B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598" y="3368121"/>
            <a:ext cx="7162800"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493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a:extLst>
            <a:ext uri="{FF2B5EF4-FFF2-40B4-BE49-F238E27FC236}">
              <a16:creationId xmlns:a16="http://schemas.microsoft.com/office/drawing/2014/main" id="{2FA9E4D3-1B7F-B680-0EEE-60AFCBA5CE1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5B37CC5-C73A-B1B6-14CD-ED96055287C0}"/>
              </a:ext>
            </a:extLst>
          </p:cNvPr>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65941738-6011-2F11-5A4E-9E08BFBBE987}"/>
              </a:ext>
            </a:extLst>
          </p:cNvPr>
          <p:cNvSpPr/>
          <p:nvPr/>
        </p:nvSpPr>
        <p:spPr>
          <a:xfrm rot="-5400000">
            <a:off x="9065717" y="259548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D3AF208E-C11B-F427-13A5-9A9B2F24D01B}"/>
              </a:ext>
            </a:extLst>
          </p:cNvPr>
          <p:cNvGrpSpPr/>
          <p:nvPr/>
        </p:nvGrpSpPr>
        <p:grpSpPr>
          <a:xfrm>
            <a:off x="359900" y="2632853"/>
            <a:ext cx="3910626" cy="1305935"/>
            <a:chOff x="0" y="-142875"/>
            <a:chExt cx="5214168" cy="1741247"/>
          </a:xfrm>
        </p:grpSpPr>
        <p:sp>
          <p:nvSpPr>
            <p:cNvPr id="5" name="Freeform 5">
              <a:extLst>
                <a:ext uri="{FF2B5EF4-FFF2-40B4-BE49-F238E27FC236}">
                  <a16:creationId xmlns:a16="http://schemas.microsoft.com/office/drawing/2014/main" id="{C5147314-5605-8111-199A-2F3811CC2643}"/>
                </a:ext>
              </a:extLst>
            </p:cNvPr>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a:extLst>
                <a:ext uri="{FF2B5EF4-FFF2-40B4-BE49-F238E27FC236}">
                  <a16:creationId xmlns:a16="http://schemas.microsoft.com/office/drawing/2014/main" id="{2745599E-DF33-A29E-8EC2-531705F96385}"/>
                </a:ext>
              </a:extLst>
            </p:cNvPr>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9</a:t>
              </a:r>
            </a:p>
          </p:txBody>
        </p:sp>
      </p:grpSp>
      <p:sp>
        <p:nvSpPr>
          <p:cNvPr id="8" name="TextBox 8">
            <a:extLst>
              <a:ext uri="{FF2B5EF4-FFF2-40B4-BE49-F238E27FC236}">
                <a16:creationId xmlns:a16="http://schemas.microsoft.com/office/drawing/2014/main" id="{9CE04301-529F-4FB2-151C-D4A542908E71}"/>
              </a:ext>
            </a:extLst>
          </p:cNvPr>
          <p:cNvSpPr txBox="1"/>
          <p:nvPr/>
        </p:nvSpPr>
        <p:spPr>
          <a:xfrm>
            <a:off x="520434" y="4267646"/>
            <a:ext cx="10685732" cy="4062651"/>
          </a:xfrm>
          <a:prstGeom prst="rect">
            <a:avLst/>
          </a:prstGeom>
        </p:spPr>
        <p:txBody>
          <a:bodyPr wrap="square" lIns="0" tIns="0" rIns="0" bIns="0" rtlCol="0" anchor="t">
            <a:spAutoFit/>
          </a:bodyPr>
          <a:lstStyle/>
          <a:p>
            <a:pPr lvl="0" algn="ctr">
              <a:spcBef>
                <a:spcPct val="0"/>
              </a:spcBef>
            </a:pPr>
            <a:r>
              <a:rPr lang="en-US" sz="6600" dirty="0"/>
              <a:t>Tell me, what did you go out to see? A prophet? Yes indeed, but you saw much more than a prophet. </a:t>
            </a:r>
            <a:endParaRPr lang="en-US" sz="400000" dirty="0">
              <a:solidFill>
                <a:srgbClr val="221D1A"/>
              </a:solidFill>
              <a:latin typeface="Nunito" pitchFamily="2" charset="0"/>
              <a:ea typeface="Childling"/>
              <a:cs typeface="Childling"/>
              <a:sym typeface="Childling"/>
            </a:endParaRPr>
          </a:p>
        </p:txBody>
      </p:sp>
      <p:pic>
        <p:nvPicPr>
          <p:cNvPr id="8196" name="Picture 4" descr="When Jesus heard that John had been killed, He was very sad and said that of all the people born on earth, John was the greatest. – Slide 30">
            <a:extLst>
              <a:ext uri="{FF2B5EF4-FFF2-40B4-BE49-F238E27FC236}">
                <a16:creationId xmlns:a16="http://schemas.microsoft.com/office/drawing/2014/main" id="{1525C1F8-F497-61C1-F848-FE843AA1E31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06166" y="3820012"/>
            <a:ext cx="6826240" cy="5119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7755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84937-0578-82B9-9092-324A0DA7CBF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1886F2A-3887-6CB5-CA47-43C69BF0AA1F}"/>
              </a:ext>
            </a:extLst>
          </p:cNvPr>
          <p:cNvSpPr/>
          <p:nvPr/>
        </p:nvSpPr>
        <p:spPr>
          <a:xfrm>
            <a:off x="6554361" y="3662337"/>
            <a:ext cx="11159538" cy="5274345"/>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E35E2FD7-EACF-52F1-662E-0DF91A21D5C7}"/>
              </a:ext>
            </a:extLst>
          </p:cNvPr>
          <p:cNvSpPr/>
          <p:nvPr/>
        </p:nvSpPr>
        <p:spPr>
          <a:xfrm flipH="1">
            <a:off x="-4953000" y="178407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392ADDEC-959E-E125-75AA-50F98CF869DD}"/>
              </a:ext>
            </a:extLst>
          </p:cNvPr>
          <p:cNvGrpSpPr/>
          <p:nvPr/>
        </p:nvGrpSpPr>
        <p:grpSpPr>
          <a:xfrm>
            <a:off x="5789332" y="1546779"/>
            <a:ext cx="3117132" cy="1305935"/>
            <a:chOff x="0" y="-142875"/>
            <a:chExt cx="4156175" cy="1741247"/>
          </a:xfrm>
        </p:grpSpPr>
        <p:sp>
          <p:nvSpPr>
            <p:cNvPr id="5" name="Freeform 5">
              <a:extLst>
                <a:ext uri="{FF2B5EF4-FFF2-40B4-BE49-F238E27FC236}">
                  <a16:creationId xmlns:a16="http://schemas.microsoft.com/office/drawing/2014/main" id="{D05BFD01-2227-FF66-96EE-9C98F2B9F235}"/>
                </a:ext>
              </a:extLst>
            </p:cNvPr>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a:extLst>
                <a:ext uri="{FF2B5EF4-FFF2-40B4-BE49-F238E27FC236}">
                  <a16:creationId xmlns:a16="http://schemas.microsoft.com/office/drawing/2014/main" id="{D12817F7-5902-7471-B5AF-16DDCCBAFBAF}"/>
                </a:ext>
              </a:extLst>
            </p:cNvPr>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10</a:t>
              </a:r>
            </a:p>
          </p:txBody>
        </p:sp>
      </p:grpSp>
      <p:sp>
        <p:nvSpPr>
          <p:cNvPr id="8" name="TextBox 8">
            <a:extLst>
              <a:ext uri="{FF2B5EF4-FFF2-40B4-BE49-F238E27FC236}">
                <a16:creationId xmlns:a16="http://schemas.microsoft.com/office/drawing/2014/main" id="{6676A637-23CD-F1DA-E72E-2E386E786C04}"/>
              </a:ext>
            </a:extLst>
          </p:cNvPr>
          <p:cNvSpPr txBox="1"/>
          <p:nvPr/>
        </p:nvSpPr>
        <p:spPr>
          <a:xfrm>
            <a:off x="7315943" y="3678130"/>
            <a:ext cx="10322499" cy="5539978"/>
          </a:xfrm>
          <a:prstGeom prst="rect">
            <a:avLst/>
          </a:prstGeom>
        </p:spPr>
        <p:txBody>
          <a:bodyPr wrap="square" lIns="0" tIns="0" rIns="0" bIns="0" rtlCol="0" anchor="t">
            <a:spAutoFit/>
          </a:bodyPr>
          <a:lstStyle/>
          <a:p>
            <a:pPr lvl="1" algn="ctr">
              <a:spcBef>
                <a:spcPct val="0"/>
              </a:spcBef>
            </a:pPr>
            <a:r>
              <a:rPr lang="en-US" sz="7200" dirty="0"/>
              <a:t>For John is the one of whom the scripture says: ‘God said, I will send my messenger ahead of you to open the way for you.’</a:t>
            </a:r>
            <a:endParaRPr lang="en-US" sz="400000" dirty="0">
              <a:solidFill>
                <a:srgbClr val="221D1A"/>
              </a:solidFill>
              <a:latin typeface="Nunito" pitchFamily="2" charset="0"/>
              <a:ea typeface="Childling"/>
              <a:cs typeface="Childling"/>
              <a:sym typeface="Childling"/>
            </a:endParaRPr>
          </a:p>
        </p:txBody>
      </p:sp>
      <p:pic>
        <p:nvPicPr>
          <p:cNvPr id="7" name="Picture 2" descr="After a while many heard about John in the desert and they went out to him to hear teach how God wanted them to love. – Slide 4">
            <a:extLst>
              <a:ext uri="{FF2B5EF4-FFF2-40B4-BE49-F238E27FC236}">
                <a16:creationId xmlns:a16="http://schemas.microsoft.com/office/drawing/2014/main" id="{E1668E03-32E0-B4D3-30B8-B4E34CBDB3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3238500"/>
            <a:ext cx="7597576" cy="5698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6080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a:extLst>
            <a:ext uri="{FF2B5EF4-FFF2-40B4-BE49-F238E27FC236}">
              <a16:creationId xmlns:a16="http://schemas.microsoft.com/office/drawing/2014/main" id="{A5333FBD-3DA0-8AF9-CC02-C54C8AC7575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D5DCE39-A4CC-47B1-BA9C-1831A327C239}"/>
              </a:ext>
            </a:extLst>
          </p:cNvPr>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8466BA96-AE20-A14D-FB2D-1B6832FB1AAD}"/>
              </a:ext>
            </a:extLst>
          </p:cNvPr>
          <p:cNvSpPr/>
          <p:nvPr/>
        </p:nvSpPr>
        <p:spPr>
          <a:xfrm rot="-5400000">
            <a:off x="9065717" y="259548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D6BB61E4-10AB-870A-688F-53E3437009E4}"/>
              </a:ext>
            </a:extLst>
          </p:cNvPr>
          <p:cNvGrpSpPr/>
          <p:nvPr/>
        </p:nvGrpSpPr>
        <p:grpSpPr>
          <a:xfrm>
            <a:off x="359900" y="2632853"/>
            <a:ext cx="3910626" cy="1305935"/>
            <a:chOff x="0" y="-142875"/>
            <a:chExt cx="5214168" cy="1741247"/>
          </a:xfrm>
        </p:grpSpPr>
        <p:sp>
          <p:nvSpPr>
            <p:cNvPr id="5" name="Freeform 5">
              <a:extLst>
                <a:ext uri="{FF2B5EF4-FFF2-40B4-BE49-F238E27FC236}">
                  <a16:creationId xmlns:a16="http://schemas.microsoft.com/office/drawing/2014/main" id="{7190994E-346B-55E4-7A74-028362BC4E70}"/>
                </a:ext>
              </a:extLst>
            </p:cNvPr>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a:extLst>
                <a:ext uri="{FF2B5EF4-FFF2-40B4-BE49-F238E27FC236}">
                  <a16:creationId xmlns:a16="http://schemas.microsoft.com/office/drawing/2014/main" id="{1ABBA52B-6DB7-72A1-3CAC-7C4AC20A9878}"/>
                </a:ext>
              </a:extLst>
            </p:cNvPr>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11</a:t>
              </a:r>
            </a:p>
          </p:txBody>
        </p:sp>
      </p:grpSp>
      <p:sp>
        <p:nvSpPr>
          <p:cNvPr id="8" name="TextBox 8">
            <a:extLst>
              <a:ext uri="{FF2B5EF4-FFF2-40B4-BE49-F238E27FC236}">
                <a16:creationId xmlns:a16="http://schemas.microsoft.com/office/drawing/2014/main" id="{73FE549E-7D4D-7C71-85B2-8C094E5579FC}"/>
              </a:ext>
            </a:extLst>
          </p:cNvPr>
          <p:cNvSpPr txBox="1"/>
          <p:nvPr/>
        </p:nvSpPr>
        <p:spPr>
          <a:xfrm>
            <a:off x="520434" y="4267646"/>
            <a:ext cx="10685732" cy="4616648"/>
          </a:xfrm>
          <a:prstGeom prst="rect">
            <a:avLst/>
          </a:prstGeom>
        </p:spPr>
        <p:txBody>
          <a:bodyPr wrap="square" lIns="0" tIns="0" rIns="0" bIns="0" rtlCol="0" anchor="t">
            <a:spAutoFit/>
          </a:bodyPr>
          <a:lstStyle/>
          <a:p>
            <a:pPr lvl="0" algn="ctr">
              <a:spcBef>
                <a:spcPct val="0"/>
              </a:spcBef>
            </a:pPr>
            <a:r>
              <a:rPr lang="en-US" sz="6000" dirty="0"/>
              <a:t>I assure you that John the Baptist is greater than anyone who has ever lived. But the one who is least in the Kingdom of heaven is greater than John.</a:t>
            </a:r>
            <a:endParaRPr lang="en-US" sz="400000" dirty="0">
              <a:solidFill>
                <a:srgbClr val="221D1A"/>
              </a:solidFill>
              <a:latin typeface="Nunito" pitchFamily="2" charset="0"/>
              <a:ea typeface="Childling"/>
              <a:cs typeface="Childling"/>
              <a:sym typeface="Childling"/>
            </a:endParaRPr>
          </a:p>
        </p:txBody>
      </p:sp>
      <p:pic>
        <p:nvPicPr>
          <p:cNvPr id="7" name="Picture 2" descr="You are going to hear a story from the Bible about a man named John. There are many different people in the Bible named John and so this man is often known as John the Baptist. – Slide 1">
            <a:extLst>
              <a:ext uri="{FF2B5EF4-FFF2-40B4-BE49-F238E27FC236}">
                <a16:creationId xmlns:a16="http://schemas.microsoft.com/office/drawing/2014/main" id="{13CC9342-A938-7B9F-6BFC-30A98B4B89C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35663" y="3572986"/>
            <a:ext cx="6823738" cy="5117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0884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89332" y="2243774"/>
            <a:ext cx="11993230" cy="4158456"/>
          </a:xfrm>
          <a:custGeom>
            <a:avLst/>
            <a:gdLst/>
            <a:ahLst/>
            <a:cxnLst/>
            <a:rect l="l" t="t" r="r" b="b"/>
            <a:pathLst>
              <a:path w="11993230" h="4158456">
                <a:moveTo>
                  <a:pt x="0" y="0"/>
                </a:moveTo>
                <a:lnTo>
                  <a:pt x="11993230" y="0"/>
                </a:lnTo>
                <a:lnTo>
                  <a:pt x="11993230" y="4158456"/>
                </a:lnTo>
                <a:lnTo>
                  <a:pt x="0" y="4158456"/>
                </a:lnTo>
                <a:lnTo>
                  <a:pt x="0" y="0"/>
                </a:lnTo>
                <a:close/>
              </a:path>
            </a:pathLst>
          </a:custGeom>
          <a:blipFill>
            <a:blip r:embed="rId2"/>
            <a:stretch>
              <a:fillRect t="-8966" b="-2430"/>
            </a:stretch>
          </a:blipFill>
        </p:spPr>
      </p:sp>
      <p:sp>
        <p:nvSpPr>
          <p:cNvPr id="3" name="TextBox 3"/>
          <p:cNvSpPr txBox="1"/>
          <p:nvPr/>
        </p:nvSpPr>
        <p:spPr>
          <a:xfrm>
            <a:off x="7185535" y="4101368"/>
            <a:ext cx="11102465" cy="787548"/>
          </a:xfrm>
          <a:prstGeom prst="rect">
            <a:avLst/>
          </a:prstGeom>
        </p:spPr>
        <p:txBody>
          <a:bodyPr lIns="0" tIns="0" rIns="0" bIns="0" rtlCol="0" anchor="t">
            <a:spAutoFit/>
          </a:bodyPr>
          <a:lstStyle/>
          <a:p>
            <a:pPr algn="l">
              <a:lnSpc>
                <a:spcPts val="6466"/>
              </a:lnSpc>
            </a:pPr>
            <a:r>
              <a:rPr lang="en-US" sz="4619" b="1" spc="138">
                <a:solidFill>
                  <a:srgbClr val="004AAD"/>
                </a:solidFill>
                <a:latin typeface="Nunito Bold"/>
                <a:ea typeface="Nunito Bold"/>
                <a:cs typeface="Nunito Bold"/>
                <a:sym typeface="Nunito Bold"/>
              </a:rPr>
              <a:t>Leader</a:t>
            </a:r>
            <a:r>
              <a:rPr lang="en-US" sz="4619" b="1" spc="138">
                <a:solidFill>
                  <a:srgbClr val="5A3114"/>
                </a:solidFill>
                <a:latin typeface="Nunito Bold"/>
                <a:ea typeface="Nunito Bold"/>
                <a:cs typeface="Nunito Bold"/>
                <a:sym typeface="Nunito Bold"/>
              </a:rPr>
              <a:t>: The Gospel of the Lord</a:t>
            </a:r>
          </a:p>
        </p:txBody>
      </p:sp>
      <p:sp>
        <p:nvSpPr>
          <p:cNvPr id="4" name="Freeform 4"/>
          <p:cNvSpPr/>
          <p:nvPr/>
        </p:nvSpPr>
        <p:spPr>
          <a:xfrm>
            <a:off x="5789332" y="5143500"/>
            <a:ext cx="11993230" cy="4430275"/>
          </a:xfrm>
          <a:custGeom>
            <a:avLst/>
            <a:gdLst/>
            <a:ahLst/>
            <a:cxnLst/>
            <a:rect l="l" t="t" r="r" b="b"/>
            <a:pathLst>
              <a:path w="11993230" h="4430275">
                <a:moveTo>
                  <a:pt x="0" y="0"/>
                </a:moveTo>
                <a:lnTo>
                  <a:pt x="11993230" y="0"/>
                </a:lnTo>
                <a:lnTo>
                  <a:pt x="11993230" y="4430275"/>
                </a:lnTo>
                <a:lnTo>
                  <a:pt x="0" y="4430275"/>
                </a:lnTo>
                <a:lnTo>
                  <a:pt x="0" y="0"/>
                </a:lnTo>
                <a:close/>
              </a:path>
            </a:pathLst>
          </a:custGeom>
          <a:blipFill>
            <a:blip r:embed="rId2"/>
            <a:stretch>
              <a:fillRect t="-2281" b="-2281"/>
            </a:stretch>
          </a:blipFill>
        </p:spPr>
      </p:sp>
      <p:sp>
        <p:nvSpPr>
          <p:cNvPr id="5" name="Freeform 5"/>
          <p:cNvSpPr/>
          <p:nvPr/>
        </p:nvSpPr>
        <p:spPr>
          <a:xfrm flipH="1">
            <a:off x="-5074248" y="2243774"/>
            <a:ext cx="12647050" cy="7746318"/>
          </a:xfrm>
          <a:custGeom>
            <a:avLst/>
            <a:gdLst/>
            <a:ahLst/>
            <a:cxnLst/>
            <a:rect l="l" t="t" r="r" b="b"/>
            <a:pathLst>
              <a:path w="12647050" h="7746318">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221512" y="1402690"/>
            <a:ext cx="7547661" cy="7481619"/>
          </a:xfrm>
          <a:custGeom>
            <a:avLst/>
            <a:gdLst/>
            <a:ahLst/>
            <a:cxnLst/>
            <a:rect l="l" t="t" r="r" b="b"/>
            <a:pathLst>
              <a:path w="7547661" h="7481619">
                <a:moveTo>
                  <a:pt x="0" y="0"/>
                </a:moveTo>
                <a:lnTo>
                  <a:pt x="7547662" y="0"/>
                </a:lnTo>
                <a:lnTo>
                  <a:pt x="7547662" y="7481620"/>
                </a:lnTo>
                <a:lnTo>
                  <a:pt x="0" y="7481620"/>
                </a:lnTo>
                <a:lnTo>
                  <a:pt x="0" y="0"/>
                </a:lnTo>
                <a:close/>
              </a:path>
            </a:pathLst>
          </a:custGeom>
          <a:blipFill>
            <a:blip r:embed="rId5"/>
            <a:stretch>
              <a:fillRect/>
            </a:stretch>
          </a:blipFill>
        </p:spPr>
      </p:sp>
      <p:sp>
        <p:nvSpPr>
          <p:cNvPr id="7" name="TextBox 7"/>
          <p:cNvSpPr txBox="1"/>
          <p:nvPr/>
        </p:nvSpPr>
        <p:spPr>
          <a:xfrm>
            <a:off x="7572802" y="6316505"/>
            <a:ext cx="11102465" cy="1606698"/>
          </a:xfrm>
          <a:prstGeom prst="rect">
            <a:avLst/>
          </a:prstGeom>
        </p:spPr>
        <p:txBody>
          <a:bodyPr lIns="0" tIns="0" rIns="0" bIns="0" rtlCol="0" anchor="t">
            <a:spAutoFit/>
          </a:bodyPr>
          <a:lstStyle/>
          <a:p>
            <a:pPr algn="l">
              <a:lnSpc>
                <a:spcPts val="6466"/>
              </a:lnSpc>
            </a:pPr>
            <a:r>
              <a:rPr lang="en-US" sz="4619" b="1" spc="138">
                <a:solidFill>
                  <a:srgbClr val="004AAD"/>
                </a:solidFill>
                <a:latin typeface="Nunito Bold"/>
                <a:ea typeface="Nunito Bold"/>
                <a:cs typeface="Nunito Bold"/>
                <a:sym typeface="Nunito Bold"/>
              </a:rPr>
              <a:t>All: </a:t>
            </a:r>
            <a:r>
              <a:rPr lang="en-US" sz="4619" b="1" spc="138">
                <a:solidFill>
                  <a:srgbClr val="5B1018"/>
                </a:solidFill>
                <a:latin typeface="Nunito Bold"/>
                <a:ea typeface="Nunito Bold"/>
                <a:cs typeface="Nunito Bold"/>
                <a:sym typeface="Nunito Bold"/>
              </a:rPr>
              <a:t>Praise to You, </a:t>
            </a:r>
          </a:p>
          <a:p>
            <a:pPr algn="l">
              <a:lnSpc>
                <a:spcPts val="6466"/>
              </a:lnSpc>
            </a:pPr>
            <a:r>
              <a:rPr lang="en-US" sz="4619" b="1" spc="138">
                <a:solidFill>
                  <a:srgbClr val="5B1018"/>
                </a:solidFill>
                <a:latin typeface="Nunito Bold"/>
                <a:ea typeface="Nunito Bold"/>
                <a:cs typeface="Nunito Bold"/>
                <a:sym typeface="Nunito Bold"/>
              </a:rPr>
              <a:t>       Lord Jesus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rot="-230137" flipH="1">
            <a:off x="5894773" y="1729236"/>
            <a:ext cx="11148618" cy="6828529"/>
          </a:xfrm>
          <a:custGeom>
            <a:avLst/>
            <a:gdLst/>
            <a:ahLst/>
            <a:cxnLst/>
            <a:rect l="l" t="t" r="r" b="b"/>
            <a:pathLst>
              <a:path w="11148618" h="6828529">
                <a:moveTo>
                  <a:pt x="11148618" y="0"/>
                </a:moveTo>
                <a:lnTo>
                  <a:pt x="0" y="0"/>
                </a:lnTo>
                <a:lnTo>
                  <a:pt x="0" y="6828528"/>
                </a:lnTo>
                <a:lnTo>
                  <a:pt x="11148618" y="6828528"/>
                </a:lnTo>
                <a:lnTo>
                  <a:pt x="11148618"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320354">
            <a:off x="966085" y="2499447"/>
            <a:ext cx="5544302" cy="5586199"/>
          </a:xfrm>
          <a:custGeom>
            <a:avLst/>
            <a:gdLst/>
            <a:ahLst/>
            <a:cxnLst/>
            <a:rect l="l" t="t" r="r" b="b"/>
            <a:pathLst>
              <a:path w="5544302" h="5586199">
                <a:moveTo>
                  <a:pt x="0" y="0"/>
                </a:moveTo>
                <a:lnTo>
                  <a:pt x="5544303" y="0"/>
                </a:lnTo>
                <a:lnTo>
                  <a:pt x="5544303" y="5586198"/>
                </a:lnTo>
                <a:lnTo>
                  <a:pt x="0" y="558619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8616045" y="4584122"/>
            <a:ext cx="9898667" cy="1442605"/>
          </a:xfrm>
          <a:prstGeom prst="rect">
            <a:avLst/>
          </a:prstGeom>
        </p:spPr>
        <p:txBody>
          <a:bodyPr lIns="0" tIns="0" rIns="0" bIns="0" rtlCol="0" anchor="t">
            <a:spAutoFit/>
          </a:bodyPr>
          <a:lstStyle/>
          <a:p>
            <a:pPr algn="l">
              <a:lnSpc>
                <a:spcPts val="10491"/>
              </a:lnSpc>
            </a:pPr>
            <a:r>
              <a:rPr lang="en-US" sz="11656">
                <a:solidFill>
                  <a:srgbClr val="5A3114"/>
                </a:solidFill>
                <a:latin typeface="Porcelain"/>
                <a:ea typeface="Porcelain"/>
                <a:cs typeface="Porcelain"/>
                <a:sym typeface="Porcelain"/>
              </a:rPr>
              <a:t>Gospel Message</a:t>
            </a:r>
          </a:p>
        </p:txBody>
      </p:sp>
      <p:sp>
        <p:nvSpPr>
          <p:cNvPr id="5" name="Freeform 5"/>
          <p:cNvSpPr/>
          <p:nvPr/>
        </p:nvSpPr>
        <p:spPr>
          <a:xfrm rot="692353">
            <a:off x="4671612" y="1208915"/>
            <a:ext cx="1954876" cy="1515029"/>
          </a:xfrm>
          <a:custGeom>
            <a:avLst/>
            <a:gdLst/>
            <a:ahLst/>
            <a:cxnLst/>
            <a:rect l="l" t="t" r="r" b="b"/>
            <a:pathLst>
              <a:path w="1954876" h="1515029">
                <a:moveTo>
                  <a:pt x="0" y="0"/>
                </a:moveTo>
                <a:lnTo>
                  <a:pt x="1954877" y="0"/>
                </a:lnTo>
                <a:lnTo>
                  <a:pt x="1954877" y="1515029"/>
                </a:lnTo>
                <a:lnTo>
                  <a:pt x="0" y="151502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582096">
            <a:off x="13078006" y="-205773"/>
            <a:ext cx="5658606" cy="5638030"/>
          </a:xfrm>
          <a:custGeom>
            <a:avLst/>
            <a:gdLst/>
            <a:ahLst/>
            <a:cxnLst/>
            <a:rect l="l" t="t" r="r" b="b"/>
            <a:pathLst>
              <a:path w="5658606" h="5638030">
                <a:moveTo>
                  <a:pt x="0" y="0"/>
                </a:moveTo>
                <a:lnTo>
                  <a:pt x="5658606" y="0"/>
                </a:lnTo>
                <a:lnTo>
                  <a:pt x="5658606" y="5638030"/>
                </a:lnTo>
                <a:lnTo>
                  <a:pt x="0" y="56380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669689" y="-331372"/>
            <a:ext cx="3458822" cy="2974587"/>
          </a:xfrm>
          <a:custGeom>
            <a:avLst/>
            <a:gdLst/>
            <a:ahLst/>
            <a:cxnLst/>
            <a:rect l="l" t="t" r="r" b="b"/>
            <a:pathLst>
              <a:path w="3458822" h="2974587">
                <a:moveTo>
                  <a:pt x="0" y="0"/>
                </a:moveTo>
                <a:lnTo>
                  <a:pt x="3458823" y="0"/>
                </a:lnTo>
                <a:lnTo>
                  <a:pt x="3458823" y="2974588"/>
                </a:lnTo>
                <a:lnTo>
                  <a:pt x="0" y="29745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58901">
            <a:off x="10956727" y="7111088"/>
            <a:ext cx="6861237" cy="1989759"/>
          </a:xfrm>
          <a:custGeom>
            <a:avLst/>
            <a:gdLst/>
            <a:ahLst/>
            <a:cxnLst/>
            <a:rect l="l" t="t" r="r" b="b"/>
            <a:pathLst>
              <a:path w="6861237" h="1989759">
                <a:moveTo>
                  <a:pt x="0" y="0"/>
                </a:moveTo>
                <a:lnTo>
                  <a:pt x="6861237" y="0"/>
                </a:lnTo>
                <a:lnTo>
                  <a:pt x="6861237" y="1989759"/>
                </a:lnTo>
                <a:lnTo>
                  <a:pt x="0" y="19897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TextBox 6"/>
          <p:cNvSpPr txBox="1"/>
          <p:nvPr/>
        </p:nvSpPr>
        <p:spPr>
          <a:xfrm>
            <a:off x="1197395" y="3004560"/>
            <a:ext cx="9379901" cy="4732642"/>
          </a:xfrm>
          <a:prstGeom prst="rect">
            <a:avLst/>
          </a:prstGeom>
        </p:spPr>
        <p:txBody>
          <a:bodyPr lIns="0" tIns="0" rIns="0" bIns="0" rtlCol="0" anchor="t">
            <a:spAutoFit/>
          </a:bodyPr>
          <a:lstStyle/>
          <a:p>
            <a:pPr algn="l">
              <a:lnSpc>
                <a:spcPts val="5271"/>
              </a:lnSpc>
            </a:pPr>
            <a:r>
              <a:rPr lang="en-US" sz="3765" spc="112" dirty="0">
                <a:solidFill>
                  <a:srgbClr val="5A3114"/>
                </a:solidFill>
                <a:latin typeface="Nunito"/>
                <a:ea typeface="Nunito"/>
                <a:cs typeface="Nunito"/>
                <a:sym typeface="Nunito"/>
              </a:rPr>
              <a:t>Materials Needed:</a:t>
            </a:r>
          </a:p>
          <a:p>
            <a:pPr>
              <a:lnSpc>
                <a:spcPts val="5271"/>
              </a:lnSpc>
            </a:pPr>
            <a:r>
              <a:rPr lang="en-US" sz="3765" spc="112" dirty="0">
                <a:solidFill>
                  <a:srgbClr val="5A3114"/>
                </a:solidFill>
                <a:latin typeface="Nunito"/>
                <a:ea typeface="Nunito"/>
                <a:cs typeface="Nunito"/>
                <a:sym typeface="Nunito"/>
              </a:rPr>
              <a:t>•Bond Paper</a:t>
            </a:r>
          </a:p>
          <a:p>
            <a:pPr>
              <a:lnSpc>
                <a:spcPts val="5271"/>
              </a:lnSpc>
            </a:pPr>
            <a:r>
              <a:rPr lang="en-US" sz="3765" spc="112" dirty="0">
                <a:solidFill>
                  <a:srgbClr val="5A3114"/>
                </a:solidFill>
                <a:latin typeface="Nunito"/>
                <a:ea typeface="Nunito"/>
                <a:cs typeface="Nunito"/>
                <a:sym typeface="Nunito"/>
              </a:rPr>
              <a:t>•Pencil</a:t>
            </a:r>
          </a:p>
          <a:p>
            <a:pPr>
              <a:lnSpc>
                <a:spcPts val="5271"/>
              </a:lnSpc>
            </a:pPr>
            <a:r>
              <a:rPr lang="en-US" sz="3765" spc="112" dirty="0">
                <a:solidFill>
                  <a:srgbClr val="5A3114"/>
                </a:solidFill>
                <a:latin typeface="Nunito"/>
                <a:ea typeface="Nunito"/>
                <a:cs typeface="Nunito"/>
                <a:sym typeface="Nunito"/>
              </a:rPr>
              <a:t>•Coloring Materials</a:t>
            </a:r>
          </a:p>
          <a:p>
            <a:pPr>
              <a:lnSpc>
                <a:spcPts val="5271"/>
              </a:lnSpc>
            </a:pPr>
            <a:r>
              <a:rPr lang="en-US" sz="3765" spc="112" dirty="0">
                <a:solidFill>
                  <a:srgbClr val="5A3114"/>
                </a:solidFill>
                <a:latin typeface="Nunito"/>
                <a:ea typeface="Nunito"/>
                <a:cs typeface="Nunito"/>
                <a:sym typeface="Nunito"/>
              </a:rPr>
              <a:t>•Tape</a:t>
            </a:r>
          </a:p>
          <a:p>
            <a:pPr>
              <a:lnSpc>
                <a:spcPts val="5271"/>
              </a:lnSpc>
            </a:pPr>
            <a:r>
              <a:rPr lang="en-US" sz="3765" spc="112" dirty="0">
                <a:solidFill>
                  <a:srgbClr val="5A3114"/>
                </a:solidFill>
                <a:latin typeface="Nunito"/>
                <a:ea typeface="Nunito"/>
                <a:cs typeface="Nunito"/>
                <a:sym typeface="Nunito"/>
              </a:rPr>
              <a:t>•Sticks</a:t>
            </a:r>
          </a:p>
          <a:p>
            <a:pPr>
              <a:lnSpc>
                <a:spcPts val="5271"/>
              </a:lnSpc>
            </a:pPr>
            <a:r>
              <a:rPr lang="en-US" sz="3765" spc="112" dirty="0">
                <a:solidFill>
                  <a:srgbClr val="5A3114"/>
                </a:solidFill>
                <a:latin typeface="Nunito"/>
                <a:ea typeface="Nunito"/>
                <a:cs typeface="Nunito"/>
                <a:sym typeface="Nunito"/>
              </a:rPr>
              <a:t>•String</a:t>
            </a:r>
          </a:p>
        </p:txBody>
      </p:sp>
      <p:sp>
        <p:nvSpPr>
          <p:cNvPr id="7" name="TextBox 7"/>
          <p:cNvSpPr txBox="1"/>
          <p:nvPr/>
        </p:nvSpPr>
        <p:spPr>
          <a:xfrm>
            <a:off x="1037399" y="342900"/>
            <a:ext cx="11230801" cy="2644891"/>
          </a:xfrm>
          <a:prstGeom prst="rect">
            <a:avLst/>
          </a:prstGeom>
        </p:spPr>
        <p:txBody>
          <a:bodyPr wrap="square" lIns="0" tIns="0" rIns="0" bIns="0" rtlCol="0" anchor="t">
            <a:spAutoFit/>
          </a:bodyPr>
          <a:lstStyle/>
          <a:p>
            <a:pPr algn="l">
              <a:lnSpc>
                <a:spcPts val="9899"/>
              </a:lnSpc>
            </a:pPr>
            <a:r>
              <a:rPr lang="en-US" sz="10999" dirty="0">
                <a:solidFill>
                  <a:srgbClr val="5A3114"/>
                </a:solidFill>
                <a:latin typeface="Porcelain"/>
                <a:ea typeface="Porcelain"/>
                <a:cs typeface="Porcelain"/>
                <a:sym typeface="Porcelain"/>
              </a:rPr>
              <a:t>Activity: “Messenger of Jesus” Scroll Craft</a:t>
            </a:r>
          </a:p>
        </p:txBody>
      </p:sp>
      <p:sp>
        <p:nvSpPr>
          <p:cNvPr id="5" name="Rectangle 1">
            <a:extLst>
              <a:ext uri="{FF2B5EF4-FFF2-40B4-BE49-F238E27FC236}">
                <a16:creationId xmlns:a16="http://schemas.microsoft.com/office/drawing/2014/main" id="{900124BF-3170-3841-2537-0FE3ADF8B138}"/>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pic>
        <p:nvPicPr>
          <p:cNvPr id="12290" name="Picture 2" descr="Old Vertical Paper Scroll Hanging On ...">
            <a:extLst>
              <a:ext uri="{FF2B5EF4-FFF2-40B4-BE49-F238E27FC236}">
                <a16:creationId xmlns:a16="http://schemas.microsoft.com/office/drawing/2014/main" id="{A43CE5A2-B5F0-3863-D902-90255B5C247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658600" y="1739232"/>
            <a:ext cx="4633821" cy="64629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582096">
            <a:off x="13013354" y="-186861"/>
            <a:ext cx="5658606" cy="5638030"/>
          </a:xfrm>
          <a:custGeom>
            <a:avLst/>
            <a:gdLst/>
            <a:ahLst/>
            <a:cxnLst/>
            <a:rect l="l" t="t" r="r" b="b"/>
            <a:pathLst>
              <a:path w="5658606" h="5638030">
                <a:moveTo>
                  <a:pt x="0" y="0"/>
                </a:moveTo>
                <a:lnTo>
                  <a:pt x="5658606" y="0"/>
                </a:lnTo>
                <a:lnTo>
                  <a:pt x="5658606" y="5638030"/>
                </a:lnTo>
                <a:lnTo>
                  <a:pt x="0" y="56380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669689" y="-331372"/>
            <a:ext cx="3458822" cy="2974587"/>
          </a:xfrm>
          <a:custGeom>
            <a:avLst/>
            <a:gdLst/>
            <a:ahLst/>
            <a:cxnLst/>
            <a:rect l="l" t="t" r="r" b="b"/>
            <a:pathLst>
              <a:path w="3458822" h="2974587">
                <a:moveTo>
                  <a:pt x="0" y="0"/>
                </a:moveTo>
                <a:lnTo>
                  <a:pt x="3458823" y="0"/>
                </a:lnTo>
                <a:lnTo>
                  <a:pt x="3458823" y="2974588"/>
                </a:lnTo>
                <a:lnTo>
                  <a:pt x="0" y="29745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58901">
            <a:off x="10956727" y="7111088"/>
            <a:ext cx="6861237" cy="1989759"/>
          </a:xfrm>
          <a:custGeom>
            <a:avLst/>
            <a:gdLst/>
            <a:ahLst/>
            <a:cxnLst/>
            <a:rect l="l" t="t" r="r" b="b"/>
            <a:pathLst>
              <a:path w="6861237" h="1989759">
                <a:moveTo>
                  <a:pt x="0" y="0"/>
                </a:moveTo>
                <a:lnTo>
                  <a:pt x="6861237" y="0"/>
                </a:lnTo>
                <a:lnTo>
                  <a:pt x="6861237" y="1989759"/>
                </a:lnTo>
                <a:lnTo>
                  <a:pt x="0" y="19897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TextBox 5"/>
          <p:cNvSpPr txBox="1"/>
          <p:nvPr/>
        </p:nvSpPr>
        <p:spPr>
          <a:xfrm>
            <a:off x="-153232" y="2884355"/>
            <a:ext cx="11735632" cy="3924151"/>
          </a:xfrm>
          <a:prstGeom prst="rect">
            <a:avLst/>
          </a:prstGeom>
        </p:spPr>
        <p:txBody>
          <a:bodyPr wrap="square" lIns="0" tIns="0" rIns="0" bIns="0" rtlCol="0" anchor="t">
            <a:spAutoFit/>
          </a:bodyPr>
          <a:lstStyle/>
          <a:p>
            <a:pPr marL="755651" lvl="1" indent="-377825" algn="just">
              <a:lnSpc>
                <a:spcPts val="5110"/>
              </a:lnSpc>
              <a:buAutoNum type="arabicPeriod"/>
            </a:pPr>
            <a:r>
              <a:rPr lang="en-US" sz="4400" dirty="0"/>
              <a:t>Roll the top and bottom of the paper around the sticks and tape them.</a:t>
            </a:r>
          </a:p>
          <a:p>
            <a:pPr marL="755651" lvl="1" indent="-377825" algn="just">
              <a:lnSpc>
                <a:spcPts val="5110"/>
              </a:lnSpc>
              <a:buAutoNum type="arabicPeriod"/>
            </a:pPr>
            <a:r>
              <a:rPr lang="en-US" sz="4400" dirty="0"/>
              <a:t>Write what Jesus did (heal the blind, help the poor, raise the dead, etc.).</a:t>
            </a:r>
          </a:p>
          <a:p>
            <a:pPr marL="755651" lvl="1" indent="-377825" algn="just">
              <a:lnSpc>
                <a:spcPts val="5110"/>
              </a:lnSpc>
              <a:buAutoNum type="arabicPeriod"/>
            </a:pPr>
            <a:r>
              <a:rPr lang="en-PH" sz="4400" dirty="0"/>
              <a:t>Color and decorate the background.</a:t>
            </a:r>
          </a:p>
          <a:p>
            <a:pPr marL="755651" lvl="1" indent="-377825" algn="just">
              <a:lnSpc>
                <a:spcPts val="5110"/>
              </a:lnSpc>
              <a:buAutoNum type="arabicPeriod"/>
            </a:pPr>
            <a:r>
              <a:rPr lang="en-US" sz="4400" dirty="0"/>
              <a:t>Tie it with a string.</a:t>
            </a:r>
          </a:p>
        </p:txBody>
      </p:sp>
      <p:sp>
        <p:nvSpPr>
          <p:cNvPr id="7" name="TextBox 7"/>
          <p:cNvSpPr txBox="1"/>
          <p:nvPr/>
        </p:nvSpPr>
        <p:spPr>
          <a:xfrm>
            <a:off x="2118531" y="276225"/>
            <a:ext cx="6677359" cy="1210389"/>
          </a:xfrm>
          <a:prstGeom prst="rect">
            <a:avLst/>
          </a:prstGeom>
        </p:spPr>
        <p:txBody>
          <a:bodyPr lIns="0" tIns="0" rIns="0" bIns="0" rtlCol="0" anchor="t">
            <a:spAutoFit/>
          </a:bodyPr>
          <a:lstStyle/>
          <a:p>
            <a:pPr algn="l">
              <a:lnSpc>
                <a:spcPts val="8829"/>
              </a:lnSpc>
            </a:pPr>
            <a:r>
              <a:rPr lang="en-US" sz="9810">
                <a:solidFill>
                  <a:srgbClr val="5A3114"/>
                </a:solidFill>
                <a:latin typeface="Porcelain"/>
                <a:ea typeface="Porcelain"/>
                <a:cs typeface="Porcelain"/>
                <a:sym typeface="Porcelain"/>
              </a:rPr>
              <a:t>Instructions:</a:t>
            </a:r>
          </a:p>
        </p:txBody>
      </p:sp>
      <p:pic>
        <p:nvPicPr>
          <p:cNvPr id="11266" name="Picture 2" descr="Old Vertical Paper Scroll Hanging On ...">
            <a:extLst>
              <a:ext uri="{FF2B5EF4-FFF2-40B4-BE49-F238E27FC236}">
                <a16:creationId xmlns:a16="http://schemas.microsoft.com/office/drawing/2014/main" id="{A73DF243-5FBC-185D-124B-01ADFE2B777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496800" y="1943100"/>
            <a:ext cx="4876800" cy="680185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310611" y="3212730"/>
            <a:ext cx="7312139" cy="4131359"/>
          </a:xfrm>
          <a:custGeom>
            <a:avLst/>
            <a:gdLst/>
            <a:ahLst/>
            <a:cxnLst/>
            <a:rect l="l" t="t" r="r" b="b"/>
            <a:pathLst>
              <a:path w="7312139" h="4131359">
                <a:moveTo>
                  <a:pt x="0" y="0"/>
                </a:moveTo>
                <a:lnTo>
                  <a:pt x="7312139" y="0"/>
                </a:lnTo>
                <a:lnTo>
                  <a:pt x="7312139" y="4131358"/>
                </a:lnTo>
                <a:lnTo>
                  <a:pt x="0" y="41313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58901">
            <a:off x="536062" y="7168238"/>
            <a:ext cx="6861237" cy="1989759"/>
          </a:xfrm>
          <a:custGeom>
            <a:avLst/>
            <a:gdLst/>
            <a:ahLst/>
            <a:cxnLst/>
            <a:rect l="l" t="t" r="r" b="b"/>
            <a:pathLst>
              <a:path w="6861237" h="1989759">
                <a:moveTo>
                  <a:pt x="0" y="0"/>
                </a:moveTo>
                <a:lnTo>
                  <a:pt x="6861238" y="0"/>
                </a:lnTo>
                <a:lnTo>
                  <a:pt x="6861238" y="1989759"/>
                </a:lnTo>
                <a:lnTo>
                  <a:pt x="0" y="198975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7166103" y="1412860"/>
            <a:ext cx="10489414" cy="1352540"/>
          </a:xfrm>
          <a:prstGeom prst="rect">
            <a:avLst/>
          </a:prstGeom>
        </p:spPr>
        <p:txBody>
          <a:bodyPr lIns="0" tIns="0" rIns="0" bIns="0" rtlCol="0" anchor="t">
            <a:spAutoFit/>
          </a:bodyPr>
          <a:lstStyle/>
          <a:p>
            <a:pPr algn="l">
              <a:lnSpc>
                <a:spcPts val="9899"/>
              </a:lnSpc>
            </a:pPr>
            <a:r>
              <a:rPr lang="en-US" sz="10999">
                <a:solidFill>
                  <a:srgbClr val="5A3114"/>
                </a:solidFill>
                <a:latin typeface="Porcelain"/>
                <a:ea typeface="Porcelain"/>
                <a:cs typeface="Porcelain"/>
                <a:sym typeface="Porcelain"/>
              </a:rPr>
              <a:t>Closing Prayer</a:t>
            </a:r>
          </a:p>
        </p:txBody>
      </p:sp>
      <p:sp>
        <p:nvSpPr>
          <p:cNvPr id="5" name="TextBox 5"/>
          <p:cNvSpPr txBox="1"/>
          <p:nvPr/>
        </p:nvSpPr>
        <p:spPr>
          <a:xfrm>
            <a:off x="8001000" y="2685456"/>
            <a:ext cx="9340593" cy="5816977"/>
          </a:xfrm>
          <a:prstGeom prst="rect">
            <a:avLst/>
          </a:prstGeom>
        </p:spPr>
        <p:txBody>
          <a:bodyPr lIns="0" tIns="0" rIns="0" bIns="0" rtlCol="0" anchor="t">
            <a:spAutoFit/>
          </a:bodyPr>
          <a:lstStyle/>
          <a:p>
            <a:r>
              <a:rPr lang="en-US" sz="5400" b="1" dirty="0"/>
              <a:t>Dear Jesus,</a:t>
            </a:r>
            <a:br>
              <a:rPr lang="en-US" sz="5400" dirty="0"/>
            </a:br>
            <a:r>
              <a:rPr lang="en-US" sz="5400" dirty="0"/>
              <a:t>Help us prepare the way for You</a:t>
            </a:r>
            <a:br>
              <a:rPr lang="en-US" sz="5400" dirty="0"/>
            </a:br>
            <a:r>
              <a:rPr lang="en-US" sz="5400" dirty="0"/>
              <a:t>by being kind, loving, and good every day.</a:t>
            </a:r>
            <a:br>
              <a:rPr lang="en-US" sz="5400" dirty="0"/>
            </a:br>
            <a:r>
              <a:rPr lang="en-US" sz="5400" dirty="0"/>
              <a:t>We believe You are our Savior and Friend.</a:t>
            </a:r>
            <a:br>
              <a:rPr lang="en-US" sz="5400" dirty="0"/>
            </a:br>
            <a:r>
              <a:rPr lang="en-US" sz="5400" b="1" dirty="0"/>
              <a:t>Amen. </a:t>
            </a:r>
          </a:p>
        </p:txBody>
      </p:sp>
      <p:sp>
        <p:nvSpPr>
          <p:cNvPr id="6" name="Freeform 6"/>
          <p:cNvSpPr/>
          <p:nvPr/>
        </p:nvSpPr>
        <p:spPr>
          <a:xfrm>
            <a:off x="3128370" y="809812"/>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7854276" y="1438460"/>
            <a:ext cx="10433724" cy="8229600"/>
          </a:xfrm>
          <a:custGeom>
            <a:avLst/>
            <a:gdLst/>
            <a:ahLst/>
            <a:cxnLst/>
            <a:rect l="l" t="t" r="r" b="b"/>
            <a:pathLst>
              <a:path w="10433724" h="8229600">
                <a:moveTo>
                  <a:pt x="0" y="0"/>
                </a:moveTo>
                <a:lnTo>
                  <a:pt x="10433724" y="0"/>
                </a:lnTo>
                <a:lnTo>
                  <a:pt x="10433724" y="8229600"/>
                </a:lnTo>
                <a:lnTo>
                  <a:pt x="0" y="8229600"/>
                </a:lnTo>
                <a:lnTo>
                  <a:pt x="0" y="0"/>
                </a:lnTo>
                <a:close/>
              </a:path>
            </a:pathLst>
          </a:custGeom>
          <a:blipFill>
            <a:blip r:embed="rId6"/>
            <a:stretch>
              <a:fillRect/>
            </a:stretch>
          </a:blipFill>
        </p:spPr>
      </p:sp>
      <p:sp>
        <p:nvSpPr>
          <p:cNvPr id="5" name="Freeform 5"/>
          <p:cNvSpPr/>
          <p:nvPr/>
        </p:nvSpPr>
        <p:spPr>
          <a:xfrm>
            <a:off x="357696" y="247287"/>
            <a:ext cx="1642686" cy="912603"/>
          </a:xfrm>
          <a:custGeom>
            <a:avLst/>
            <a:gdLst/>
            <a:ahLst/>
            <a:cxnLst/>
            <a:rect l="l" t="t" r="r" b="b"/>
            <a:pathLst>
              <a:path w="1642686" h="912603">
                <a:moveTo>
                  <a:pt x="0" y="0"/>
                </a:moveTo>
                <a:lnTo>
                  <a:pt x="1642686" y="0"/>
                </a:lnTo>
                <a:lnTo>
                  <a:pt x="1642686" y="912603"/>
                </a:lnTo>
                <a:lnTo>
                  <a:pt x="0" y="912603"/>
                </a:lnTo>
                <a:lnTo>
                  <a:pt x="0" y="0"/>
                </a:lnTo>
                <a:close/>
              </a:path>
            </a:pathLst>
          </a:custGeom>
          <a:blipFill>
            <a:blip r:embed="rId7"/>
            <a:stretch>
              <a:fillRect/>
            </a:stretch>
          </a:blipFill>
        </p:spPr>
      </p:sp>
      <p:sp>
        <p:nvSpPr>
          <p:cNvPr id="6" name="Freeform 6"/>
          <p:cNvSpPr/>
          <p:nvPr/>
        </p:nvSpPr>
        <p:spPr>
          <a:xfrm>
            <a:off x="878586" y="6575448"/>
            <a:ext cx="2243592" cy="3348645"/>
          </a:xfrm>
          <a:custGeom>
            <a:avLst/>
            <a:gdLst/>
            <a:ahLst/>
            <a:cxnLst/>
            <a:rect l="l" t="t" r="r" b="b"/>
            <a:pathLst>
              <a:path w="2243592" h="3348645">
                <a:moveTo>
                  <a:pt x="0" y="0"/>
                </a:moveTo>
                <a:lnTo>
                  <a:pt x="2243592" y="0"/>
                </a:lnTo>
                <a:lnTo>
                  <a:pt x="2243592" y="3348644"/>
                </a:lnTo>
                <a:lnTo>
                  <a:pt x="0" y="3348644"/>
                </a:lnTo>
                <a:lnTo>
                  <a:pt x="0" y="0"/>
                </a:lnTo>
                <a:close/>
              </a:path>
            </a:pathLst>
          </a:custGeom>
          <a:blipFill>
            <a:blip r:embed="rId8"/>
            <a:stretch>
              <a:fillRect/>
            </a:stretch>
          </a:blipFill>
        </p:spPr>
      </p:sp>
      <p:sp>
        <p:nvSpPr>
          <p:cNvPr id="7" name="Freeform 7"/>
          <p:cNvSpPr/>
          <p:nvPr/>
        </p:nvSpPr>
        <p:spPr>
          <a:xfrm>
            <a:off x="3662239" y="6575448"/>
            <a:ext cx="2452882" cy="3348645"/>
          </a:xfrm>
          <a:custGeom>
            <a:avLst/>
            <a:gdLst/>
            <a:ahLst/>
            <a:cxnLst/>
            <a:rect l="l" t="t" r="r" b="b"/>
            <a:pathLst>
              <a:path w="2452882" h="3348645">
                <a:moveTo>
                  <a:pt x="0" y="0"/>
                </a:moveTo>
                <a:lnTo>
                  <a:pt x="2452883" y="0"/>
                </a:lnTo>
                <a:lnTo>
                  <a:pt x="2452883" y="3348644"/>
                </a:lnTo>
                <a:lnTo>
                  <a:pt x="0" y="3348644"/>
                </a:lnTo>
                <a:lnTo>
                  <a:pt x="0" y="0"/>
                </a:lnTo>
                <a:close/>
              </a:path>
            </a:pathLst>
          </a:custGeom>
          <a:blipFill>
            <a:blip r:embed="rId9"/>
            <a:stretch>
              <a:fillRect/>
            </a:stretch>
          </a:blipFill>
        </p:spPr>
      </p:sp>
      <p:sp>
        <p:nvSpPr>
          <p:cNvPr id="8" name="TextBox 8"/>
          <p:cNvSpPr txBox="1"/>
          <p:nvPr/>
        </p:nvSpPr>
        <p:spPr>
          <a:xfrm rot="-181529">
            <a:off x="1300661" y="4978024"/>
            <a:ext cx="8018101" cy="2063599"/>
          </a:xfrm>
          <a:prstGeom prst="rect">
            <a:avLst/>
          </a:prstGeom>
        </p:spPr>
        <p:txBody>
          <a:bodyPr lIns="0" tIns="0" rIns="0" bIns="0" rtlCol="0" anchor="t">
            <a:spAutoFit/>
          </a:bodyPr>
          <a:lstStyle/>
          <a:p>
            <a:pPr algn="ctr">
              <a:lnSpc>
                <a:spcPts val="13711"/>
              </a:lnSpc>
            </a:pPr>
            <a:r>
              <a:rPr lang="en-US" sz="19587">
                <a:solidFill>
                  <a:srgbClr val="5A3114"/>
                </a:solidFill>
                <a:latin typeface="Porcelain"/>
                <a:ea typeface="Porcelain"/>
                <a:cs typeface="Porcelain"/>
                <a:sym typeface="Porcelain"/>
              </a:rPr>
              <a:t>Kids</a:t>
            </a:r>
          </a:p>
        </p:txBody>
      </p:sp>
      <p:sp>
        <p:nvSpPr>
          <p:cNvPr id="9" name="TextBox 9"/>
          <p:cNvSpPr txBox="1"/>
          <p:nvPr/>
        </p:nvSpPr>
        <p:spPr>
          <a:xfrm rot="-181529">
            <a:off x="-239819" y="3101824"/>
            <a:ext cx="9703600" cy="1786842"/>
          </a:xfrm>
          <a:prstGeom prst="rect">
            <a:avLst/>
          </a:prstGeom>
        </p:spPr>
        <p:txBody>
          <a:bodyPr lIns="0" tIns="0" rIns="0" bIns="0" rtlCol="0" anchor="t">
            <a:spAutoFit/>
          </a:bodyPr>
          <a:lstStyle/>
          <a:p>
            <a:pPr algn="ctr">
              <a:lnSpc>
                <a:spcPts val="11918"/>
              </a:lnSpc>
            </a:pPr>
            <a:r>
              <a:rPr lang="en-US" sz="17025">
                <a:solidFill>
                  <a:srgbClr val="5A3114"/>
                </a:solidFill>
                <a:latin typeface="Porcelain"/>
                <a:ea typeface="Porcelain"/>
                <a:cs typeface="Porcelain"/>
                <a:sym typeface="Porcelain"/>
              </a:rPr>
              <a:t>Live the Word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620</TotalTime>
  <Words>469</Words>
  <Application>Microsoft Office PowerPoint</Application>
  <PresentationFormat>Custom</PresentationFormat>
  <Paragraphs>51</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Nunito</vt:lpstr>
      <vt:lpstr>Canva Sans Bold</vt:lpstr>
      <vt:lpstr>Calibri</vt:lpstr>
      <vt:lpstr>Arial</vt:lpstr>
      <vt:lpstr>Porcelain</vt:lpstr>
      <vt:lpstr>Nunito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Brown Playful Illustrative Sunday Sermon Church Presentation</dc:title>
  <cp:lastModifiedBy>angellette anne ambion</cp:lastModifiedBy>
  <cp:revision>33</cp:revision>
  <dcterms:created xsi:type="dcterms:W3CDTF">2006-08-16T00:00:00Z</dcterms:created>
  <dcterms:modified xsi:type="dcterms:W3CDTF">2025-12-10T05:39:55Z</dcterms:modified>
  <dc:identifier>DAGsAzmq0Hg</dc:identifier>
</cp:coreProperties>
</file>