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77" r:id="rId13"/>
    <p:sldId id="278" r:id="rId14"/>
    <p:sldId id="289" r:id="rId15"/>
    <p:sldId id="279" r:id="rId16"/>
    <p:sldId id="288" r:id="rId17"/>
    <p:sldId id="290" r:id="rId18"/>
    <p:sldId id="291" r:id="rId19"/>
    <p:sldId id="270" r:id="rId20"/>
    <p:sldId id="271" r:id="rId21"/>
    <p:sldId id="272" r:id="rId22"/>
    <p:sldId id="276" r:id="rId23"/>
    <p:sldId id="273" r:id="rId24"/>
    <p:sldId id="286" r:id="rId25"/>
    <p:sldId id="275" r:id="rId26"/>
  </p:sldIdLst>
  <p:sldSz cx="18288000" cy="10287000"/>
  <p:notesSz cx="6858000" cy="9144000"/>
  <p:embeddedFontLst>
    <p:embeddedFont>
      <p:font typeface="Calibri" panose="020F0502020204030204"/>
      <p:regular r:id="rId30"/>
      <p:bold r:id="rId31"/>
      <p:italic r:id="rId32"/>
      <p:boldItalic r:id="rId33"/>
    </p:embeddedFont>
    <p:embeddedFont>
      <p:font typeface="Arial Black" panose="020B0A04020102020204"/>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93" userDrawn="1">
          <p15:clr>
            <a:srgbClr val="A4A3A4"/>
          </p15:clr>
        </p15:guide>
        <p15:guide id="2" pos="2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11F"/>
    <a:srgbClr val="1B5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156" autoAdjust="0"/>
  </p:normalViewPr>
  <p:slideViewPr>
    <p:cSldViewPr snapToGrid="0" showGuides="1">
      <p:cViewPr varScale="1">
        <p:scale>
          <a:sx n="38" d="100"/>
          <a:sy n="38" d="100"/>
        </p:scale>
        <p:origin x="1260" y="72"/>
      </p:cViewPr>
      <p:guideLst>
        <p:guide orient="horz" pos="2193"/>
        <p:guide pos="2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5"/>
        <p:cNvGrpSpPr/>
        <p:nvPr/>
      </p:nvGrpSpPr>
      <p:grpSpPr>
        <a:xfrm>
          <a:off x="0" y="0"/>
          <a:ext cx="0" cy="0"/>
          <a:chOff x="0" y="0"/>
          <a:chExt cx="0" cy="0"/>
        </a:xfrm>
      </p:grpSpPr>
      <p:sp>
        <p:nvSpPr>
          <p:cNvPr id="216" name="Google Shape;216;g307aedaa60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5"/>
        <p:cNvGrpSpPr/>
        <p:nvPr/>
      </p:nvGrpSpPr>
      <p:grpSpPr>
        <a:xfrm>
          <a:off x="0" y="0"/>
          <a:ext cx="0" cy="0"/>
          <a:chOff x="0" y="0"/>
          <a:chExt cx="0" cy="0"/>
        </a:xfrm>
      </p:grpSpPr>
      <p:sp>
        <p:nvSpPr>
          <p:cNvPr id="216" name="Google Shape;216;g307aedaa60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27" name="Google Shape;22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1" name="Google Shape;10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p>
        </p:txBody>
      </p:sp>
      <p:sp>
        <p:nvSpPr>
          <p:cNvPr id="122" name="Google Shape;1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1" name="Google Shape;1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3.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838325" y="6942455"/>
            <a:ext cx="14610080" cy="2620010"/>
            <a:chOff x="11801686" y="1731601"/>
            <a:chExt cx="47335707" cy="2620010"/>
          </a:xfrm>
        </p:grpSpPr>
        <p:sp>
          <p:nvSpPr>
            <p:cNvPr id="153" name="Google Shape;153;p9"/>
            <p:cNvSpPr txBox="1"/>
            <p:nvPr/>
          </p:nvSpPr>
          <p:spPr>
            <a:xfrm>
              <a:off x="11801689" y="2874601"/>
              <a:ext cx="47335704" cy="14770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In our Law Moses commanded that such a woman must be stoned to death. Now, what do you say?”</a:t>
              </a:r>
              <a:endPar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sp>
          <p:nvSpPr>
            <p:cNvPr id="154" name="Google Shape;154;p9"/>
            <p:cNvSpPr txBox="1"/>
            <p:nvPr/>
          </p:nvSpPr>
          <p:spPr>
            <a:xfrm>
              <a:off x="11801686" y="1731601"/>
              <a:ext cx="3980524" cy="76898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5</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2" name="Picture 1"/>
          <p:cNvPicPr/>
          <p:nvPr/>
        </p:nvPicPr>
        <p:blipFill>
          <a:blip r:embed="rId1"/>
          <a:stretch>
            <a:fillRect/>
          </a:stretch>
        </p:blipFill>
        <p:spPr>
          <a:xfrm>
            <a:off x="3523615" y="739140"/>
            <a:ext cx="11240135" cy="59683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0953638" y="1807116"/>
            <a:ext cx="6435725" cy="5701664"/>
            <a:chOff x="11746792" y="1731601"/>
            <a:chExt cx="6435725" cy="4761829"/>
          </a:xfrm>
        </p:grpSpPr>
        <p:sp>
          <p:nvSpPr>
            <p:cNvPr id="153" name="Google Shape;153;p9"/>
            <p:cNvSpPr txBox="1"/>
            <p:nvPr/>
          </p:nvSpPr>
          <p:spPr>
            <a:xfrm>
              <a:off x="11746792" y="2792260"/>
              <a:ext cx="6435725" cy="37011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They said this to trap Jesus, so that they could accuse him. But he bent over and wrote on the ground with his finger.</a:t>
              </a:r>
              <a:endPar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sp>
          <p:nvSpPr>
            <p:cNvPr id="154" name="Google Shape;154;p9"/>
            <p:cNvSpPr txBox="1"/>
            <p:nvPr/>
          </p:nvSpPr>
          <p:spPr>
            <a:xfrm>
              <a:off x="11801689" y="1731601"/>
              <a:ext cx="1285800" cy="642610"/>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6</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3" name="Picture 2"/>
          <p:cNvPicPr/>
          <p:nvPr/>
        </p:nvPicPr>
        <p:blipFill>
          <a:blip r:embed="rId1"/>
          <a:stretch>
            <a:fillRect/>
          </a:stretch>
        </p:blipFill>
        <p:spPr>
          <a:xfrm>
            <a:off x="962025" y="1807210"/>
            <a:ext cx="8948420" cy="66725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0830560" y="1508125"/>
            <a:ext cx="7108190" cy="2325370"/>
            <a:chOff x="11801689" y="1041642"/>
            <a:chExt cx="47335704" cy="2325402"/>
          </a:xfrm>
        </p:grpSpPr>
        <p:sp>
          <p:nvSpPr>
            <p:cNvPr id="153" name="Google Shape;153;p9"/>
            <p:cNvSpPr txBox="1"/>
            <p:nvPr/>
          </p:nvSpPr>
          <p:spPr>
            <a:xfrm>
              <a:off x="11801689" y="2874601"/>
              <a:ext cx="47335704" cy="49244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endParaRPr lang="en-US" sz="32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sp>
          <p:nvSpPr>
            <p:cNvPr id="154" name="Google Shape;154;p9"/>
            <p:cNvSpPr txBox="1"/>
            <p:nvPr/>
          </p:nvSpPr>
          <p:spPr>
            <a:xfrm>
              <a:off x="11801689" y="1041642"/>
              <a:ext cx="7662346" cy="768996"/>
            </a:xfrm>
            <a:prstGeom prst="rect">
              <a:avLst/>
            </a:prstGeom>
            <a:solidFill>
              <a:schemeClr val="tx2">
                <a:lumMod val="50000"/>
              </a:schemeClr>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7</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6" name="Google Shape;153;p9"/>
          <p:cNvSpPr txBox="1"/>
          <p:nvPr/>
        </p:nvSpPr>
        <p:spPr>
          <a:xfrm>
            <a:off x="10830560" y="2566670"/>
            <a:ext cx="6623050" cy="59093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As they stood there asking him questions, he straightened up and said to them, “Whichever one of you has committed no sin may throw the first stone at her.”</a:t>
            </a:r>
            <a:endPar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pic>
        <p:nvPicPr>
          <p:cNvPr id="2" name="Picture 1"/>
          <p:cNvPicPr/>
          <p:nvPr/>
        </p:nvPicPr>
        <p:blipFill>
          <a:blip r:embed="rId1"/>
          <a:stretch>
            <a:fillRect/>
          </a:stretch>
        </p:blipFill>
        <p:spPr>
          <a:xfrm>
            <a:off x="1018540" y="1508125"/>
            <a:ext cx="8831580" cy="72713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828345" y="7625538"/>
            <a:ext cx="14631035" cy="1725295"/>
            <a:chOff x="7672314" y="1843855"/>
            <a:chExt cx="36989650" cy="1725295"/>
          </a:xfrm>
        </p:grpSpPr>
        <p:sp>
          <p:nvSpPr>
            <p:cNvPr id="153" name="Google Shape;153;p9"/>
            <p:cNvSpPr txBox="1"/>
            <p:nvPr/>
          </p:nvSpPr>
          <p:spPr>
            <a:xfrm>
              <a:off x="7672314" y="2791910"/>
              <a:ext cx="36989650" cy="7772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Then he bent over again and wrote on the ground.</a:t>
              </a:r>
              <a:endPar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sp>
          <p:nvSpPr>
            <p:cNvPr id="154" name="Google Shape;154;p9"/>
            <p:cNvSpPr txBox="1"/>
            <p:nvPr/>
          </p:nvSpPr>
          <p:spPr>
            <a:xfrm>
              <a:off x="7672317" y="1843855"/>
              <a:ext cx="3326639" cy="769441"/>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8</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AutoShape 2" descr="‘Then I beg you, send Lazarus to my father’s house to warn my five brothers so that they don’t come into this place of torment.’ – Slide 9"/>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3" name="Picture 2"/>
          <p:cNvPicPr/>
          <p:nvPr/>
        </p:nvPicPr>
        <p:blipFill>
          <a:blip r:embed="rId1"/>
          <a:stretch>
            <a:fillRect/>
          </a:stretch>
        </p:blipFill>
        <p:spPr>
          <a:xfrm>
            <a:off x="3497580" y="1047115"/>
            <a:ext cx="11293475" cy="60496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0613815" y="1554194"/>
            <a:ext cx="6748145" cy="5492115"/>
            <a:chOff x="11746792" y="1731601"/>
            <a:chExt cx="6748145" cy="5492115"/>
          </a:xfrm>
        </p:grpSpPr>
        <p:sp>
          <p:nvSpPr>
            <p:cNvPr id="153" name="Google Shape;153;p9"/>
            <p:cNvSpPr txBox="1"/>
            <p:nvPr/>
          </p:nvSpPr>
          <p:spPr>
            <a:xfrm>
              <a:off x="11746792" y="2792051"/>
              <a:ext cx="6748145" cy="443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When they heard this, they all left, one by one, the older ones first. Jesus was left alone, with the woman still standing there.</a:t>
              </a:r>
              <a:endPar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sp>
          <p:nvSpPr>
            <p:cNvPr id="154" name="Google Shape;154;p9"/>
            <p:cNvSpPr txBox="1"/>
            <p:nvPr/>
          </p:nvSpPr>
          <p:spPr>
            <a:xfrm>
              <a:off x="11801689" y="1731601"/>
              <a:ext cx="1285800" cy="769441"/>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9</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3" name="Picture 2"/>
          <p:cNvPicPr/>
          <p:nvPr/>
        </p:nvPicPr>
        <p:blipFill>
          <a:blip r:embed="rId1"/>
          <a:stretch>
            <a:fillRect/>
          </a:stretch>
        </p:blipFill>
        <p:spPr>
          <a:xfrm>
            <a:off x="1118870" y="1554480"/>
            <a:ext cx="8597265" cy="71780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121815" y="1594199"/>
            <a:ext cx="5536565" cy="4753610"/>
            <a:chOff x="11746792" y="1731601"/>
            <a:chExt cx="5536565" cy="4753610"/>
          </a:xfrm>
        </p:grpSpPr>
        <p:sp>
          <p:nvSpPr>
            <p:cNvPr id="153" name="Google Shape;153;p9"/>
            <p:cNvSpPr txBox="1"/>
            <p:nvPr/>
          </p:nvSpPr>
          <p:spPr>
            <a:xfrm>
              <a:off x="11746792" y="2792051"/>
              <a:ext cx="5536565" cy="369316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He straightened up and said to her, “Where are they? Is there no one left to condemn you?”</a:t>
              </a:r>
              <a:endPar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sp>
          <p:nvSpPr>
            <p:cNvPr id="154" name="Google Shape;154;p9"/>
            <p:cNvSpPr txBox="1"/>
            <p:nvPr/>
          </p:nvSpPr>
          <p:spPr>
            <a:xfrm>
              <a:off x="11801689" y="1731601"/>
              <a:ext cx="1285800" cy="76898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10</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3" name="Picture 2"/>
          <p:cNvPicPr/>
          <p:nvPr/>
        </p:nvPicPr>
        <p:blipFill>
          <a:blip r:embed="rId1"/>
          <a:stretch>
            <a:fillRect/>
          </a:stretch>
        </p:blipFill>
        <p:spPr>
          <a:xfrm>
            <a:off x="1120140" y="1594485"/>
            <a:ext cx="9259570" cy="70973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434235" y="1460214"/>
            <a:ext cx="5849834" cy="5492124"/>
            <a:chOff x="11746792" y="1731601"/>
            <a:chExt cx="5849834" cy="5492124"/>
          </a:xfrm>
        </p:grpSpPr>
        <p:sp>
          <p:nvSpPr>
            <p:cNvPr id="153" name="Google Shape;153;p9"/>
            <p:cNvSpPr txBox="1"/>
            <p:nvPr/>
          </p:nvSpPr>
          <p:spPr>
            <a:xfrm>
              <a:off x="11746792" y="2792060"/>
              <a:ext cx="5849834" cy="443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“No one, sir,” she answered. “Well, then,” Jesus said, “I do not condemn you either. Go, but do not sin again.”</a:t>
              </a:r>
              <a:endPar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sp>
          <p:nvSpPr>
            <p:cNvPr id="154" name="Google Shape;154;p9"/>
            <p:cNvSpPr txBox="1"/>
            <p:nvPr/>
          </p:nvSpPr>
          <p:spPr>
            <a:xfrm>
              <a:off x="11801689" y="1731601"/>
              <a:ext cx="1285800" cy="76898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11</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3" name="Picture 2"/>
          <p:cNvPicPr/>
          <p:nvPr/>
        </p:nvPicPr>
        <p:blipFill>
          <a:blip r:embed="rId1"/>
          <a:stretch>
            <a:fillRect/>
          </a:stretch>
        </p:blipFill>
        <p:spPr>
          <a:xfrm>
            <a:off x="1154430" y="1460500"/>
            <a:ext cx="9689465" cy="71716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04"/>
        <p:cNvGrpSpPr/>
        <p:nvPr/>
      </p:nvGrpSpPr>
      <p:grpSpPr>
        <a:xfrm>
          <a:off x="0" y="0"/>
          <a:ext cx="0" cy="0"/>
          <a:chOff x="0" y="0"/>
          <a:chExt cx="0" cy="0"/>
        </a:xfrm>
      </p:grpSpPr>
      <p:sp>
        <p:nvSpPr>
          <p:cNvPr id="205" name="Google Shape;205;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
        <p:cNvGrpSpPr/>
        <p:nvPr/>
      </p:nvGrpSpPr>
      <p:grpSpPr>
        <a:xfrm>
          <a:off x="0" y="0"/>
          <a:ext cx="0" cy="0"/>
          <a:chOff x="0" y="0"/>
          <a:chExt cx="0" cy="0"/>
        </a:xfrm>
      </p:grpSpPr>
      <p:grpSp>
        <p:nvGrpSpPr>
          <p:cNvPr id="212" name="Google Shape;212;p18"/>
          <p:cNvGrpSpPr/>
          <p:nvPr/>
        </p:nvGrpSpPr>
        <p:grpSpPr>
          <a:xfrm>
            <a:off x="1952004" y="1768719"/>
            <a:ext cx="14383992" cy="6749561"/>
            <a:chOff x="2800612" y="3235568"/>
            <a:chExt cx="13353788" cy="5413131"/>
          </a:xfrm>
        </p:grpSpPr>
        <p:pic>
          <p:nvPicPr>
            <p:cNvPr id="213" name="Google Shape;213;p18"/>
            <p:cNvPicPr preferRelativeResize="0"/>
            <p:nvPr/>
          </p:nvPicPr>
          <p:blipFill rotWithShape="1">
            <a:blip r:embed="rId1"/>
            <a:srcRect t="22784"/>
            <a:stretch>
              <a:fillRect/>
            </a:stretch>
          </p:blipFill>
          <p:spPr>
            <a:xfrm>
              <a:off x="9144000" y="3235568"/>
              <a:ext cx="7010400" cy="5413131"/>
            </a:xfrm>
            <a:prstGeom prst="rect">
              <a:avLst/>
            </a:prstGeom>
            <a:noFill/>
            <a:ln>
              <a:noFill/>
            </a:ln>
          </p:spPr>
        </p:pic>
        <p:sp>
          <p:nvSpPr>
            <p:cNvPr id="214" name="Google Shape;214;p18"/>
            <p:cNvSpPr txBox="1"/>
            <p:nvPr/>
          </p:nvSpPr>
          <p:spPr>
            <a:xfrm>
              <a:off x="2800612" y="4483321"/>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t>GOSPEL</a:t>
              </a:r>
              <a:b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br>
              <a: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t>MESSAGE</a:t>
              </a:r>
              <a:endParaRPr sz="8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19"/>
        <p:cNvGrpSpPr/>
        <p:nvPr/>
      </p:nvGrpSpPr>
      <p:grpSpPr>
        <a:xfrm>
          <a:off x="0" y="0"/>
          <a:ext cx="0" cy="0"/>
          <a:chOff x="0" y="0"/>
          <a:chExt cx="0" cy="0"/>
        </a:xfrm>
      </p:grpSpPr>
      <p:sp>
        <p:nvSpPr>
          <p:cNvPr id="220" name="Google Shape;220;g307aedaa60f_0_23"/>
          <p:cNvSpPr/>
          <p:nvPr/>
        </p:nvSpPr>
        <p:spPr>
          <a:xfrm>
            <a:off x="1074420" y="926465"/>
            <a:ext cx="8862060" cy="1404620"/>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Activity: </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4000"/>
              <a:buFont typeface="Arial" panose="020B0604020202020204"/>
              <a:buNone/>
            </a:pPr>
            <a:r>
              <a:rPr lang="en-US" sz="4000" b="0" u="none" strike="noStrike" cap="none" dirty="0">
                <a:solidFill>
                  <a:schemeClr val="lt1"/>
                </a:solidFill>
                <a:latin typeface="Arial Black" panose="020B0A04020102020204"/>
                <a:ea typeface="Arial" panose="020B0604020202020204"/>
                <a:cs typeface="Arial" panose="020B0604020202020204"/>
                <a:sym typeface="Arial Black" panose="020B0A04020102020204"/>
              </a:rPr>
              <a:t>Finger Point of Forgiveness</a:t>
            </a:r>
            <a:endParaRPr sz="1400" b="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21" name="Google Shape;221;g307aedaa60f_0_23"/>
          <p:cNvSpPr txBox="1"/>
          <p:nvPr/>
        </p:nvSpPr>
        <p:spPr>
          <a:xfrm>
            <a:off x="1153896" y="4031718"/>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panose="020F0502020204030204"/>
              <a:buNone/>
            </a:pPr>
            <a:endParaRPr sz="44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23" name="Google Shape;223;g307aedaa60f_0_23"/>
          <p:cNvSpPr txBox="1"/>
          <p:nvPr/>
        </p:nvSpPr>
        <p:spPr>
          <a:xfrm>
            <a:off x="1073716" y="3481506"/>
            <a:ext cx="7377174" cy="16617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Materials:</a:t>
            </a:r>
            <a:endParaRPr lang="en-US" sz="3600" b="1" dirty="0">
              <a:solidFill>
                <a:schemeClr val="lt1"/>
              </a:solidFill>
            </a:endParaRPr>
          </a:p>
          <a:p>
            <a:pPr marL="0" marR="0" lvl="0" indent="0" algn="l" rtl="0">
              <a:lnSpc>
                <a:spcPct val="100000"/>
              </a:lnSpc>
              <a:spcBef>
                <a:spcPts val="0"/>
              </a:spcBef>
              <a:spcAft>
                <a:spcPts val="0"/>
              </a:spcAft>
              <a:buClr>
                <a:srgbClr val="000000"/>
              </a:buClr>
              <a:buSzPts val="3600"/>
              <a:buFont typeface="Arial" panose="020B0604020202020204"/>
              <a:buNone/>
            </a:pPr>
            <a:r>
              <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 Construction Paper</a:t>
            </a:r>
            <a:endParaRPr lang="en-PH" sz="3600" b="1" dirty="0">
              <a:solidFill>
                <a:schemeClr val="bg1"/>
              </a:solidFill>
              <a:latin typeface="Arial" panose="020B0604020202020204" pitchFamily="34" charset="0"/>
              <a:cs typeface="Arial" panose="020B0604020202020204" pitchFamily="34" charset="0"/>
            </a:endParaRPr>
          </a:p>
          <a:p>
            <a:pPr>
              <a:buSzPts val="3600"/>
            </a:pPr>
            <a:r>
              <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 Pencil or Marker</a:t>
            </a:r>
            <a:endPar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pic>
        <p:nvPicPr>
          <p:cNvPr id="2" name="Picture 1"/>
          <p:cNvPicPr/>
          <p:nvPr/>
        </p:nvPicPr>
        <p:blipFill>
          <a:blip r:embed="rId1"/>
          <a:stretch>
            <a:fillRect/>
          </a:stretch>
        </p:blipFill>
        <p:spPr>
          <a:xfrm>
            <a:off x="7923530" y="3481705"/>
            <a:ext cx="9284970" cy="5591175"/>
          </a:xfrm>
          <a:prstGeom prst="rect">
            <a:avLst/>
          </a:prstGeom>
          <a:ln>
            <a:solidFill>
              <a:srgbClr val="FF0000"/>
            </a:solidFill>
          </a:ln>
        </p:spPr>
      </p:pic>
      <p:sp>
        <p:nvSpPr>
          <p:cNvPr id="3" name="Text Box 2"/>
          <p:cNvSpPr txBox="1"/>
          <p:nvPr/>
        </p:nvSpPr>
        <p:spPr>
          <a:xfrm>
            <a:off x="10474325" y="5591175"/>
            <a:ext cx="3242310" cy="1371600"/>
          </a:xfrm>
          <a:prstGeom prst="rect">
            <a:avLst/>
          </a:prstGeom>
          <a:noFill/>
        </p:spPr>
        <p:txBody>
          <a:bodyPr wrap="square" rtlCol="0">
            <a:noAutofit/>
          </a:bodyPr>
          <a:p>
            <a:pPr algn="ctr"/>
            <a:r>
              <a:rPr lang="en-US" sz="2800" b="1">
                <a:ln w="15875"/>
                <a:gradFill>
                  <a:gsLst>
                    <a:gs pos="0">
                      <a:schemeClr val="accent1"/>
                    </a:gs>
                    <a:gs pos="100000">
                      <a:schemeClr val="accent6"/>
                    </a:gs>
                  </a:gsLst>
                  <a:lin ang="2700000" scaled="0"/>
                </a:gradFill>
                <a:effectLst/>
              </a:rPr>
              <a:t>“I will forgive others just as Jesus forgives.”</a:t>
            </a:r>
            <a:endParaRPr lang="en-US" sz="2800" b="1">
              <a:ln w="15875"/>
              <a:gradFill>
                <a:gsLst>
                  <a:gs pos="0">
                    <a:schemeClr val="accent1"/>
                  </a:gs>
                  <a:gs pos="100000">
                    <a:schemeClr val="accent6"/>
                  </a:gs>
                </a:gsLst>
                <a:lin ang="2700000" scaled="0"/>
              </a:gradFill>
              <a:effectLst/>
            </a:endParaRPr>
          </a:p>
        </p:txBody>
      </p:sp>
      <p:sp>
        <p:nvSpPr>
          <p:cNvPr id="5" name="Text Box 4"/>
          <p:cNvSpPr txBox="1"/>
          <p:nvPr/>
        </p:nvSpPr>
        <p:spPr>
          <a:xfrm rot="19140000">
            <a:off x="11610975" y="4173220"/>
            <a:ext cx="8489950" cy="731520"/>
          </a:xfrm>
          <a:prstGeom prst="rect">
            <a:avLst/>
          </a:prstGeom>
          <a:noFill/>
        </p:spPr>
        <p:txBody>
          <a:bodyPr wrap="square" rtlCol="0">
            <a:noAutofit/>
          </a:bodyPr>
          <a:p>
            <a:pPr algn="ctr"/>
            <a:r>
              <a:rPr lang="en-US" sz="1900" b="1">
                <a:ln w="15875"/>
                <a:solidFill>
                  <a:srgbClr val="FF0000"/>
                </a:solidFill>
                <a:effectLst/>
              </a:rPr>
              <a:t>POINTED AT YOU.</a:t>
            </a:r>
            <a:endParaRPr lang="en-US" sz="1900" b="1">
              <a:ln w="15875"/>
              <a:solidFill>
                <a:srgbClr val="FF0000"/>
              </a:solidFill>
              <a:effectLst/>
            </a:endParaRPr>
          </a:p>
          <a:p>
            <a:pPr algn="ctr"/>
            <a:r>
              <a:rPr lang="en-US" sz="1900" b="1">
                <a:ln w="15875"/>
                <a:solidFill>
                  <a:srgbClr val="FF0000"/>
                </a:solidFill>
                <a:effectLst/>
              </a:rPr>
              <a:t>POINTED AT ME.</a:t>
            </a:r>
            <a:endParaRPr lang="en-US" sz="1900" b="1">
              <a:ln w="15875"/>
              <a:solidFill>
                <a:srgbClr val="FF0000"/>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6" name="Google Shape;96;p2"/>
            <p:cNvSpPr txBox="1"/>
            <p:nvPr/>
          </p:nvSpPr>
          <p:spPr>
            <a:xfrm>
              <a:off x="3208947" y="7617896"/>
              <a:ext cx="11870100" cy="130934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Fifth Sunday </a:t>
              </a:r>
              <a:r>
                <a:rPr lang="en-US" sz="3600" b="1" dirty="0">
                  <a:solidFill>
                    <a:srgbClr val="FFFFFF"/>
                  </a:solidFill>
                </a:rPr>
                <a:t>of Lent</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 April 06, 2025</a:t>
              </a:r>
              <a:endPar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9"/>
        <p:cNvGrpSpPr/>
        <p:nvPr/>
      </p:nvGrpSpPr>
      <p:grpSpPr>
        <a:xfrm>
          <a:off x="0" y="0"/>
          <a:ext cx="0" cy="0"/>
          <a:chOff x="0" y="0"/>
          <a:chExt cx="0" cy="0"/>
        </a:xfrm>
      </p:grpSpPr>
      <p:sp useBgFill="1">
        <p:nvSpPr>
          <p:cNvPr id="235" name="Rectangle 234"/>
          <p:cNvSpPr>
            <a:spLocks noGrp="1" noRot="1" noChangeAspect="1" noMove="1" noResize="1" noEditPoints="1" noAdjustHandles="1" noChangeArrowheads="1" noChangeShapeType="1" noTextEdit="1"/>
          </p:cNvSpPr>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a:spLocks noGrp="1" noRot="1" noChangeAspect="1" noMove="1" noResize="1" noEditPoints="1" noAdjustHandles="1" noChangeArrowheads="1" noChangeShapeType="1" noTextEdit="1"/>
          </p:cNvSpPr>
          <p:nvPr/>
        </p:nvSpPr>
        <p:spPr>
          <a:xfrm flipH="1">
            <a:off x="7687528" y="0"/>
            <a:ext cx="10600467"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Google Shape;223;g307aedaa60f_0_23"/>
          <p:cNvSpPr txBox="1"/>
          <p:nvPr/>
        </p:nvSpPr>
        <p:spPr>
          <a:xfrm>
            <a:off x="10346055" y="1648460"/>
            <a:ext cx="7184390" cy="6988810"/>
          </a:xfrm>
          <a:prstGeom prst="rect">
            <a:avLst/>
          </a:prstGeom>
        </p:spPr>
        <p:txBody>
          <a:bodyPr spcFirstLastPara="1" vert="horz" lIns="91440" tIns="45720" rIns="91440" bIns="45720" rtlCol="0" anchorCtr="0">
            <a:noAutofit/>
          </a:bodyPr>
          <a:lstStyle/>
          <a:p>
            <a:pPr marR="0" lvl="0" algn="l">
              <a:lnSpc>
                <a:spcPct val="90000"/>
              </a:lnSpc>
              <a:spcBef>
                <a:spcPts val="0"/>
              </a:spcBef>
              <a:spcAft>
                <a:spcPts val="600"/>
              </a:spcAft>
              <a:buClr>
                <a:srgbClr val="000000"/>
              </a:buClr>
              <a:buSzPts val="3600"/>
            </a:pPr>
            <a:r>
              <a:rPr lang="en-US" sz="3200" b="1" kern="1200" dirty="0">
                <a:solidFill>
                  <a:schemeClr val="tx1"/>
                </a:solidFill>
                <a:latin typeface="+mn-lt"/>
                <a:ea typeface="+mn-ea"/>
                <a:cs typeface="+mn-cs"/>
              </a:rPr>
              <a:t>Instructions:</a:t>
            </a:r>
            <a:br>
              <a:rPr lang="en-US" sz="3200" b="1" kern="1200" dirty="0">
                <a:solidFill>
                  <a:schemeClr val="tx1"/>
                </a:solidFill>
                <a:latin typeface="+mn-lt"/>
                <a:ea typeface="+mn-ea"/>
                <a:cs typeface="+mn-cs"/>
              </a:rPr>
            </a:br>
            <a:br>
              <a:rPr lang="en-US" sz="3200" b="1" kern="1200" dirty="0">
                <a:solidFill>
                  <a:schemeClr val="tx1"/>
                </a:solidFill>
                <a:latin typeface="+mn-lt"/>
                <a:ea typeface="+mn-ea"/>
                <a:cs typeface="+mn-cs"/>
              </a:rPr>
            </a:br>
            <a:r>
              <a:rPr lang="en-US" sz="3200" b="1" kern="1200" dirty="0">
                <a:solidFill>
                  <a:schemeClr val="tx1"/>
                </a:solidFill>
                <a:latin typeface="Arial" panose="020B0604020202020204" pitchFamily="34" charset="0"/>
                <a:ea typeface="+mn-ea"/>
                <a:cs typeface="Arial" panose="020B0604020202020204" pitchFamily="34" charset="0"/>
              </a:rPr>
              <a:t>1. Trace your pointing hand on a piece of colored paper.</a:t>
            </a:r>
            <a:endParaRPr lang="en-US" sz="3200" b="1" kern="1200" dirty="0">
              <a:solidFill>
                <a:schemeClr val="tx1"/>
              </a:solidFill>
              <a:latin typeface="Arial" panose="020B0604020202020204" pitchFamily="34" charset="0"/>
              <a:ea typeface="+mn-ea"/>
              <a:cs typeface="Arial" panose="020B0604020202020204" pitchFamily="34" charset="0"/>
            </a:endParaRPr>
          </a:p>
          <a:p>
            <a:pPr marR="0" lvl="0" algn="l">
              <a:lnSpc>
                <a:spcPct val="90000"/>
              </a:lnSpc>
              <a:spcBef>
                <a:spcPts val="0"/>
              </a:spcBef>
              <a:spcAft>
                <a:spcPts val="600"/>
              </a:spcAft>
              <a:buClr>
                <a:srgbClr val="000000"/>
              </a:buClr>
              <a:buSzPts val="3600"/>
            </a:pPr>
            <a:endParaRPr lang="en-US" sz="3200" b="1" dirty="0">
              <a:latin typeface="Arial" panose="020B0604020202020204" pitchFamily="34" charset="0"/>
              <a:cs typeface="Arial" panose="020B0604020202020204" pitchFamily="34" charset="0"/>
            </a:endParaRPr>
          </a:p>
          <a:p>
            <a:pPr marR="0" lvl="0" algn="l">
              <a:lnSpc>
                <a:spcPct val="90000"/>
              </a:lnSpc>
              <a:spcBef>
                <a:spcPts val="0"/>
              </a:spcBef>
              <a:spcAft>
                <a:spcPts val="600"/>
              </a:spcAft>
              <a:buClr>
                <a:srgbClr val="000000"/>
              </a:buClr>
              <a:buSzPts val="3600"/>
            </a:pPr>
            <a:r>
              <a:rPr lang="en-US" sz="3200" b="1" kern="1200" dirty="0">
                <a:solidFill>
                  <a:schemeClr val="tx1"/>
                </a:solidFill>
                <a:latin typeface="Arial" panose="020B0604020202020204" pitchFamily="34" charset="0"/>
                <a:ea typeface="+mn-ea"/>
                <a:cs typeface="Arial" panose="020B0604020202020204" pitchFamily="34" charset="0"/>
              </a:rPr>
              <a:t>2. On your pointed finger, you write </a:t>
            </a:r>
            <a:r>
              <a:rPr lang="en-US" sz="3200" b="1" i="1" kern="1200" dirty="0">
                <a:solidFill>
                  <a:schemeClr val="tx1"/>
                </a:solidFill>
                <a:latin typeface="Arial" panose="020B0604020202020204" pitchFamily="34" charset="0"/>
                <a:ea typeface="+mn-ea"/>
                <a:cs typeface="Arial" panose="020B0604020202020204" pitchFamily="34" charset="0"/>
              </a:rPr>
              <a:t>“Pointed at you. Pointed at me.”</a:t>
            </a:r>
            <a:endParaRPr lang="en-US" sz="3200" b="1" kern="1200" dirty="0">
              <a:solidFill>
                <a:schemeClr val="tx1"/>
              </a:solidFill>
              <a:latin typeface="Arial" panose="020B0604020202020204" pitchFamily="34" charset="0"/>
              <a:ea typeface="+mn-ea"/>
              <a:cs typeface="Arial" panose="020B0604020202020204" pitchFamily="34" charset="0"/>
            </a:endParaRPr>
          </a:p>
          <a:p>
            <a:pPr marR="0" lvl="0" algn="l">
              <a:lnSpc>
                <a:spcPct val="90000"/>
              </a:lnSpc>
              <a:spcBef>
                <a:spcPts val="0"/>
              </a:spcBef>
              <a:spcAft>
                <a:spcPts val="600"/>
              </a:spcAft>
              <a:buClr>
                <a:srgbClr val="000000"/>
              </a:buClr>
              <a:buSzPts val="3600"/>
            </a:pPr>
            <a:endParaRPr lang="en-US" sz="3200" b="1" kern="1200" dirty="0">
              <a:solidFill>
                <a:schemeClr val="tx1"/>
              </a:solidFill>
              <a:latin typeface="Arial" panose="020B0604020202020204" pitchFamily="34" charset="0"/>
              <a:ea typeface="+mn-ea"/>
              <a:cs typeface="Arial" panose="020B0604020202020204" pitchFamily="34" charset="0"/>
            </a:endParaRPr>
          </a:p>
          <a:p>
            <a:pPr marR="0" lvl="0" algn="l">
              <a:lnSpc>
                <a:spcPct val="90000"/>
              </a:lnSpc>
              <a:spcBef>
                <a:spcPts val="0"/>
              </a:spcBef>
              <a:spcAft>
                <a:spcPts val="600"/>
              </a:spcAft>
              <a:buClr>
                <a:srgbClr val="000000"/>
              </a:buClr>
              <a:buSzPts val="3600"/>
            </a:pPr>
            <a:r>
              <a:rPr lang="en-US" sz="3200" b="1" kern="1200" dirty="0">
                <a:solidFill>
                  <a:schemeClr val="tx1"/>
                </a:solidFill>
                <a:latin typeface="Arial" panose="020B0604020202020204" pitchFamily="34" charset="0"/>
                <a:ea typeface="+mn-ea"/>
                <a:cs typeface="Arial" panose="020B0604020202020204" pitchFamily="34" charset="0"/>
              </a:rPr>
              <a:t>3. And, on the back portion of your hand you write, </a:t>
            </a:r>
            <a:r>
              <a:rPr lang="en-US" sz="3200" b="1" i="1" kern="1200" dirty="0">
                <a:solidFill>
                  <a:schemeClr val="tx1"/>
                </a:solidFill>
                <a:latin typeface="Arial" panose="020B0604020202020204" pitchFamily="34" charset="0"/>
                <a:ea typeface="+mn-ea"/>
                <a:cs typeface="Arial" panose="020B0604020202020204" pitchFamily="34" charset="0"/>
              </a:rPr>
              <a:t>“I will forgive others just as Jesus forgives.”</a:t>
            </a:r>
            <a:r>
              <a:rPr lang="en-US" sz="3200" b="1" kern="1200" dirty="0">
                <a:solidFill>
                  <a:schemeClr val="tx1"/>
                </a:solidFill>
                <a:latin typeface="Arial" panose="020B0604020202020204" pitchFamily="34" charset="0"/>
                <a:ea typeface="+mn-ea"/>
                <a:cs typeface="Arial" panose="020B0604020202020204" pitchFamily="34" charset="0"/>
              </a:rPr>
              <a:t> This is a reminder to us not to point fingers at other people, and to learn to forgive others just as Jesus has forgiven the woman.</a:t>
            </a:r>
            <a:endParaRPr lang="en-US" sz="3200" b="1" dirty="0"/>
          </a:p>
          <a:p>
            <a:pPr marR="0" lvl="0" algn="l">
              <a:lnSpc>
                <a:spcPct val="90000"/>
              </a:lnSpc>
              <a:spcBef>
                <a:spcPts val="0"/>
              </a:spcBef>
              <a:spcAft>
                <a:spcPts val="600"/>
              </a:spcAft>
              <a:buClr>
                <a:srgbClr val="000000"/>
              </a:buClr>
              <a:buSzPts val="3600"/>
            </a:pPr>
            <a:endParaRPr lang="en-US" sz="3200" b="1" kern="1200" dirty="0">
              <a:solidFill>
                <a:schemeClr val="tx1"/>
              </a:solidFill>
              <a:latin typeface="Arial" panose="020B0604020202020204" pitchFamily="34" charset="0"/>
              <a:ea typeface="+mn-ea"/>
              <a:cs typeface="Arial" panose="020B0604020202020204" pitchFamily="34" charset="0"/>
            </a:endParaRPr>
          </a:p>
          <a:p>
            <a:pPr marR="0" lvl="0" algn="l">
              <a:lnSpc>
                <a:spcPct val="90000"/>
              </a:lnSpc>
              <a:spcBef>
                <a:spcPts val="0"/>
              </a:spcBef>
              <a:spcAft>
                <a:spcPts val="600"/>
              </a:spcAft>
              <a:buClr>
                <a:srgbClr val="000000"/>
              </a:buClr>
              <a:buSzPts val="3600"/>
            </a:pPr>
            <a:endParaRPr lang="en-US" sz="3200" b="1" kern="1200" dirty="0">
              <a:solidFill>
                <a:schemeClr val="tx1"/>
              </a:solidFill>
              <a:latin typeface="Arial" panose="020B0604020202020204" pitchFamily="34" charset="0"/>
              <a:ea typeface="+mn-ea"/>
              <a:cs typeface="Arial" panose="020B0604020202020204" pitchFamily="34" charset="0"/>
            </a:endParaRPr>
          </a:p>
        </p:txBody>
      </p:sp>
      <p:pic>
        <p:nvPicPr>
          <p:cNvPr id="2" name="Picture 1"/>
          <p:cNvPicPr/>
          <p:nvPr/>
        </p:nvPicPr>
        <p:blipFill>
          <a:blip r:embed="rId1"/>
          <a:stretch>
            <a:fillRect/>
          </a:stretch>
        </p:blipFill>
        <p:spPr>
          <a:xfrm>
            <a:off x="859155" y="2347595"/>
            <a:ext cx="9284970" cy="5591175"/>
          </a:xfrm>
          <a:prstGeom prst="rect">
            <a:avLst/>
          </a:prstGeom>
          <a:ln>
            <a:solidFill>
              <a:srgbClr val="FF0000"/>
            </a:solidFill>
          </a:ln>
        </p:spPr>
      </p:pic>
      <p:sp>
        <p:nvSpPr>
          <p:cNvPr id="3" name="Text Box 2"/>
          <p:cNvSpPr txBox="1"/>
          <p:nvPr/>
        </p:nvSpPr>
        <p:spPr>
          <a:xfrm>
            <a:off x="3409950" y="4457065"/>
            <a:ext cx="3242310" cy="1371600"/>
          </a:xfrm>
          <a:prstGeom prst="rect">
            <a:avLst/>
          </a:prstGeom>
          <a:noFill/>
        </p:spPr>
        <p:txBody>
          <a:bodyPr wrap="square" rtlCol="0">
            <a:noAutofit/>
          </a:bodyPr>
          <a:p>
            <a:pPr algn="ctr"/>
            <a:r>
              <a:rPr lang="en-US" sz="2800" b="1">
                <a:ln w="15875"/>
                <a:gradFill>
                  <a:gsLst>
                    <a:gs pos="0">
                      <a:schemeClr val="accent1"/>
                    </a:gs>
                    <a:gs pos="100000">
                      <a:schemeClr val="accent6"/>
                    </a:gs>
                  </a:gsLst>
                  <a:lin ang="2700000" scaled="0"/>
                </a:gradFill>
                <a:effectLst/>
              </a:rPr>
              <a:t>“I will forgive others just as Jesus forgives.”</a:t>
            </a:r>
            <a:endParaRPr lang="en-US" sz="2800" b="1">
              <a:ln w="15875"/>
              <a:gradFill>
                <a:gsLst>
                  <a:gs pos="0">
                    <a:schemeClr val="accent1"/>
                  </a:gs>
                  <a:gs pos="100000">
                    <a:schemeClr val="accent6"/>
                  </a:gs>
                </a:gsLst>
                <a:lin ang="2700000" scaled="0"/>
              </a:gradFill>
              <a:effectLst/>
            </a:endParaRPr>
          </a:p>
        </p:txBody>
      </p:sp>
      <p:sp>
        <p:nvSpPr>
          <p:cNvPr id="5" name="Text Box 4"/>
          <p:cNvSpPr txBox="1"/>
          <p:nvPr/>
        </p:nvSpPr>
        <p:spPr>
          <a:xfrm rot="19140000">
            <a:off x="4546600" y="3039110"/>
            <a:ext cx="8489950" cy="731520"/>
          </a:xfrm>
          <a:prstGeom prst="rect">
            <a:avLst/>
          </a:prstGeom>
          <a:noFill/>
        </p:spPr>
        <p:txBody>
          <a:bodyPr wrap="square" rtlCol="0">
            <a:noAutofit/>
          </a:bodyPr>
          <a:p>
            <a:pPr algn="ctr"/>
            <a:r>
              <a:rPr lang="en-US" sz="1900" b="1">
                <a:ln w="15875"/>
                <a:solidFill>
                  <a:srgbClr val="FF0000"/>
                </a:solidFill>
                <a:effectLst/>
              </a:rPr>
              <a:t>POINTED AT YOU.</a:t>
            </a:r>
            <a:endParaRPr lang="en-US" sz="1900" b="1">
              <a:ln w="15875"/>
              <a:solidFill>
                <a:srgbClr val="FF0000"/>
              </a:solidFill>
              <a:effectLst/>
            </a:endParaRPr>
          </a:p>
          <a:p>
            <a:pPr algn="ctr"/>
            <a:r>
              <a:rPr lang="en-US" sz="1900" b="1">
                <a:ln w="15875"/>
                <a:solidFill>
                  <a:srgbClr val="FF0000"/>
                </a:solidFill>
                <a:effectLst/>
              </a:rPr>
              <a:t>POINTED AT ME.</a:t>
            </a:r>
            <a:endParaRPr lang="en-US" sz="1900" b="1">
              <a:ln w="15875"/>
              <a:solidFill>
                <a:srgbClr val="FF0000"/>
              </a:solidFill>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28"/>
        <p:cNvGrpSpPr/>
        <p:nvPr/>
      </p:nvGrpSpPr>
      <p:grpSpPr>
        <a:xfrm>
          <a:off x="0" y="0"/>
          <a:ext cx="0" cy="0"/>
          <a:chOff x="0" y="0"/>
          <a:chExt cx="0" cy="0"/>
        </a:xfrm>
      </p:grpSpPr>
      <p:grpSp>
        <p:nvGrpSpPr>
          <p:cNvPr id="229" name="Google Shape;229;p21"/>
          <p:cNvGrpSpPr/>
          <p:nvPr/>
        </p:nvGrpSpPr>
        <p:grpSpPr>
          <a:xfrm>
            <a:off x="945761" y="830679"/>
            <a:ext cx="16396478" cy="8625641"/>
            <a:chOff x="1962253" y="1120722"/>
            <a:chExt cx="15750699" cy="8045556"/>
          </a:xfrm>
        </p:grpSpPr>
        <p:sp>
          <p:nvSpPr>
            <p:cNvPr id="230" name="Google Shape;230;p21"/>
            <p:cNvSpPr/>
            <p:nvPr/>
          </p:nvSpPr>
          <p:spPr>
            <a:xfrm>
              <a:off x="3285962"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21"/>
            <p:cNvSpPr/>
            <p:nvPr/>
          </p:nvSpPr>
          <p:spPr>
            <a:xfrm>
              <a:off x="1962253" y="2332144"/>
              <a:ext cx="8505218" cy="6834134"/>
            </a:xfrm>
            <a:prstGeom prst="rect">
              <a:avLst/>
            </a:prstGeom>
            <a:noFill/>
            <a:ln>
              <a:noFill/>
            </a:ln>
          </p:spPr>
          <p:txBody>
            <a:bodyPr spcFirstLastPara="1" wrap="square" lIns="91425" tIns="45700" rIns="91425" bIns="45700" anchor="ctr" anchorCtr="0">
              <a:noAutofit/>
            </a:bodyPr>
            <a:lstStyle/>
            <a:p>
              <a:r>
                <a:rPr lang="en-US" altLang="en-US" sz="3000" b="1" dirty="0">
                  <a:solidFill>
                    <a:schemeClr val="bg1"/>
                  </a:solidFill>
                </a:rPr>
                <a:t>Dear God,</a:t>
              </a:r>
              <a:endParaRPr lang="en-US" altLang="en-US" sz="3000" b="1" dirty="0">
                <a:solidFill>
                  <a:schemeClr val="bg1"/>
                </a:solidFill>
              </a:endParaRPr>
            </a:p>
            <a:p>
              <a:endParaRPr lang="en-US" altLang="en-US" sz="3000" b="1" dirty="0">
                <a:solidFill>
                  <a:schemeClr val="bg1"/>
                </a:solidFill>
              </a:endParaRPr>
            </a:p>
            <a:p>
              <a:r>
                <a:rPr lang="en-US" altLang="en-US" sz="3000" b="1" dirty="0">
                  <a:solidFill>
                    <a:schemeClr val="bg1"/>
                  </a:solidFill>
                </a:rPr>
                <a:t>Thank You for teaching us about love, kindness, and forgiveness through Jesus. Just like Jesus forgave the woman in the story, help us to be kind and forgiving to others. Teach us not to judge others but to show them love and understanding.</a:t>
              </a:r>
              <a:endParaRPr lang="en-US" altLang="en-US" sz="3000" b="1" dirty="0">
                <a:solidFill>
                  <a:schemeClr val="bg1"/>
                </a:solidFill>
              </a:endParaRPr>
            </a:p>
            <a:p>
              <a:endParaRPr lang="en-US" altLang="en-US" sz="3000" b="1" dirty="0">
                <a:solidFill>
                  <a:schemeClr val="bg1"/>
                </a:solidFill>
              </a:endParaRPr>
            </a:p>
            <a:p>
              <a:r>
                <a:rPr lang="en-US" altLang="en-US" sz="3000" b="1" dirty="0">
                  <a:solidFill>
                    <a:schemeClr val="bg1"/>
                  </a:solidFill>
                </a:rPr>
                <a:t>We are thankful for Your mercy and for always being there for us. Help us to remember to treat others the way You want us to.</a:t>
              </a:r>
              <a:endParaRPr lang="en-US" altLang="en-US" sz="3000" b="1" dirty="0">
                <a:solidFill>
                  <a:schemeClr val="bg1"/>
                </a:solidFill>
              </a:endParaRPr>
            </a:p>
            <a:p>
              <a:endParaRPr lang="en-US" altLang="en-US" sz="3000" b="1" dirty="0">
                <a:solidFill>
                  <a:schemeClr val="bg1"/>
                </a:solidFill>
              </a:endParaRPr>
            </a:p>
            <a:p>
              <a:r>
                <a:rPr lang="en-US" altLang="en-US" sz="3000" b="1" dirty="0">
                  <a:solidFill>
                    <a:schemeClr val="bg1"/>
                  </a:solidFill>
                </a:rPr>
                <a:t>In Jesus' name, we pray.</a:t>
              </a:r>
              <a:endParaRPr lang="en-US" altLang="en-US" sz="3000" b="1" dirty="0">
                <a:solidFill>
                  <a:schemeClr val="bg1"/>
                </a:solidFill>
              </a:endParaRPr>
            </a:p>
            <a:p>
              <a:endParaRPr lang="en-US" altLang="en-US" sz="3000" b="1" dirty="0">
                <a:solidFill>
                  <a:schemeClr val="bg1"/>
                </a:solidFill>
              </a:endParaRPr>
            </a:p>
            <a:p>
              <a:r>
                <a:rPr lang="en-US" altLang="en-US" sz="3000" b="1" dirty="0">
                  <a:solidFill>
                    <a:schemeClr val="bg1"/>
                  </a:solidFill>
                </a:rPr>
                <a:t>Amen.</a:t>
              </a:r>
              <a:endParaRPr lang="en-US" altLang="en-US" sz="3000" b="1" dirty="0">
                <a:solidFill>
                  <a:schemeClr val="bg1"/>
                </a:solidFill>
              </a:endParaRPr>
            </a:p>
          </p:txBody>
        </p:sp>
        <p:pic>
          <p:nvPicPr>
            <p:cNvPr id="232" name="Google Shape;232;p21"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6" name="Google Shape;96;p2"/>
            <p:cNvSpPr txBox="1"/>
            <p:nvPr/>
          </p:nvSpPr>
          <p:spPr>
            <a:xfrm>
              <a:off x="3208947" y="7617896"/>
              <a:ext cx="11870100" cy="130934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Fifth Sunday </a:t>
              </a:r>
              <a:r>
                <a:rPr lang="en-US" sz="3600" b="1" dirty="0">
                  <a:solidFill>
                    <a:srgbClr val="FFFFFF"/>
                  </a:solidFill>
                </a:rPr>
                <a:t>of Lent</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 April 06, 2025</a:t>
              </a:r>
              <a:endPar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02"/>
        <p:cNvGrpSpPr/>
        <p:nvPr/>
      </p:nvGrpSpPr>
      <p:grpSpPr>
        <a:xfrm>
          <a:off x="0" y="0"/>
          <a:ext cx="0" cy="0"/>
          <a:chOff x="0" y="0"/>
          <a:chExt cx="0" cy="0"/>
        </a:xfrm>
      </p:grpSpPr>
      <p:sp>
        <p:nvSpPr>
          <p:cNvPr id="103" name="Google Shape;103;p3"/>
          <p:cNvSpPr txBox="1"/>
          <p:nvPr/>
        </p:nvSpPr>
        <p:spPr>
          <a:xfrm>
            <a:off x="571500" y="943383"/>
            <a:ext cx="17145000" cy="84004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700" b="1" dirty="0"/>
              <a:t>Context:  </a:t>
            </a:r>
            <a:endParaRPr lang="en-US" sz="2700" b="1" dirty="0"/>
          </a:p>
          <a:p>
            <a:pPr marL="0" marR="0" lvl="0" indent="0" algn="just" rtl="0">
              <a:lnSpc>
                <a:spcPct val="100000"/>
              </a:lnSpc>
              <a:spcBef>
                <a:spcPts val="0"/>
              </a:spcBef>
              <a:spcAft>
                <a:spcPts val="0"/>
              </a:spcAft>
              <a:buNone/>
            </a:pPr>
            <a:r>
              <a:rPr lang="en-US" sz="2700" dirty="0"/>
              <a:t>In the Old Testament, God gave His people rules that said they should punish the poeple who sinned. That’s why in today’s Gospel, the Pharisees and the scribes brought a sinful woman to Jesus to see what He had to say about the law. Instead of telling them that they should punish her according to the law, Jesus told told that they themselves had never sinned. Jesus told the woman to go and not sin again. That means that she did sin, but He was giving her another chance. </a:t>
            </a:r>
            <a:r>
              <a:rPr lang="en-US" sz="2700" i="1" dirty="0"/>
              <a:t>(Kids Bulletin)</a:t>
            </a:r>
            <a:endParaRPr lang="en-US" sz="2700" dirty="0"/>
          </a:p>
          <a:p>
            <a:pPr marL="0" marR="0" lvl="0" indent="0" algn="just" rtl="0">
              <a:lnSpc>
                <a:spcPct val="100000"/>
              </a:lnSpc>
              <a:spcBef>
                <a:spcPts val="0"/>
              </a:spcBef>
              <a:spcAft>
                <a:spcPts val="0"/>
              </a:spcAft>
              <a:buNone/>
            </a:pPr>
            <a:endParaRPr lang="en-US" sz="2700" dirty="0"/>
          </a:p>
          <a:p>
            <a:pPr marL="0" marR="0" lvl="0" indent="0" algn="just" rtl="0">
              <a:lnSpc>
                <a:spcPct val="100000"/>
              </a:lnSpc>
              <a:spcBef>
                <a:spcPts val="0"/>
              </a:spcBef>
              <a:spcAft>
                <a:spcPts val="0"/>
              </a:spcAft>
              <a:buNone/>
            </a:pPr>
            <a:r>
              <a:rPr lang="en-US" sz="2700" b="1" dirty="0"/>
              <a:t>Message:  </a:t>
            </a:r>
            <a:endParaRPr lang="en-US" sz="2700" b="1" dirty="0"/>
          </a:p>
          <a:p>
            <a:r>
              <a:rPr lang="en-US" altLang="en-US" sz="2700" dirty="0"/>
              <a:t>This story tells us that Jesus shows mercy instead of judgment. None of us are perfect, and Jesus offers forgiveness to everyone. It reminds us to be kind and forgiving to others, just as Jesus is with us. Jesus gives us a chance to start fresh, and He calls us to do the same for others.</a:t>
            </a:r>
            <a:endParaRPr lang="en-US" altLang="en-US" sz="2700" dirty="0"/>
          </a:p>
          <a:p>
            <a:endParaRPr lang="en-US" altLang="en-US" sz="2700" b="1" dirty="0"/>
          </a:p>
          <a:p>
            <a:pPr algn="just"/>
            <a:r>
              <a:rPr lang="en-US" sz="2700" b="1" dirty="0"/>
              <a:t>Lesson:  </a:t>
            </a:r>
            <a:endParaRPr lang="en-US" sz="2700" b="1" dirty="0"/>
          </a:p>
          <a:p>
            <a:pPr marL="0" marR="0" lvl="0" indent="0" algn="just" rtl="0">
              <a:lnSpc>
                <a:spcPct val="100000"/>
              </a:lnSpc>
              <a:spcBef>
                <a:spcPts val="0"/>
              </a:spcBef>
              <a:spcAft>
                <a:spcPts val="0"/>
              </a:spcAft>
              <a:buNone/>
            </a:pPr>
            <a:r>
              <a:rPr lang="en-US" altLang="en-US" sz="2700" dirty="0"/>
              <a:t>n this passage, Jesus shows us that instead of judging others, we should offer compassion and understanding. When the woman caught in adultery is brought before Him, Jesus doesn’t condemn her but challenges those who are without sin to cast the first stone. Jesus not only forgives the woman but also encourages her to leave her life of sin, offering her a chance for a fresh start. This teaches us that God’s love and grace are available to everyone, and we should extend that same grace to others, choosing mercy over judgment. The story calls us to look at ourselves first, recognize our own faults, and treat others with the same kindness and forgiveness that Jesus shows us.</a:t>
            </a:r>
            <a:endParaRPr lang="en-US" altLang="en-US" sz="27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108"/>
        <p:cNvGrpSpPr/>
        <p:nvPr/>
      </p:nvGrpSpPr>
      <p:grpSpPr>
        <a:xfrm>
          <a:off x="0" y="0"/>
          <a:ext cx="0" cy="0"/>
          <a:chOff x="0" y="0"/>
          <a:chExt cx="0" cy="0"/>
        </a:xfrm>
      </p:grpSpPr>
      <p:sp>
        <p:nvSpPr>
          <p:cNvPr id="110" name="Google Shape;110;p6"/>
          <p:cNvSpPr/>
          <p:nvPr/>
        </p:nvSpPr>
        <p:spPr>
          <a:xfrm>
            <a:off x="-24434" y="8020211"/>
            <a:ext cx="18312434" cy="2266789"/>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1" name="Google Shape;111;p6"/>
          <p:cNvSpPr txBox="1"/>
          <p:nvPr/>
        </p:nvSpPr>
        <p:spPr>
          <a:xfrm>
            <a:off x="0" y="8269147"/>
            <a:ext cx="18261899" cy="10153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panose="020B0604020202020204"/>
              <a:buNone/>
            </a:pPr>
            <a:r>
              <a:rPr lang="en-US" sz="6600" b="1" dirty="0">
                <a:solidFill>
                  <a:schemeClr val="bg1"/>
                </a:solidFill>
              </a:rPr>
              <a:t>Jesus Treats A Sinner</a:t>
            </a:r>
            <a:endParaRPr sz="5400" b="1"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endParaRPr>
          </a:p>
        </p:txBody>
      </p:sp>
      <p:sp>
        <p:nvSpPr>
          <p:cNvPr id="112" name="Google Shape;112;p6"/>
          <p:cNvSpPr txBox="1"/>
          <p:nvPr/>
        </p:nvSpPr>
        <p:spPr>
          <a:xfrm>
            <a:off x="912800" y="9209276"/>
            <a:ext cx="16002112" cy="76898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altLang="en-US" sz="5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John 8:1-11</a:t>
            </a:r>
            <a:endParaRPr lang="en-US" altLang="en-US" sz="5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p:nvPr/>
        </p:nvPicPr>
        <p:blipFill>
          <a:blip r:embed="rId1"/>
          <a:stretch>
            <a:fillRect/>
          </a:stretch>
        </p:blipFill>
        <p:spPr>
          <a:xfrm>
            <a:off x="2638425" y="0"/>
            <a:ext cx="13011150" cy="80194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16"/>
        <p:cNvGrpSpPr/>
        <p:nvPr/>
      </p:nvGrpSpPr>
      <p:grpSpPr>
        <a:xfrm>
          <a:off x="0" y="0"/>
          <a:ext cx="0" cy="0"/>
          <a:chOff x="0" y="0"/>
          <a:chExt cx="0" cy="0"/>
        </a:xfrm>
      </p:grpSpPr>
      <p:sp>
        <p:nvSpPr>
          <p:cNvPr id="117" name="Google Shape;117;p5"/>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John.</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18" name="Google Shape;11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23"/>
        <p:cNvGrpSpPr/>
        <p:nvPr/>
      </p:nvGrpSpPr>
      <p:grpSpPr>
        <a:xfrm>
          <a:off x="0" y="0"/>
          <a:ext cx="0" cy="0"/>
          <a:chOff x="0" y="0"/>
          <a:chExt cx="0" cy="0"/>
        </a:xfrm>
      </p:grpSpPr>
      <p:grpSp>
        <p:nvGrpSpPr>
          <p:cNvPr id="124" name="Google Shape;124;p13"/>
          <p:cNvGrpSpPr/>
          <p:nvPr/>
        </p:nvGrpSpPr>
        <p:grpSpPr>
          <a:xfrm>
            <a:off x="1066673" y="2330579"/>
            <a:ext cx="6690054" cy="3350925"/>
            <a:chOff x="1357258" y="1500162"/>
            <a:chExt cx="5791709" cy="3350925"/>
          </a:xfrm>
        </p:grpSpPr>
        <p:sp>
          <p:nvSpPr>
            <p:cNvPr id="125" name="Google Shape;125;p13"/>
            <p:cNvSpPr txBox="1"/>
            <p:nvPr/>
          </p:nvSpPr>
          <p:spPr>
            <a:xfrm>
              <a:off x="1357260" y="2635572"/>
              <a:ext cx="5791707" cy="221551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Then everyone went home, but Jesus went to the Mount of Olives.</a:t>
              </a:r>
              <a:endPar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sp>
          <p:nvSpPr>
            <p:cNvPr id="126" name="Google Shape;126;p13"/>
            <p:cNvSpPr txBox="1"/>
            <p:nvPr/>
          </p:nvSpPr>
          <p:spPr>
            <a:xfrm>
              <a:off x="1357258" y="1500162"/>
              <a:ext cx="1193083" cy="770478"/>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AutoShape 4" descr="Jesus travels with His disciples through the north of Israel. He is telling everybody that God’s Kingdom is coming. His words are full of power and full of grace. He heals the sick and frees people of demonic powers. Many people follow Him. They even come from other provinces and from Jerusalem, the capital of Israel… – Slide 1"/>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sp>
        <p:nvSpPr>
          <p:cNvPr id="3" name="AutoShape 6" descr="Jesus: ‘Blessed are you when you have sadness. You shall find comfort.’ – Slide 3"/>
          <p:cNvSpPr>
            <a:spLocks noChangeAspect="1" noChangeArrowheads="1"/>
          </p:cNvSpPr>
          <p:nvPr/>
        </p:nvSpPr>
        <p:spPr bwMode="auto">
          <a:xfrm>
            <a:off x="9144000" y="1685192"/>
            <a:ext cx="3763108" cy="37631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sp>
        <p:nvSpPr>
          <p:cNvPr id="4" name="AutoShape 8" descr="Jesus: ‘Blessed are you when you have sadness. You shall find comfort.’ – Slide 3"/>
          <p:cNvSpPr>
            <a:spLocks noChangeAspect="1" noChangeArrowheads="1"/>
          </p:cNvSpPr>
          <p:nvPr/>
        </p:nvSpPr>
        <p:spPr bwMode="auto">
          <a:xfrm>
            <a:off x="9144000" y="5143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5" name="Picture 4"/>
          <p:cNvPicPr/>
          <p:nvPr/>
        </p:nvPicPr>
        <p:blipFill>
          <a:blip r:embed="rId1"/>
          <a:stretch>
            <a:fillRect/>
          </a:stretch>
        </p:blipFill>
        <p:spPr>
          <a:xfrm>
            <a:off x="8191500" y="1844040"/>
            <a:ext cx="8947785" cy="65938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2"/>
        <p:cNvGrpSpPr/>
        <p:nvPr/>
      </p:nvGrpSpPr>
      <p:grpSpPr>
        <a:xfrm>
          <a:off x="0" y="0"/>
          <a:ext cx="0" cy="0"/>
          <a:chOff x="0" y="0"/>
          <a:chExt cx="0" cy="0"/>
        </a:xfrm>
      </p:grpSpPr>
      <p:sp>
        <p:nvSpPr>
          <p:cNvPr id="133" name="Google Shape;133;p1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p:nvPr/>
        </p:nvPicPr>
        <p:blipFill>
          <a:blip r:embed="rId1"/>
          <a:stretch>
            <a:fillRect/>
          </a:stretch>
        </p:blipFill>
        <p:spPr>
          <a:xfrm>
            <a:off x="1363980" y="1768475"/>
            <a:ext cx="8869680" cy="6750685"/>
          </a:xfrm>
          <a:prstGeom prst="rect">
            <a:avLst/>
          </a:prstGeom>
        </p:spPr>
      </p:pic>
      <p:grpSp>
        <p:nvGrpSpPr>
          <p:cNvPr id="4" name="Google Shape;134;p16"/>
          <p:cNvGrpSpPr/>
          <p:nvPr/>
        </p:nvGrpSpPr>
        <p:grpSpPr>
          <a:xfrm>
            <a:off x="11003867" y="1768579"/>
            <a:ext cx="6460506" cy="6355030"/>
            <a:chOff x="11995679" y="787688"/>
            <a:chExt cx="4586571" cy="6355030"/>
          </a:xfrm>
        </p:grpSpPr>
        <p:sp>
          <p:nvSpPr>
            <p:cNvPr id="5" name="Google Shape;135;p16"/>
            <p:cNvSpPr txBox="1"/>
            <p:nvPr/>
          </p:nvSpPr>
          <p:spPr>
            <a:xfrm>
              <a:off x="11995679" y="787688"/>
              <a:ext cx="963836" cy="768985"/>
            </a:xfrm>
            <a:prstGeom prst="rect">
              <a:avLst/>
            </a:prstGeom>
            <a:solidFill>
              <a:schemeClr val="tx2">
                <a:lumMod val="50000"/>
              </a:schemeClr>
            </a:solidFill>
            <a:ln>
              <a:noFill/>
            </a:ln>
          </p:spPr>
          <p:txBody>
            <a:bodyPr spcFirstLastPara="1" wrap="square" lIns="0" tIns="0" rIns="0" bIns="0" anchor="t" anchorCtr="0">
              <a:spAutoFit/>
            </a:bodyPr>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2</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6" name="Google Shape;136;p16"/>
            <p:cNvSpPr txBox="1"/>
            <p:nvPr/>
          </p:nvSpPr>
          <p:spPr>
            <a:xfrm>
              <a:off x="11995679" y="1971913"/>
              <a:ext cx="4586571" cy="5170805"/>
            </a:xfrm>
            <a:prstGeom prst="rect">
              <a:avLst/>
            </a:prstGeom>
            <a:noFill/>
            <a:ln>
              <a:noFill/>
            </a:ln>
          </p:spPr>
          <p:txBody>
            <a:bodyPr spcFirstLastPara="1" wrap="square" lIns="0" tIns="0" rIns="0" bIns="0" anchor="t" anchorCtr="0">
              <a:spAutoFit/>
            </a:bodyPr>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Early the next morning he went back to the Temple. All the people gathered around him, and he sat down and began to teach them.</a:t>
              </a:r>
              <a:endPar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1019907" y="1729929"/>
            <a:ext cx="6678930" cy="6472555"/>
            <a:chOff x="998174" y="90708"/>
            <a:chExt cx="5921332" cy="6472555"/>
          </a:xfrm>
        </p:grpSpPr>
        <p:sp>
          <p:nvSpPr>
            <p:cNvPr id="144" name="Google Shape;144;p20"/>
            <p:cNvSpPr/>
            <p:nvPr/>
          </p:nvSpPr>
          <p:spPr>
            <a:xfrm>
              <a:off x="998174" y="90708"/>
              <a:ext cx="1214400" cy="857400"/>
            </a:xfrm>
            <a:prstGeom prst="rect">
              <a:avLst/>
            </a:prstGeom>
            <a:solidFill>
              <a:schemeClr val="tx2">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3</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5" name="Google Shape;145;p20"/>
            <p:cNvSpPr txBox="1"/>
            <p:nvPr/>
          </p:nvSpPr>
          <p:spPr>
            <a:xfrm>
              <a:off x="1039271" y="1392458"/>
              <a:ext cx="5880235" cy="51708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The teachers of the Law and the Pharisees brought in a woman who had been caught committing adultery, and they made her stand before them all.</a:t>
              </a:r>
              <a:endPar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grpSp>
      <p:pic>
        <p:nvPicPr>
          <p:cNvPr id="2" name="Picture 1"/>
          <p:cNvPicPr/>
          <p:nvPr/>
        </p:nvPicPr>
        <p:blipFill>
          <a:blip r:embed="rId1"/>
          <a:stretch>
            <a:fillRect/>
          </a:stretch>
        </p:blipFill>
        <p:spPr>
          <a:xfrm>
            <a:off x="8620760" y="1729740"/>
            <a:ext cx="8636000" cy="68275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068819" y="1533224"/>
            <a:ext cx="6435725" cy="4882515"/>
            <a:chOff x="11737144" y="1731601"/>
            <a:chExt cx="6435725" cy="4882515"/>
          </a:xfrm>
        </p:grpSpPr>
        <p:sp>
          <p:nvSpPr>
            <p:cNvPr id="153" name="Google Shape;153;p9"/>
            <p:cNvSpPr txBox="1"/>
            <p:nvPr/>
          </p:nvSpPr>
          <p:spPr>
            <a:xfrm>
              <a:off x="11737144" y="2920956"/>
              <a:ext cx="6435725" cy="369316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“Teacher,” they said to Jesus, “this woman was caught in the very act of committing adultery.</a:t>
              </a:r>
              <a:endPar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sp>
          <p:nvSpPr>
            <p:cNvPr id="154" name="Google Shape;154;p9"/>
            <p:cNvSpPr txBox="1"/>
            <p:nvPr/>
          </p:nvSpPr>
          <p:spPr>
            <a:xfrm>
              <a:off x="11801689" y="1731601"/>
              <a:ext cx="1285800" cy="769441"/>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4</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2" name="Picture 1"/>
          <p:cNvPicPr/>
          <p:nvPr/>
        </p:nvPicPr>
        <p:blipFill>
          <a:blip r:embed="rId1"/>
          <a:stretch>
            <a:fillRect/>
          </a:stretch>
        </p:blipFill>
        <p:spPr>
          <a:xfrm>
            <a:off x="1158240" y="1533525"/>
            <a:ext cx="8557260" cy="721931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4032</Words>
  <Application>WPS Presentation</Application>
  <PresentationFormat>Custom</PresentationFormat>
  <Paragraphs>113</Paragraphs>
  <Slides>23</Slides>
  <Notes>21</Notes>
  <HiddenSlides>1</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Arial</vt:lpstr>
      <vt:lpstr>SimSun</vt:lpstr>
      <vt:lpstr>Wingdings</vt:lpstr>
      <vt:lpstr>Arial</vt:lpstr>
      <vt:lpstr>Calibri</vt:lpstr>
      <vt:lpstr>Arial Black</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abc</dc:creator>
  <cp:lastModifiedBy>Sophiea Ferrolino</cp:lastModifiedBy>
  <cp:revision>34</cp:revision>
  <dcterms:created xsi:type="dcterms:W3CDTF">2022-09-22T06:53:00Z</dcterms:created>
  <dcterms:modified xsi:type="dcterms:W3CDTF">2025-04-03T05:43:50Z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BD00DED1E16146CCA5E7F8602BA0A763_13</vt:lpwstr>
  </property>
  <property fmtid="{D5CDD505-2E9C-101B-9397-08002B2CF9AE}" pid="3" name="KSOProductBuildVer">
    <vt:lpwstr>1033-12.2.0.20348</vt:lpwstr>
  </property>
</Properties>
</file>