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77" r:id="rId11"/>
    <p:sldId id="278" r:id="rId12"/>
    <p:sldId id="289" r:id="rId13"/>
    <p:sldId id="279" r:id="rId14"/>
    <p:sldId id="288" r:id="rId15"/>
    <p:sldId id="290" r:id="rId16"/>
    <p:sldId id="291" r:id="rId17"/>
    <p:sldId id="292" r:id="rId18"/>
    <p:sldId id="270" r:id="rId19"/>
    <p:sldId id="271" r:id="rId20"/>
    <p:sldId id="266" r:id="rId21"/>
    <p:sldId id="267" r:id="rId22"/>
    <p:sldId id="273" r:id="rId23"/>
    <p:sldId id="286" r:id="rId24"/>
    <p:sldId id="275" r:id="rId25"/>
  </p:sldIdLst>
  <p:sldSz cx="18288000" cy="10287000"/>
  <p:notesSz cx="6858000" cy="9144000"/>
  <p:embeddedFontLst>
    <p:embeddedFont>
      <p:font typeface="Arial Black" panose="020B0A04020102020204" pitchFamily="34" charset="0"/>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93"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16" autoAdjust="0"/>
    <p:restoredTop sz="80156" autoAdjust="0"/>
  </p:normalViewPr>
  <p:slideViewPr>
    <p:cSldViewPr snapToGrid="0" showGuides="1">
      <p:cViewPr varScale="1">
        <p:scale>
          <a:sx n="34" d="100"/>
          <a:sy n="34" d="100"/>
        </p:scale>
        <p:origin x="96" y="156"/>
      </p:cViewPr>
      <p:guideLst>
        <p:guide orient="horz" pos="2193"/>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EA041EB1-DAF9-10AF-443C-74F8487531F5}"/>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F1879630-0C40-0D84-3847-B8F3145806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22DFAC73-C266-18E4-783C-5A0C239384E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2171286-9FD2-4F8B-D662-DCB06E1EB90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extLst>
      <p:ext uri="{BB962C8B-B14F-4D97-AF65-F5344CB8AC3E}">
        <p14:creationId xmlns:p14="http://schemas.microsoft.com/office/powerpoint/2010/main" val="4248788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838325" y="6681198"/>
            <a:ext cx="14610080" cy="2804993"/>
            <a:chOff x="11801686" y="1731601"/>
            <a:chExt cx="47335707" cy="2804993"/>
          </a:xfrm>
        </p:grpSpPr>
        <p:sp>
          <p:nvSpPr>
            <p:cNvPr id="153" name="Google Shape;153;p9"/>
            <p:cNvSpPr txBox="1"/>
            <p:nvPr/>
          </p:nvSpPr>
          <p:spPr>
            <a:xfrm>
              <a:off x="11801689" y="2874601"/>
              <a:ext cx="47335704" cy="16619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5400" b="1" i="0" u="none" strike="noStrike" cap="none" dirty="0">
                  <a:solidFill>
                    <a:schemeClr val="bg1"/>
                  </a:solidFill>
                  <a:latin typeface="Arial" panose="020B0604020202020204" pitchFamily="34" charset="0"/>
                  <a:cs typeface="Arial" panose="020B0604020202020204" pitchFamily="34" charset="0"/>
                  <a:sym typeface="Arial" panose="020B0604020202020204"/>
                </a:rPr>
                <a:t>They went on their way and found everything just as Jesus had told them.</a:t>
              </a:r>
            </a:p>
          </p:txBody>
        </p:sp>
        <p:sp>
          <p:nvSpPr>
            <p:cNvPr id="154" name="Google Shape;154;p9"/>
            <p:cNvSpPr txBox="1"/>
            <p:nvPr/>
          </p:nvSpPr>
          <p:spPr>
            <a:xfrm>
              <a:off x="11801686" y="1731601"/>
              <a:ext cx="3980524"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4" name="Picture 3" descr="A person wearing yellow turban and a beard&#10;&#10;AI-generated content may be incorrect.">
            <a:extLst>
              <a:ext uri="{FF2B5EF4-FFF2-40B4-BE49-F238E27FC236}">
                <a16:creationId xmlns:a16="http://schemas.microsoft.com/office/drawing/2014/main" id="{22E77E47-8CF2-F060-F5F0-9321C93EF388}"/>
              </a:ext>
            </a:extLst>
          </p:cNvPr>
          <p:cNvPicPr>
            <a:picLocks noChangeAspect="1"/>
          </p:cNvPicPr>
          <p:nvPr/>
        </p:nvPicPr>
        <p:blipFill>
          <a:blip r:embed="rId3"/>
          <a:stretch>
            <a:fillRect/>
          </a:stretch>
        </p:blipFill>
        <p:spPr>
          <a:xfrm>
            <a:off x="4267200" y="508998"/>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153663" y="1613912"/>
            <a:ext cx="6435725" cy="7363976"/>
            <a:chOff x="11746792" y="1731601"/>
            <a:chExt cx="6435725" cy="6150133"/>
          </a:xfrm>
        </p:grpSpPr>
        <p:sp>
          <p:nvSpPr>
            <p:cNvPr id="153" name="Google Shape;153;p9"/>
            <p:cNvSpPr txBox="1"/>
            <p:nvPr/>
          </p:nvSpPr>
          <p:spPr>
            <a:xfrm>
              <a:off x="11746792" y="2792260"/>
              <a:ext cx="6435725" cy="50894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6600" b="1" i="0" u="none" strike="noStrike" cap="none" dirty="0">
                  <a:solidFill>
                    <a:schemeClr val="bg1"/>
                  </a:solidFill>
                  <a:latin typeface="Arial" panose="020B0604020202020204" pitchFamily="34" charset="0"/>
                  <a:cs typeface="Arial" panose="020B0604020202020204" pitchFamily="34" charset="0"/>
                  <a:sym typeface="Arial" panose="020B0604020202020204"/>
                </a:rPr>
                <a:t>As they were untying the colt, its owners said to them, “Why are you untying it?”</a:t>
              </a:r>
            </a:p>
          </p:txBody>
        </p:sp>
        <p:sp>
          <p:nvSpPr>
            <p:cNvPr id="154" name="Google Shape;154;p9"/>
            <p:cNvSpPr txBox="1"/>
            <p:nvPr/>
          </p:nvSpPr>
          <p:spPr>
            <a:xfrm>
              <a:off x="11801689" y="1731601"/>
              <a:ext cx="1285800" cy="642610"/>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33</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5" name="Picture 4" descr="A person giving a donkey a blessing&#10;&#10;AI-generated content may be incorrect.">
            <a:extLst>
              <a:ext uri="{FF2B5EF4-FFF2-40B4-BE49-F238E27FC236}">
                <a16:creationId xmlns:a16="http://schemas.microsoft.com/office/drawing/2014/main" id="{539EC236-ABE0-212F-580D-035939023BC2}"/>
              </a:ext>
            </a:extLst>
          </p:cNvPr>
          <p:cNvPicPr>
            <a:picLocks noChangeAspect="1"/>
          </p:cNvPicPr>
          <p:nvPr/>
        </p:nvPicPr>
        <p:blipFill>
          <a:blip r:embed="rId3"/>
          <a:stretch>
            <a:fillRect/>
          </a:stretch>
        </p:blipFill>
        <p:spPr>
          <a:xfrm>
            <a:off x="898637" y="1485900"/>
            <a:ext cx="9753600" cy="7315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0830560" y="1508125"/>
            <a:ext cx="7108190" cy="2325370"/>
            <a:chOff x="11801689" y="1041642"/>
            <a:chExt cx="47335704" cy="2325402"/>
          </a:xfrm>
        </p:grpSpPr>
        <p:sp>
          <p:nvSpPr>
            <p:cNvPr id="153" name="Google Shape;153;p9"/>
            <p:cNvSpPr txBox="1"/>
            <p:nvPr/>
          </p:nvSpPr>
          <p:spPr>
            <a:xfrm>
              <a:off x="11801689" y="2874601"/>
              <a:ext cx="47335704"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endParaRPr lang="en-US" sz="3200" b="1" i="0" u="none" strike="noStrike" cap="none"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154" name="Google Shape;154;p9"/>
            <p:cNvSpPr txBox="1"/>
            <p:nvPr/>
          </p:nvSpPr>
          <p:spPr>
            <a:xfrm>
              <a:off x="11801689" y="1041642"/>
              <a:ext cx="15735478" cy="768996"/>
            </a:xfrm>
            <a:prstGeom prst="rect">
              <a:avLst/>
            </a:prstGeom>
            <a:solidFill>
              <a:schemeClr val="tx2">
                <a:lumMod val="50000"/>
              </a:scheme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34-35</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6" name="Google Shape;153;p9"/>
          <p:cNvSpPr txBox="1"/>
          <p:nvPr/>
        </p:nvSpPr>
        <p:spPr>
          <a:xfrm>
            <a:off x="10830560" y="2566670"/>
            <a:ext cx="6623050"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5400" b="1" i="0" u="none" strike="noStrike" cap="none" dirty="0">
                <a:solidFill>
                  <a:schemeClr val="bg1"/>
                </a:solidFill>
                <a:latin typeface="Arial" panose="020B0604020202020204" pitchFamily="34" charset="0"/>
                <a:cs typeface="Arial" panose="020B0604020202020204" pitchFamily="34" charset="0"/>
                <a:sym typeface="Arial" panose="020B0604020202020204"/>
              </a:rPr>
              <a:t>The Master needs it,” they answered, and they took the colt to Jesus. Then they threw their cloaks over the animal and helped Jesus get on.</a:t>
            </a:r>
          </a:p>
        </p:txBody>
      </p:sp>
      <p:pic>
        <p:nvPicPr>
          <p:cNvPr id="7" name="Picture 6" descr="A person giving a donkey a blessing&#10;&#10;AI-generated content may be incorrect.">
            <a:extLst>
              <a:ext uri="{FF2B5EF4-FFF2-40B4-BE49-F238E27FC236}">
                <a16:creationId xmlns:a16="http://schemas.microsoft.com/office/drawing/2014/main" id="{12136E28-76E9-4133-0612-73E9CF46D09D}"/>
              </a:ext>
            </a:extLst>
          </p:cNvPr>
          <p:cNvPicPr>
            <a:picLocks noChangeAspect="1"/>
          </p:cNvPicPr>
          <p:nvPr/>
        </p:nvPicPr>
        <p:blipFill>
          <a:blip r:embed="rId3"/>
          <a:stretch>
            <a:fillRect/>
          </a:stretch>
        </p:blipFill>
        <p:spPr>
          <a:xfrm>
            <a:off x="591820" y="1485900"/>
            <a:ext cx="9753600" cy="7315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828345" y="7625538"/>
            <a:ext cx="14631035" cy="1725295"/>
            <a:chOff x="7672314" y="1843855"/>
            <a:chExt cx="36989650" cy="1725295"/>
          </a:xfrm>
        </p:grpSpPr>
        <p:sp>
          <p:nvSpPr>
            <p:cNvPr id="153" name="Google Shape;153;p9"/>
            <p:cNvSpPr txBox="1"/>
            <p:nvPr/>
          </p:nvSpPr>
          <p:spPr>
            <a:xfrm>
              <a:off x="7672314" y="2791910"/>
              <a:ext cx="36989650" cy="7772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ltLang="en-US" sz="4400" b="1" i="0" u="none" strike="noStrike" cap="none" dirty="0">
                  <a:solidFill>
                    <a:schemeClr val="bg1"/>
                  </a:solidFill>
                  <a:latin typeface="Arial" panose="020B0604020202020204" pitchFamily="34" charset="0"/>
                  <a:cs typeface="Arial" panose="020B0604020202020204" pitchFamily="34" charset="0"/>
                  <a:sym typeface="Arial" panose="020B0604020202020204"/>
                </a:rPr>
                <a:t>As he rode on, people spread their cloaks on the road.</a:t>
              </a:r>
            </a:p>
          </p:txBody>
        </p:sp>
        <p:sp>
          <p:nvSpPr>
            <p:cNvPr id="154" name="Google Shape;154;p9"/>
            <p:cNvSpPr txBox="1"/>
            <p:nvPr/>
          </p:nvSpPr>
          <p:spPr>
            <a:xfrm>
              <a:off x="7672317" y="1843855"/>
              <a:ext cx="3326639" cy="769441"/>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36</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2" descr="‘Then I beg you, send Lazarus to my father’s house to warn my five brothers so that they don’t come into this place of torment.’ – Slide 9"/>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5" name="Picture 4" descr="A person sitting on a horse&#10;&#10;AI-generated content may be incorrect.">
            <a:extLst>
              <a:ext uri="{FF2B5EF4-FFF2-40B4-BE49-F238E27FC236}">
                <a16:creationId xmlns:a16="http://schemas.microsoft.com/office/drawing/2014/main" id="{F1595561-863E-2FD0-F4A7-E7CC75BC1C4C}"/>
              </a:ext>
            </a:extLst>
          </p:cNvPr>
          <p:cNvPicPr>
            <a:picLocks noChangeAspect="1"/>
          </p:cNvPicPr>
          <p:nvPr/>
        </p:nvPicPr>
        <p:blipFill>
          <a:blip r:embed="rId3"/>
          <a:stretch>
            <a:fillRect/>
          </a:stretch>
        </p:blipFill>
        <p:spPr>
          <a:xfrm>
            <a:off x="4267200" y="936167"/>
            <a:ext cx="9753600" cy="7315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0670965" y="1324967"/>
            <a:ext cx="6748145" cy="7831534"/>
            <a:chOff x="11746792" y="1731601"/>
            <a:chExt cx="6748145" cy="7831534"/>
          </a:xfrm>
        </p:grpSpPr>
        <p:sp>
          <p:nvSpPr>
            <p:cNvPr id="153" name="Google Shape;153;p9"/>
            <p:cNvSpPr txBox="1"/>
            <p:nvPr/>
          </p:nvSpPr>
          <p:spPr>
            <a:xfrm>
              <a:off x="11746792" y="2792051"/>
              <a:ext cx="6748145" cy="67710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400" b="1" i="0" u="none" strike="noStrike" cap="none" dirty="0">
                  <a:solidFill>
                    <a:schemeClr val="bg1"/>
                  </a:solidFill>
                  <a:latin typeface="Arial" panose="020B0604020202020204" pitchFamily="34" charset="0"/>
                  <a:cs typeface="Arial" panose="020B0604020202020204" pitchFamily="34" charset="0"/>
                  <a:sym typeface="Arial" panose="020B0604020202020204"/>
                </a:rPr>
                <a:t>When he came near Jerusalem, at the place where the road went down the Mount of Olives, the large crowd of his disciples began to thank God and praise him in loud voices for all the great things that they had seen:</a:t>
              </a:r>
            </a:p>
          </p:txBody>
        </p:sp>
        <p:sp>
          <p:nvSpPr>
            <p:cNvPr id="154" name="Google Shape;154;p9"/>
            <p:cNvSpPr txBox="1"/>
            <p:nvPr/>
          </p:nvSpPr>
          <p:spPr>
            <a:xfrm>
              <a:off x="11801689" y="1731601"/>
              <a:ext cx="1285800" cy="769441"/>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37</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5" name="Picture 4" descr="A person sitting on a horse&#10;&#10;AI-generated content may be incorrect.">
            <a:extLst>
              <a:ext uri="{FF2B5EF4-FFF2-40B4-BE49-F238E27FC236}">
                <a16:creationId xmlns:a16="http://schemas.microsoft.com/office/drawing/2014/main" id="{1AB8F021-B87F-83DF-C095-8F7343F7CA63}"/>
              </a:ext>
            </a:extLst>
          </p:cNvPr>
          <p:cNvPicPr>
            <a:picLocks noChangeAspect="1"/>
          </p:cNvPicPr>
          <p:nvPr/>
        </p:nvPicPr>
        <p:blipFill>
          <a:blip r:embed="rId3"/>
          <a:stretch>
            <a:fillRect/>
          </a:stretch>
        </p:blipFill>
        <p:spPr>
          <a:xfrm>
            <a:off x="727577" y="1590863"/>
            <a:ext cx="9473698" cy="71052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121815" y="1594199"/>
            <a:ext cx="5536565" cy="7523758"/>
            <a:chOff x="11746792" y="1731601"/>
            <a:chExt cx="5536565" cy="7523758"/>
          </a:xfrm>
        </p:grpSpPr>
        <p:sp>
          <p:nvSpPr>
            <p:cNvPr id="153" name="Google Shape;153;p9"/>
            <p:cNvSpPr txBox="1"/>
            <p:nvPr/>
          </p:nvSpPr>
          <p:spPr>
            <a:xfrm>
              <a:off x="11746792" y="2792051"/>
              <a:ext cx="5536565" cy="64633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6000" b="1" i="0" u="none" strike="noStrike" cap="none" dirty="0">
                  <a:solidFill>
                    <a:schemeClr val="bg1"/>
                  </a:solidFill>
                  <a:latin typeface="Arial" panose="020B0604020202020204" pitchFamily="34" charset="0"/>
                  <a:cs typeface="Arial" panose="020B0604020202020204" pitchFamily="34" charset="0"/>
                  <a:sym typeface="Arial" panose="020B0604020202020204"/>
                </a:rPr>
                <a:t>“God bless the king who comes in the name of the Lord! Peace in heaven and glory to God!”</a:t>
              </a:r>
            </a:p>
          </p:txBody>
        </p:sp>
        <p:sp>
          <p:nvSpPr>
            <p:cNvPr id="154" name="Google Shape;154;p9"/>
            <p:cNvSpPr txBox="1"/>
            <p:nvPr/>
          </p:nvSpPr>
          <p:spPr>
            <a:xfrm>
              <a:off x="11801689" y="1731601"/>
              <a:ext cx="128580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38</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5" name="Picture 4" descr="A group of men standing around a donkey&#10;&#10;AI-generated content may be incorrect.">
            <a:extLst>
              <a:ext uri="{FF2B5EF4-FFF2-40B4-BE49-F238E27FC236}">
                <a16:creationId xmlns:a16="http://schemas.microsoft.com/office/drawing/2014/main" id="{D264376A-86BA-A4DD-77F1-A0BB65B7D188}"/>
              </a:ext>
            </a:extLst>
          </p:cNvPr>
          <p:cNvPicPr>
            <a:picLocks noChangeAspect="1"/>
          </p:cNvPicPr>
          <p:nvPr/>
        </p:nvPicPr>
        <p:blipFill>
          <a:blip r:embed="rId3"/>
          <a:stretch>
            <a:fillRect/>
          </a:stretch>
        </p:blipFill>
        <p:spPr>
          <a:xfrm>
            <a:off x="923925" y="1485900"/>
            <a:ext cx="9753600" cy="7315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434235" y="1460214"/>
            <a:ext cx="5849834" cy="7708433"/>
            <a:chOff x="11746792" y="1731601"/>
            <a:chExt cx="5849834" cy="7708433"/>
          </a:xfrm>
        </p:grpSpPr>
        <p:sp>
          <p:nvSpPr>
            <p:cNvPr id="153" name="Google Shape;153;p9"/>
            <p:cNvSpPr txBox="1"/>
            <p:nvPr/>
          </p:nvSpPr>
          <p:spPr>
            <a:xfrm>
              <a:off x="11746792" y="2792060"/>
              <a:ext cx="5849834"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5400" b="1" i="0" u="none" strike="noStrike" cap="none" dirty="0">
                  <a:solidFill>
                    <a:schemeClr val="bg1"/>
                  </a:solidFill>
                  <a:latin typeface="Arial" panose="020B0604020202020204" pitchFamily="34" charset="0"/>
                  <a:cs typeface="Arial" panose="020B0604020202020204" pitchFamily="34" charset="0"/>
                  <a:sym typeface="Arial" panose="020B0604020202020204"/>
                </a:rPr>
                <a:t>Then some of the Pharisees in the crowd spoke to Jesus. “Teacher,” they said, “command your disciples to be quiet!”</a:t>
              </a:r>
            </a:p>
          </p:txBody>
        </p:sp>
        <p:sp>
          <p:nvSpPr>
            <p:cNvPr id="154" name="Google Shape;154;p9"/>
            <p:cNvSpPr txBox="1"/>
            <p:nvPr/>
          </p:nvSpPr>
          <p:spPr>
            <a:xfrm>
              <a:off x="11801689" y="1731601"/>
              <a:ext cx="128580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39</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5" name="Picture 4" descr="A group of men with beards&#10;&#10;AI-generated content may be incorrect.">
            <a:extLst>
              <a:ext uri="{FF2B5EF4-FFF2-40B4-BE49-F238E27FC236}">
                <a16:creationId xmlns:a16="http://schemas.microsoft.com/office/drawing/2014/main" id="{E5EF3FCE-D989-818E-9EEB-ABA561A4DCC4}"/>
              </a:ext>
            </a:extLst>
          </p:cNvPr>
          <p:cNvPicPr>
            <a:picLocks noChangeAspect="1"/>
          </p:cNvPicPr>
          <p:nvPr/>
        </p:nvPicPr>
        <p:blipFill>
          <a:blip r:embed="rId3"/>
          <a:stretch>
            <a:fillRect/>
          </a:stretch>
        </p:blipFill>
        <p:spPr>
          <a:xfrm>
            <a:off x="1003931" y="1485900"/>
            <a:ext cx="9753600" cy="7315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a:extLst>
            <a:ext uri="{FF2B5EF4-FFF2-40B4-BE49-F238E27FC236}">
              <a16:creationId xmlns:a16="http://schemas.microsoft.com/office/drawing/2014/main" id="{BA6997FE-CA26-ED37-8CBC-8676A8931240}"/>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8232788F-2489-7349-8CAD-49F449E11CEB}"/>
              </a:ext>
            </a:extLst>
          </p:cNvPr>
          <p:cNvGrpSpPr/>
          <p:nvPr/>
        </p:nvGrpSpPr>
        <p:grpSpPr>
          <a:xfrm>
            <a:off x="11434235" y="1460214"/>
            <a:ext cx="5849834" cy="7523767"/>
            <a:chOff x="11746792" y="1731601"/>
            <a:chExt cx="5849834" cy="7523767"/>
          </a:xfrm>
        </p:grpSpPr>
        <p:sp>
          <p:nvSpPr>
            <p:cNvPr id="153" name="Google Shape;153;p9">
              <a:extLst>
                <a:ext uri="{FF2B5EF4-FFF2-40B4-BE49-F238E27FC236}">
                  <a16:creationId xmlns:a16="http://schemas.microsoft.com/office/drawing/2014/main" id="{DB199797-2693-534A-F603-7DA6536FA06D}"/>
                </a:ext>
              </a:extLst>
            </p:cNvPr>
            <p:cNvSpPr txBox="1"/>
            <p:nvPr/>
          </p:nvSpPr>
          <p:spPr>
            <a:xfrm>
              <a:off x="11746792" y="2792060"/>
              <a:ext cx="5849834" cy="64633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6000" b="1" i="0" u="none" strike="noStrike" cap="none" dirty="0">
                  <a:solidFill>
                    <a:schemeClr val="bg1"/>
                  </a:solidFill>
                  <a:latin typeface="Arial" panose="020B0604020202020204" pitchFamily="34" charset="0"/>
                  <a:cs typeface="Arial" panose="020B0604020202020204" pitchFamily="34" charset="0"/>
                  <a:sym typeface="Arial" panose="020B0604020202020204"/>
                </a:rPr>
                <a:t>Jesus answered, “I tell you that if they keep quiet, the stones themselves will start shouting.”</a:t>
              </a:r>
            </a:p>
          </p:txBody>
        </p:sp>
        <p:sp>
          <p:nvSpPr>
            <p:cNvPr id="154" name="Google Shape;154;p9">
              <a:extLst>
                <a:ext uri="{FF2B5EF4-FFF2-40B4-BE49-F238E27FC236}">
                  <a16:creationId xmlns:a16="http://schemas.microsoft.com/office/drawing/2014/main" id="{63457B41-B597-6531-A815-CDB777ADE9CD}"/>
                </a:ext>
              </a:extLst>
            </p:cNvPr>
            <p:cNvSpPr txBox="1"/>
            <p:nvPr/>
          </p:nvSpPr>
          <p:spPr>
            <a:xfrm>
              <a:off x="11801689" y="1731601"/>
              <a:ext cx="128580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40</a:t>
              </a:r>
            </a:p>
          </p:txBody>
        </p:sp>
      </p:grpSp>
      <p:sp>
        <p:nvSpPr>
          <p:cNvPr id="2" name="AutoShape 2" descr="Jesus: ‘The eye is the light of the body. If your eye is clear then your whole body will be illuminated. But if your eye is cloudy, you live in darkness. &lt;br/&gt;‘No one can serve two masters, it’s either God or riches.’ – Slide 7">
            <a:extLst>
              <a:ext uri="{FF2B5EF4-FFF2-40B4-BE49-F238E27FC236}">
                <a16:creationId xmlns:a16="http://schemas.microsoft.com/office/drawing/2014/main" id="{247B85E3-E32D-CED8-846F-D3C18D1C268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5" name="Picture 4" descr="A person with a beard and mustache&#10;&#10;AI-generated content may be incorrect.">
            <a:extLst>
              <a:ext uri="{FF2B5EF4-FFF2-40B4-BE49-F238E27FC236}">
                <a16:creationId xmlns:a16="http://schemas.microsoft.com/office/drawing/2014/main" id="{65992579-4646-1325-1E93-D3C13506E2AD}"/>
              </a:ext>
            </a:extLst>
          </p:cNvPr>
          <p:cNvPicPr>
            <a:picLocks noChangeAspect="1"/>
          </p:cNvPicPr>
          <p:nvPr/>
        </p:nvPicPr>
        <p:blipFill>
          <a:blip r:embed="rId3"/>
          <a:stretch>
            <a:fillRect/>
          </a:stretch>
        </p:blipFill>
        <p:spPr>
          <a:xfrm>
            <a:off x="1003931" y="1485900"/>
            <a:ext cx="9753600" cy="7315200"/>
          </a:xfrm>
          <a:prstGeom prst="rect">
            <a:avLst/>
          </a:prstGeom>
        </p:spPr>
      </p:pic>
    </p:spTree>
    <p:extLst>
      <p:ext uri="{BB962C8B-B14F-4D97-AF65-F5344CB8AC3E}">
        <p14:creationId xmlns:p14="http://schemas.microsoft.com/office/powerpoint/2010/main" val="188232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srcRect t="22784"/>
            <a:stretch>
              <a:fillRect/>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Palm Sunday – April </a:t>
              </a:r>
              <a:r>
                <a:rPr lang="en-US" sz="3600" b="1" dirty="0">
                  <a:solidFill>
                    <a:srgbClr val="FFFFFF"/>
                  </a:solidFill>
                </a:rPr>
                <a:t>13</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75"/>
        <p:cNvGrpSpPr/>
        <p:nvPr/>
      </p:nvGrpSpPr>
      <p:grpSpPr>
        <a:xfrm>
          <a:off x="0" y="0"/>
          <a:ext cx="0" cy="0"/>
          <a:chOff x="0" y="0"/>
          <a:chExt cx="0" cy="0"/>
        </a:xfrm>
      </p:grpSpPr>
      <p:sp>
        <p:nvSpPr>
          <p:cNvPr id="176" name="Google Shape;176;p11"/>
          <p:cNvSpPr/>
          <p:nvPr/>
        </p:nvSpPr>
        <p:spPr>
          <a:xfrm>
            <a:off x="1367136" y="1546151"/>
            <a:ext cx="6696746" cy="1440160"/>
          </a:xfrm>
          <a:prstGeom prst="rect">
            <a:avLst/>
          </a:prstGeom>
          <a:solidFill>
            <a:srgbClr val="5F497A"/>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Arial Black"/>
                <a:ea typeface="Arial Black"/>
                <a:cs typeface="Arial Black"/>
                <a:sym typeface="Arial Black"/>
              </a:rPr>
              <a:t>Activity: </a:t>
            </a:r>
            <a:endParaRPr/>
          </a:p>
          <a:p>
            <a:pPr marL="0" marR="0" lvl="0" indent="0" algn="ctr" rtl="0">
              <a:spcBef>
                <a:spcPts val="0"/>
              </a:spcBef>
              <a:spcAft>
                <a:spcPts val="0"/>
              </a:spcAft>
              <a:buNone/>
            </a:pPr>
            <a:r>
              <a:rPr lang="en-US" sz="4000">
                <a:solidFill>
                  <a:schemeClr val="lt1"/>
                </a:solidFill>
                <a:latin typeface="Arial Black"/>
                <a:ea typeface="Arial Black"/>
                <a:cs typeface="Arial Black"/>
                <a:sym typeface="Arial Black"/>
              </a:rPr>
              <a:t>Palm Palm Stick</a:t>
            </a:r>
            <a:endParaRPr sz="4000">
              <a:solidFill>
                <a:schemeClr val="lt1"/>
              </a:solidFill>
              <a:latin typeface="Arial Black"/>
              <a:ea typeface="Arial Black"/>
              <a:cs typeface="Arial Black"/>
              <a:sym typeface="Arial Black"/>
            </a:endParaRPr>
          </a:p>
        </p:txBody>
      </p:sp>
      <p:sp>
        <p:nvSpPr>
          <p:cNvPr id="177" name="Google Shape;177;p11"/>
          <p:cNvSpPr txBox="1"/>
          <p:nvPr/>
        </p:nvSpPr>
        <p:spPr>
          <a:xfrm>
            <a:off x="1367136" y="3199284"/>
            <a:ext cx="7560839" cy="6001643"/>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chemeClr val="lt1"/>
              </a:buClr>
              <a:buSzPts val="4800"/>
              <a:buFont typeface="Arial"/>
              <a:buChar char="•"/>
            </a:pPr>
            <a:r>
              <a:rPr lang="en-US" sz="4800" b="1">
                <a:solidFill>
                  <a:schemeClr val="lt1"/>
                </a:solidFill>
                <a:latin typeface="Calibri"/>
                <a:ea typeface="Calibri"/>
                <a:cs typeface="Calibri"/>
                <a:sym typeface="Calibri"/>
              </a:rPr>
              <a:t>Scissors</a:t>
            </a:r>
            <a:endParaRPr/>
          </a:p>
          <a:p>
            <a:pPr marL="685800" marR="0" lvl="0" indent="-685800" algn="l" rtl="0">
              <a:spcBef>
                <a:spcPts val="0"/>
              </a:spcBef>
              <a:spcAft>
                <a:spcPts val="0"/>
              </a:spcAft>
              <a:buClr>
                <a:schemeClr val="lt1"/>
              </a:buClr>
              <a:buSzPts val="4800"/>
              <a:buFont typeface="Arial"/>
              <a:buChar char="•"/>
            </a:pPr>
            <a:r>
              <a:rPr lang="en-US" sz="4800" b="1">
                <a:solidFill>
                  <a:schemeClr val="lt1"/>
                </a:solidFill>
                <a:latin typeface="Calibri"/>
                <a:ea typeface="Calibri"/>
                <a:cs typeface="Calibri"/>
                <a:sym typeface="Calibri"/>
              </a:rPr>
              <a:t>Construction paper (green)</a:t>
            </a:r>
            <a:endParaRPr/>
          </a:p>
          <a:p>
            <a:pPr marL="685800" marR="0" lvl="0" indent="-685800" algn="l" rtl="0">
              <a:spcBef>
                <a:spcPts val="0"/>
              </a:spcBef>
              <a:spcAft>
                <a:spcPts val="0"/>
              </a:spcAft>
              <a:buClr>
                <a:schemeClr val="lt1"/>
              </a:buClr>
              <a:buSzPts val="4800"/>
              <a:buFont typeface="Arial"/>
              <a:buChar char="•"/>
            </a:pPr>
            <a:r>
              <a:rPr lang="en-US" sz="4800" b="1">
                <a:solidFill>
                  <a:schemeClr val="lt1"/>
                </a:solidFill>
                <a:latin typeface="Calibri"/>
                <a:ea typeface="Calibri"/>
                <a:cs typeface="Calibri"/>
                <a:sym typeface="Calibri"/>
              </a:rPr>
              <a:t>Markers or decorating materials</a:t>
            </a:r>
            <a:endParaRPr/>
          </a:p>
          <a:p>
            <a:pPr marL="685800" marR="0" lvl="0" indent="-685800" algn="l" rtl="0">
              <a:spcBef>
                <a:spcPts val="0"/>
              </a:spcBef>
              <a:spcAft>
                <a:spcPts val="0"/>
              </a:spcAft>
              <a:buClr>
                <a:schemeClr val="lt1"/>
              </a:buClr>
              <a:buSzPts val="4800"/>
              <a:buFont typeface="Arial"/>
              <a:buChar char="•"/>
            </a:pPr>
            <a:r>
              <a:rPr lang="en-US" sz="4800" b="1">
                <a:solidFill>
                  <a:schemeClr val="lt1"/>
                </a:solidFill>
                <a:latin typeface="Calibri"/>
                <a:ea typeface="Calibri"/>
                <a:cs typeface="Calibri"/>
                <a:sym typeface="Calibri"/>
              </a:rPr>
              <a:t>Glue or tape</a:t>
            </a:r>
            <a:endParaRPr/>
          </a:p>
          <a:p>
            <a:pPr marL="685800" marR="0" lvl="0" indent="-685800" algn="l" rtl="0">
              <a:spcBef>
                <a:spcPts val="0"/>
              </a:spcBef>
              <a:spcAft>
                <a:spcPts val="0"/>
              </a:spcAft>
              <a:buClr>
                <a:schemeClr val="lt1"/>
              </a:buClr>
              <a:buSzPts val="4800"/>
              <a:buFont typeface="Arial"/>
              <a:buChar char="•"/>
            </a:pPr>
            <a:r>
              <a:rPr lang="en-US" sz="4800" b="1">
                <a:solidFill>
                  <a:schemeClr val="lt1"/>
                </a:solidFill>
                <a:latin typeface="Calibri"/>
                <a:ea typeface="Calibri"/>
                <a:cs typeface="Calibri"/>
                <a:sym typeface="Calibri"/>
              </a:rPr>
              <a:t>Toilet Paper tube or popsicle stick</a:t>
            </a:r>
            <a:endParaRPr sz="4800" b="1">
              <a:solidFill>
                <a:schemeClr val="lt1"/>
              </a:solidFill>
              <a:latin typeface="Calibri"/>
              <a:ea typeface="Calibri"/>
              <a:cs typeface="Calibri"/>
              <a:sym typeface="Calibri"/>
            </a:endParaRPr>
          </a:p>
        </p:txBody>
      </p:sp>
      <p:pic>
        <p:nvPicPr>
          <p:cNvPr id="178" name="Google Shape;178;p11" descr="Craft one: “Palm Palm Stick ” "/>
          <p:cNvPicPr preferRelativeResize="0"/>
          <p:nvPr/>
        </p:nvPicPr>
        <p:blipFill rotWithShape="1">
          <a:blip r:embed="rId3">
            <a:alphaModFix/>
          </a:blip>
          <a:srcRect/>
          <a:stretch/>
        </p:blipFill>
        <p:spPr>
          <a:xfrm>
            <a:off x="9576048" y="967036"/>
            <a:ext cx="6552728" cy="87369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83"/>
        <p:cNvGrpSpPr/>
        <p:nvPr/>
      </p:nvGrpSpPr>
      <p:grpSpPr>
        <a:xfrm>
          <a:off x="0" y="0"/>
          <a:ext cx="0" cy="0"/>
          <a:chOff x="0" y="0"/>
          <a:chExt cx="0" cy="0"/>
        </a:xfrm>
      </p:grpSpPr>
      <p:sp>
        <p:nvSpPr>
          <p:cNvPr id="184" name="Google Shape;184;p12"/>
          <p:cNvSpPr/>
          <p:nvPr/>
        </p:nvSpPr>
        <p:spPr>
          <a:xfrm>
            <a:off x="5759624" y="606996"/>
            <a:ext cx="6696746" cy="1440160"/>
          </a:xfrm>
          <a:prstGeom prst="rect">
            <a:avLst/>
          </a:prstGeom>
          <a:solidFill>
            <a:srgbClr val="CCC0D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Arial Black"/>
                <a:ea typeface="Arial Black"/>
                <a:cs typeface="Arial Black"/>
                <a:sym typeface="Arial Black"/>
              </a:rPr>
              <a:t>Activity: </a:t>
            </a:r>
            <a:endParaRPr/>
          </a:p>
          <a:p>
            <a:pPr marL="0" marR="0" lvl="0" indent="0" algn="ctr" rtl="0">
              <a:spcBef>
                <a:spcPts val="0"/>
              </a:spcBef>
              <a:spcAft>
                <a:spcPts val="0"/>
              </a:spcAft>
              <a:buNone/>
            </a:pPr>
            <a:r>
              <a:rPr lang="en-US" sz="4000">
                <a:solidFill>
                  <a:schemeClr val="lt1"/>
                </a:solidFill>
                <a:latin typeface="Arial Black"/>
                <a:ea typeface="Arial Black"/>
                <a:cs typeface="Arial Black"/>
                <a:sym typeface="Arial Black"/>
              </a:rPr>
              <a:t>Palm Palm Stick</a:t>
            </a:r>
            <a:endParaRPr sz="4000">
              <a:solidFill>
                <a:schemeClr val="lt1"/>
              </a:solidFill>
              <a:latin typeface="Arial Black"/>
              <a:ea typeface="Arial Black"/>
              <a:cs typeface="Arial Black"/>
              <a:sym typeface="Arial Black"/>
            </a:endParaRPr>
          </a:p>
        </p:txBody>
      </p:sp>
      <p:sp>
        <p:nvSpPr>
          <p:cNvPr id="185" name="Google Shape;185;p12"/>
          <p:cNvSpPr txBox="1"/>
          <p:nvPr/>
        </p:nvSpPr>
        <p:spPr>
          <a:xfrm>
            <a:off x="1367136" y="3127276"/>
            <a:ext cx="9289032" cy="6001643"/>
          </a:xfrm>
          <a:prstGeom prst="rect">
            <a:avLst/>
          </a:prstGeom>
          <a:noFill/>
          <a:ln>
            <a:noFill/>
          </a:ln>
        </p:spPr>
        <p:txBody>
          <a:bodyPr spcFirstLastPara="1" wrap="square" lIns="91425" tIns="45700" rIns="91425" bIns="45700" anchor="t" anchorCtr="0">
            <a:spAutoFit/>
          </a:bodyPr>
          <a:lstStyle/>
          <a:p>
            <a:pPr marL="914400" marR="0" lvl="0" indent="-914400" algn="l" rtl="0">
              <a:spcBef>
                <a:spcPts val="0"/>
              </a:spcBef>
              <a:spcAft>
                <a:spcPts val="0"/>
              </a:spcAft>
              <a:buClr>
                <a:schemeClr val="lt1"/>
              </a:buClr>
              <a:buSzPts val="4800"/>
              <a:buFont typeface="Calibri"/>
              <a:buAutoNum type="arabicPeriod"/>
            </a:pPr>
            <a:r>
              <a:rPr lang="en-US" sz="4800" b="1" dirty="0">
                <a:solidFill>
                  <a:schemeClr val="lt1"/>
                </a:solidFill>
                <a:latin typeface="Calibri"/>
                <a:ea typeface="Calibri"/>
                <a:cs typeface="Calibri"/>
                <a:sym typeface="Calibri"/>
              </a:rPr>
              <a:t>Trace handprints onto green paper.</a:t>
            </a:r>
            <a:endParaRPr dirty="0"/>
          </a:p>
          <a:p>
            <a:pPr marL="914400" marR="0" lvl="0" indent="-914400" algn="l" rtl="0">
              <a:spcBef>
                <a:spcPts val="0"/>
              </a:spcBef>
              <a:spcAft>
                <a:spcPts val="0"/>
              </a:spcAft>
              <a:buClr>
                <a:schemeClr val="lt1"/>
              </a:buClr>
              <a:buSzPts val="4800"/>
              <a:buFont typeface="Calibri"/>
              <a:buAutoNum type="arabicPeriod"/>
            </a:pPr>
            <a:r>
              <a:rPr lang="en-US" sz="4800" b="1" dirty="0">
                <a:solidFill>
                  <a:schemeClr val="lt1"/>
                </a:solidFill>
                <a:latin typeface="Calibri"/>
                <a:ea typeface="Calibri"/>
                <a:cs typeface="Calibri"/>
                <a:sym typeface="Calibri"/>
              </a:rPr>
              <a:t>Carefully cut the hands out of the paper.</a:t>
            </a:r>
            <a:endParaRPr dirty="0"/>
          </a:p>
          <a:p>
            <a:pPr marL="914400" marR="0" lvl="0" indent="-914400" algn="l" rtl="0">
              <a:spcBef>
                <a:spcPts val="0"/>
              </a:spcBef>
              <a:spcAft>
                <a:spcPts val="0"/>
              </a:spcAft>
              <a:buClr>
                <a:schemeClr val="lt1"/>
              </a:buClr>
              <a:buSzPts val="4800"/>
              <a:buFont typeface="Calibri"/>
              <a:buAutoNum type="arabicPeriod"/>
            </a:pPr>
            <a:r>
              <a:rPr lang="en-US" sz="4800" b="1" dirty="0">
                <a:solidFill>
                  <a:schemeClr val="lt1"/>
                </a:solidFill>
                <a:latin typeface="Calibri"/>
                <a:ea typeface="Calibri"/>
                <a:cs typeface="Calibri"/>
                <a:sym typeface="Calibri"/>
              </a:rPr>
              <a:t>Decorate the hands with words, phrases, or verses.</a:t>
            </a:r>
            <a:endParaRPr dirty="0"/>
          </a:p>
          <a:p>
            <a:pPr marL="914400" marR="0" lvl="0" indent="-914400" algn="l" rtl="0">
              <a:spcBef>
                <a:spcPts val="0"/>
              </a:spcBef>
              <a:spcAft>
                <a:spcPts val="0"/>
              </a:spcAft>
              <a:buClr>
                <a:schemeClr val="lt1"/>
              </a:buClr>
              <a:buSzPts val="4800"/>
              <a:buFont typeface="Calibri"/>
              <a:buAutoNum type="arabicPeriod"/>
            </a:pPr>
            <a:r>
              <a:rPr lang="en-US" sz="4800" b="1" dirty="0">
                <a:solidFill>
                  <a:schemeClr val="lt1"/>
                </a:solidFill>
                <a:latin typeface="Calibri"/>
                <a:ea typeface="Calibri"/>
                <a:cs typeface="Calibri"/>
                <a:sym typeface="Calibri"/>
              </a:rPr>
              <a:t>Glue the handprints onto the sides of the stick or tube.</a:t>
            </a:r>
            <a:endParaRPr dirty="0"/>
          </a:p>
        </p:txBody>
      </p:sp>
      <p:pic>
        <p:nvPicPr>
          <p:cNvPr id="186" name="Google Shape;186;p12" descr="Craft one: “Palm Palm Stick ” "/>
          <p:cNvPicPr preferRelativeResize="0"/>
          <p:nvPr/>
        </p:nvPicPr>
        <p:blipFill rotWithShape="1">
          <a:blip r:embed="rId3">
            <a:alphaModFix/>
          </a:blip>
          <a:srcRect/>
          <a:stretch/>
        </p:blipFill>
        <p:spPr>
          <a:xfrm>
            <a:off x="11016208" y="2479204"/>
            <a:ext cx="5256584" cy="70087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1" y="830679"/>
            <a:ext cx="16396478" cy="8625641"/>
            <a:chOff x="1962253" y="1120722"/>
            <a:chExt cx="15750699" cy="8045556"/>
          </a:xfrm>
        </p:grpSpPr>
        <p:sp>
          <p:nvSpPr>
            <p:cNvPr id="230" name="Google Shape;230;p21"/>
            <p:cNvSpPr/>
            <p:nvPr/>
          </p:nvSpPr>
          <p:spPr>
            <a:xfrm>
              <a:off x="3285962"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21"/>
            <p:cNvSpPr/>
            <p:nvPr/>
          </p:nvSpPr>
          <p:spPr>
            <a:xfrm>
              <a:off x="1962253" y="2332144"/>
              <a:ext cx="8505218" cy="68341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000"/>
                <a:buFont typeface="Arial Black"/>
                <a:buNone/>
              </a:pPr>
              <a:r>
                <a:rPr lang="en-US" sz="4000" b="1" i="0" u="none" strike="noStrike" cap="none" dirty="0">
                  <a:solidFill>
                    <a:srgbClr val="FFFFFF"/>
                  </a:solidFill>
                  <a:latin typeface="Arial Black"/>
                  <a:ea typeface="Arial Black"/>
                  <a:cs typeface="Arial Black"/>
                  <a:sym typeface="Arial Black"/>
                </a:rPr>
                <a:t>Thank you, Jesus, </a:t>
              </a:r>
              <a:r>
                <a:rPr lang="en-US" sz="4000" b="1" dirty="0">
                  <a:solidFill>
                    <a:srgbClr val="FFFFFF"/>
                  </a:solidFill>
                  <a:latin typeface="Arial Black"/>
                  <a:ea typeface="Arial Black"/>
                  <a:cs typeface="Arial Black"/>
                  <a:sym typeface="Arial Black"/>
                </a:rPr>
                <a:t>for coming into our lives. Thank you for assuring us that there is nothing to be afraid because you are always with us. May we praise your name Jesus and say Hallelujah in everything that we do.</a:t>
              </a:r>
              <a:endParaRPr lang="en-US" sz="4000" b="1" i="0" u="none" strike="noStrike" cap="none" dirty="0">
                <a:solidFill>
                  <a:srgbClr val="FFFFFF"/>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4000"/>
                <a:buFont typeface="Calibri"/>
                <a:buNone/>
              </a:pPr>
              <a:endParaRPr lang="en-US" sz="4000" b="1" dirty="0">
                <a:solidFill>
                  <a:srgbClr val="FFFFFF"/>
                </a:solidFill>
                <a:latin typeface="Arial Black"/>
                <a:ea typeface="Arial Black"/>
                <a:cs typeface="Arial Black"/>
                <a:sym typeface="Arial Black"/>
              </a:endParaRPr>
            </a:p>
            <a:p>
              <a:pPr marL="0" marR="0" lvl="0" indent="0" algn="l" rtl="0">
                <a:lnSpc>
                  <a:spcPct val="100000"/>
                </a:lnSpc>
                <a:spcBef>
                  <a:spcPts val="0"/>
                </a:spcBef>
                <a:spcAft>
                  <a:spcPts val="0"/>
                </a:spcAft>
                <a:buClr>
                  <a:srgbClr val="FFFFFF"/>
                </a:buClr>
                <a:buSzPts val="4000"/>
                <a:buFont typeface="Arial Black"/>
                <a:buNone/>
              </a:pPr>
              <a:r>
                <a:rPr lang="en-US" sz="4000" b="1" i="0" u="none" strike="noStrike" cap="none" dirty="0">
                  <a:solidFill>
                    <a:srgbClr val="FFFFFF"/>
                  </a:solidFill>
                  <a:latin typeface="Arial Black"/>
                  <a:ea typeface="Arial Black"/>
                  <a:cs typeface="Arial Black"/>
                  <a:sym typeface="Arial Black"/>
                </a:rPr>
                <a:t>In Jesus’ name we pray, Amen. </a:t>
              </a:r>
              <a:endParaRPr lang="en-US" sz="3200" b="0" i="0" u="none" strike="noStrike" cap="none" dirty="0">
                <a:solidFill>
                  <a:schemeClr val="dk1"/>
                </a:solidFill>
                <a:latin typeface="Arial"/>
                <a:ea typeface="Arial"/>
                <a:cs typeface="Arial"/>
                <a:sym typeface="Arial"/>
              </a:endParaRPr>
            </a:p>
          </p:txBody>
        </p:sp>
        <p:pic>
          <p:nvPicPr>
            <p:cNvPr id="232" name="Google Shape;232;p21"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7030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Palm Sunday – April </a:t>
              </a:r>
              <a:r>
                <a:rPr lang="en-US" sz="3600" b="1" dirty="0">
                  <a:solidFill>
                    <a:srgbClr val="FFFFFF"/>
                  </a:solidFill>
                </a:rPr>
                <a:t>13</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665371"/>
            <a:ext cx="17145000" cy="89562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dirty="0"/>
              <a:t>This Sunday marks the start of Holy Week—Palm or Passion Sunday—leading us into the Triduum: Holy Thursday, Good Friday, and the Easter Vigil, the Church's most sacred days. At Mass, we hear two Gospels. The first recalls Jesus’ triumphant entry into Jerusalem, riding a borrowed colt as crowds hailed him. Only Luke notes Jesus’ exchange with the Pharisees, showing that all unfolding events follow God’s plan.</a:t>
            </a:r>
          </a:p>
          <a:p>
            <a:pPr marL="0" marR="0" lvl="0" indent="0" algn="just" rtl="0">
              <a:lnSpc>
                <a:spcPct val="100000"/>
              </a:lnSpc>
              <a:spcBef>
                <a:spcPts val="0"/>
              </a:spcBef>
              <a:spcAft>
                <a:spcPts val="0"/>
              </a:spcAft>
              <a:buNone/>
            </a:pPr>
            <a:endParaRPr lang="en-US" sz="3200" dirty="0"/>
          </a:p>
          <a:p>
            <a:pPr marL="0" marR="0" lvl="0" indent="0" algn="just" rtl="0">
              <a:lnSpc>
                <a:spcPct val="100000"/>
              </a:lnSpc>
              <a:spcBef>
                <a:spcPts val="0"/>
              </a:spcBef>
              <a:spcAft>
                <a:spcPts val="0"/>
              </a:spcAft>
              <a:buNone/>
            </a:pPr>
            <a:r>
              <a:rPr lang="en-US" sz="3200" dirty="0"/>
              <a:t>The Passion reading today comes from Luke. His account shows Jesus fully in control, even as he approaches death. At the Last Supper, Jesus speaks of betrayal and hands over the Kingdom to his disciples, who still misunderstand its meaning. Jesus teaches them that true leadership in God’s Kingdom is service. He predicts Peter’s denial and urges the disciples to pray as they head to the Mount of Olives. In Gethsemane, Jesus prays, is strengthened by an angel, and then takes charge of the coming trials.</a:t>
            </a:r>
          </a:p>
          <a:p>
            <a:pPr marL="0" marR="0" lvl="0" indent="0" algn="just" rtl="0">
              <a:lnSpc>
                <a:spcPct val="100000"/>
              </a:lnSpc>
              <a:spcBef>
                <a:spcPts val="0"/>
              </a:spcBef>
              <a:spcAft>
                <a:spcPts val="0"/>
              </a:spcAft>
              <a:buNone/>
            </a:pPr>
            <a:endParaRPr lang="en-US" sz="3200" dirty="0"/>
          </a:p>
          <a:p>
            <a:pPr marL="0" marR="0" lvl="0" indent="0" algn="just" rtl="0">
              <a:lnSpc>
                <a:spcPct val="100000"/>
              </a:lnSpc>
              <a:spcBef>
                <a:spcPts val="0"/>
              </a:spcBef>
              <a:spcAft>
                <a:spcPts val="0"/>
              </a:spcAft>
              <a:buNone/>
            </a:pPr>
            <a:r>
              <a:rPr lang="en-US" sz="3200" dirty="0"/>
              <a:t>Unique to Luke: Jesus heals the high priest’s servant during his arrest and speaks of God’s power to the Sanhedrin. On the cross, he forgives his executioners, welcomes the good thief, and dies not with a cry of abandonment, but by entrusting his spirit to the Father. This week, we reflect deeply on Jesus’ suffering and death. Through it, he reveals himself as the Son of God and brings the Kingdom to fulfillment.</a:t>
            </a:r>
            <a:endParaRPr lang="en-US" altLang="en-US" sz="32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7916473"/>
            <a:ext cx="18312434" cy="2266789"/>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1" name="Google Shape;111;p6"/>
          <p:cNvSpPr txBox="1"/>
          <p:nvPr/>
        </p:nvSpPr>
        <p:spPr>
          <a:xfrm>
            <a:off x="0" y="8269147"/>
            <a:ext cx="18261899" cy="10153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panose="020B0604020202020204"/>
              <a:buNone/>
            </a:pPr>
            <a:r>
              <a:rPr lang="en-US" sz="6600" b="1" dirty="0">
                <a:solidFill>
                  <a:schemeClr val="bg1"/>
                </a:solidFill>
              </a:rPr>
              <a:t>The Triumphant Approach to Jerusalem</a:t>
            </a:r>
            <a:endParaRPr sz="54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
        <p:nvSpPr>
          <p:cNvPr id="112" name="Google Shape;112;p6"/>
          <p:cNvSpPr txBox="1"/>
          <p:nvPr/>
        </p:nvSpPr>
        <p:spPr>
          <a:xfrm>
            <a:off x="912800" y="9209276"/>
            <a:ext cx="16002112"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US" sz="4000" i="0" u="none" strike="noStrike" cap="none" dirty="0">
                <a:solidFill>
                  <a:schemeClr val="bg1"/>
                </a:solidFill>
                <a:latin typeface="Arial" panose="020B0604020202020204" pitchFamily="34" charset="0"/>
                <a:ea typeface="Arial Black" panose="020B0A04020102020204"/>
                <a:cs typeface="Arial" panose="020B0604020202020204" pitchFamily="34" charset="0"/>
                <a:sym typeface="Arial Black" panose="020B0A04020102020204"/>
              </a:rPr>
              <a:t>Gospel at the Procession with Palms | Luke 19:28-40</a:t>
            </a:r>
          </a:p>
        </p:txBody>
      </p:sp>
      <p:pic>
        <p:nvPicPr>
          <p:cNvPr id="4" name="Picture 3" descr="A group of people with palm trees&#10;&#10;AI-generated content may be incorrect.">
            <a:extLst>
              <a:ext uri="{FF2B5EF4-FFF2-40B4-BE49-F238E27FC236}">
                <a16:creationId xmlns:a16="http://schemas.microsoft.com/office/drawing/2014/main" id="{A39C212B-0421-B589-CA09-4965702C4FF6}"/>
              </a:ext>
            </a:extLst>
          </p:cNvPr>
          <p:cNvPicPr>
            <a:picLocks noChangeAspect="1"/>
          </p:cNvPicPr>
          <p:nvPr/>
        </p:nvPicPr>
        <p:blipFill>
          <a:blip r:embed="rId3"/>
          <a:stretch>
            <a:fillRect/>
          </a:stretch>
        </p:blipFill>
        <p:spPr>
          <a:xfrm>
            <a:off x="4267200" y="413630"/>
            <a:ext cx="9753600" cy="7315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990473" y="1053435"/>
            <a:ext cx="6690054" cy="7783384"/>
            <a:chOff x="1357258" y="1500162"/>
            <a:chExt cx="5791709" cy="7783384"/>
          </a:xfrm>
        </p:grpSpPr>
        <p:sp>
          <p:nvSpPr>
            <p:cNvPr id="125" name="Google Shape;125;p13"/>
            <p:cNvSpPr txBox="1"/>
            <p:nvPr/>
          </p:nvSpPr>
          <p:spPr>
            <a:xfrm>
              <a:off x="1357260" y="2635572"/>
              <a:ext cx="5791707"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7200" b="1" i="0" u="none" strike="noStrike" cap="none" dirty="0">
                  <a:solidFill>
                    <a:schemeClr val="bg1"/>
                  </a:solidFill>
                  <a:latin typeface="Arial" panose="020B0604020202020204" pitchFamily="34" charset="0"/>
                  <a:cs typeface="Arial" panose="020B0604020202020204" pitchFamily="34" charset="0"/>
                  <a:sym typeface="Arial" panose="020B0604020202020204"/>
                </a:rPr>
                <a:t>After Jesus said this, he went on in front of them toward Jerusalem.</a:t>
              </a:r>
            </a:p>
          </p:txBody>
        </p:sp>
        <p:sp>
          <p:nvSpPr>
            <p:cNvPr id="126" name="Google Shape;126;p13"/>
            <p:cNvSpPr txBox="1"/>
            <p:nvPr/>
          </p:nvSpPr>
          <p:spPr>
            <a:xfrm>
              <a:off x="1357258" y="1500162"/>
              <a:ext cx="1193083" cy="770478"/>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28</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3" name="AutoShape 6" descr="Jesus: ‘Blessed are you when you have sadness. You shall find comfort.’ – Slide 3"/>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4" name="AutoShape 8" descr="Jesus: ‘Blessed are you when you have sadness. You shall find comfort.’ – Slide 3"/>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7" name="Picture 6" descr="A group of people walking in a field&#10;&#10;AI-generated content may be incorrect.">
            <a:extLst>
              <a:ext uri="{FF2B5EF4-FFF2-40B4-BE49-F238E27FC236}">
                <a16:creationId xmlns:a16="http://schemas.microsoft.com/office/drawing/2014/main" id="{34CE5AC0-5ED7-6ABB-0B74-8BC991D753B7}"/>
              </a:ext>
            </a:extLst>
          </p:cNvPr>
          <p:cNvPicPr>
            <a:picLocks noChangeAspect="1"/>
          </p:cNvPicPr>
          <p:nvPr/>
        </p:nvPicPr>
        <p:blipFill>
          <a:blip r:embed="rId3"/>
          <a:stretch>
            <a:fillRect/>
          </a:stretch>
        </p:blipFill>
        <p:spPr>
          <a:xfrm>
            <a:off x="7114903" y="1485900"/>
            <a:ext cx="9753600" cy="7315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 name="Google Shape;134;p16"/>
          <p:cNvGrpSpPr/>
          <p:nvPr/>
        </p:nvGrpSpPr>
        <p:grpSpPr>
          <a:xfrm>
            <a:off x="11003867" y="1768579"/>
            <a:ext cx="6460506" cy="6724203"/>
            <a:chOff x="11995679" y="787688"/>
            <a:chExt cx="4586571" cy="6724203"/>
          </a:xfrm>
        </p:grpSpPr>
        <p:sp>
          <p:nvSpPr>
            <p:cNvPr id="5" name="Google Shape;135;p16"/>
            <p:cNvSpPr txBox="1"/>
            <p:nvPr/>
          </p:nvSpPr>
          <p:spPr>
            <a:xfrm>
              <a:off x="11995679" y="787688"/>
              <a:ext cx="963836"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29</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6" name="Google Shape;136;p16"/>
            <p:cNvSpPr txBox="1"/>
            <p:nvPr/>
          </p:nvSpPr>
          <p:spPr>
            <a:xfrm>
              <a:off x="11995679" y="1971913"/>
              <a:ext cx="4586571" cy="553997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6000" b="1" i="0" u="none" strike="noStrike" cap="none" dirty="0">
                  <a:solidFill>
                    <a:schemeClr val="bg1"/>
                  </a:solidFill>
                  <a:latin typeface="Arial" panose="020B0604020202020204" pitchFamily="34" charset="0"/>
                  <a:cs typeface="Arial" panose="020B0604020202020204" pitchFamily="34" charset="0"/>
                  <a:sym typeface="Arial" panose="020B0604020202020204"/>
                </a:rPr>
                <a:t>As he came near Bethphage and Bethany at the Mount of Olives, he sent two disciples ahead</a:t>
              </a:r>
            </a:p>
          </p:txBody>
        </p:sp>
      </p:grpSp>
      <p:pic>
        <p:nvPicPr>
          <p:cNvPr id="7" name="Picture 6" descr="A person with a beard&#10;&#10;AI-generated content may be incorrect.">
            <a:extLst>
              <a:ext uri="{FF2B5EF4-FFF2-40B4-BE49-F238E27FC236}">
                <a16:creationId xmlns:a16="http://schemas.microsoft.com/office/drawing/2014/main" id="{72C5AABA-FF0F-AFD8-7816-A92558B85727}"/>
              </a:ext>
            </a:extLst>
          </p:cNvPr>
          <p:cNvPicPr>
            <a:picLocks noChangeAspect="1"/>
          </p:cNvPicPr>
          <p:nvPr/>
        </p:nvPicPr>
        <p:blipFill>
          <a:blip r:embed="rId3"/>
          <a:stretch>
            <a:fillRect/>
          </a:stretch>
        </p:blipFill>
        <p:spPr>
          <a:xfrm>
            <a:off x="823627" y="1485900"/>
            <a:ext cx="9753600" cy="731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019907" y="1729929"/>
            <a:ext cx="6678930" cy="7211060"/>
            <a:chOff x="998174" y="90708"/>
            <a:chExt cx="5921332" cy="7211060"/>
          </a:xfrm>
        </p:grpSpPr>
        <p:sp>
          <p:nvSpPr>
            <p:cNvPr id="144" name="Google Shape;144;p20"/>
            <p:cNvSpPr/>
            <p:nvPr/>
          </p:nvSpPr>
          <p:spPr>
            <a:xfrm>
              <a:off x="998174" y="90708"/>
              <a:ext cx="1214400" cy="857400"/>
            </a:xfrm>
            <a:prstGeom prst="rect">
              <a:avLst/>
            </a:prstGeom>
            <a:solidFill>
              <a:schemeClr val="tx2">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30</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5" name="Google Shape;145;p20"/>
            <p:cNvSpPr txBox="1"/>
            <p:nvPr/>
          </p:nvSpPr>
          <p:spPr>
            <a:xfrm>
              <a:off x="1039271" y="1392458"/>
              <a:ext cx="5880235"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4800" b="1" i="0" u="none" strike="noStrike" cap="none" dirty="0">
                  <a:solidFill>
                    <a:schemeClr val="bg1"/>
                  </a:solidFill>
                  <a:latin typeface="Arial" panose="020B0604020202020204" pitchFamily="34" charset="0"/>
                  <a:cs typeface="Arial" panose="020B0604020202020204" pitchFamily="34" charset="0"/>
                  <a:sym typeface="Arial" panose="020B0604020202020204"/>
                </a:rPr>
                <a:t>with these instructions: “Go to the village there ahead of you; as you go in, you will find a colt tied up that has never been ridden. Untie it and bring it here.</a:t>
              </a:r>
            </a:p>
          </p:txBody>
        </p:sp>
      </p:grpSp>
      <p:pic>
        <p:nvPicPr>
          <p:cNvPr id="4" name="Picture 3" descr="A group of men in robes&#10;&#10;AI-generated content may be incorrect.">
            <a:extLst>
              <a:ext uri="{FF2B5EF4-FFF2-40B4-BE49-F238E27FC236}">
                <a16:creationId xmlns:a16="http://schemas.microsoft.com/office/drawing/2014/main" id="{B886FBCA-66DD-00CA-8321-5A2E75D7C1C4}"/>
              </a:ext>
            </a:extLst>
          </p:cNvPr>
          <p:cNvPicPr>
            <a:picLocks noChangeAspect="1"/>
          </p:cNvPicPr>
          <p:nvPr/>
        </p:nvPicPr>
        <p:blipFill>
          <a:blip r:embed="rId3"/>
          <a:stretch>
            <a:fillRect/>
          </a:stretch>
        </p:blipFill>
        <p:spPr>
          <a:xfrm>
            <a:off x="7981950" y="1485900"/>
            <a:ext cx="9753600" cy="731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268844" y="1533224"/>
            <a:ext cx="6435725" cy="7283331"/>
            <a:chOff x="11737144" y="1731601"/>
            <a:chExt cx="6435725" cy="7283331"/>
          </a:xfrm>
        </p:grpSpPr>
        <p:sp>
          <p:nvSpPr>
            <p:cNvPr id="153" name="Google Shape;153;p9"/>
            <p:cNvSpPr txBox="1"/>
            <p:nvPr/>
          </p:nvSpPr>
          <p:spPr>
            <a:xfrm>
              <a:off x="11737144" y="2920956"/>
              <a:ext cx="6435725"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altLang="en-US" sz="6600" b="1" i="0" u="none" strike="noStrike" cap="none" dirty="0">
                  <a:solidFill>
                    <a:schemeClr val="bg1"/>
                  </a:solidFill>
                  <a:latin typeface="Arial" panose="020B0604020202020204" pitchFamily="34" charset="0"/>
                  <a:cs typeface="Arial" panose="020B0604020202020204" pitchFamily="34" charset="0"/>
                  <a:sym typeface="Arial" panose="020B0604020202020204"/>
                </a:rPr>
                <a:t>If someone asks you why you are untying it, tell him that the Master needs it.”</a:t>
              </a:r>
            </a:p>
          </p:txBody>
        </p:sp>
        <p:sp>
          <p:nvSpPr>
            <p:cNvPr id="154" name="Google Shape;154;p9"/>
            <p:cNvSpPr txBox="1"/>
            <p:nvPr/>
          </p:nvSpPr>
          <p:spPr>
            <a:xfrm>
              <a:off x="11801689" y="1731601"/>
              <a:ext cx="1285800" cy="769441"/>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6" name="Picture 5" descr="A group of men in robes&#10;&#10;AI-generated content may be incorrect.">
            <a:extLst>
              <a:ext uri="{FF2B5EF4-FFF2-40B4-BE49-F238E27FC236}">
                <a16:creationId xmlns:a16="http://schemas.microsoft.com/office/drawing/2014/main" id="{F0E0F18A-046A-6841-515B-FB0377B68B17}"/>
              </a:ext>
            </a:extLst>
          </p:cNvPr>
          <p:cNvPicPr>
            <a:picLocks noChangeAspect="1"/>
          </p:cNvPicPr>
          <p:nvPr/>
        </p:nvPicPr>
        <p:blipFill>
          <a:blip r:embed="rId3"/>
          <a:stretch>
            <a:fillRect/>
          </a:stretch>
        </p:blipFill>
        <p:spPr>
          <a:xfrm>
            <a:off x="923925" y="1485900"/>
            <a:ext cx="9753600"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785</Words>
  <Application>Microsoft Office PowerPoint</Application>
  <PresentationFormat>Custom</PresentationFormat>
  <Paragraphs>80</Paragraphs>
  <Slides>24</Slides>
  <Notes>24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Jerry Cruz</cp:lastModifiedBy>
  <cp:revision>53</cp:revision>
  <dcterms:created xsi:type="dcterms:W3CDTF">2022-09-22T06:53:00Z</dcterms:created>
  <dcterms:modified xsi:type="dcterms:W3CDTF">2025-04-10T21:42:29Z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BD00DED1E16146CCA5E7F8602BA0A763_13</vt:lpwstr>
  </property>
  <property fmtid="{D5CDD505-2E9C-101B-9397-08002B2CF9AE}" pid="3" name="KSOProductBuildVer">
    <vt:lpwstr>1033-12.2.0.20348</vt:lpwstr>
  </property>
</Properties>
</file>