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91" r:id="rId15"/>
    <p:sldId id="292" r:id="rId16"/>
    <p:sldId id="275" r:id="rId17"/>
    <p:sldId id="276" r:id="rId18"/>
    <p:sldId id="277" r:id="rId19"/>
    <p:sldId id="278" r:id="rId20"/>
    <p:sldId id="280" r:id="rId21"/>
    <p:sldId id="290" r:id="rId22"/>
    <p:sldId id="282" r:id="rId23"/>
  </p:sldIdLst>
  <p:sldSz cx="18288000" cy="10287000"/>
  <p:notesSz cx="6858000" cy="9144000"/>
  <p:embeddedFontLst>
    <p:embeddedFont>
      <p:font typeface="Arial Black" panose="020B0A0402010202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cfcn1lrG88w+VTW5ubOwBziYZ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93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69" name="Google Shape;169;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78" name="Google Shape;178;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87" name="Google Shape;187;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E61EB0C2-F3C5-C53E-CD69-3D821902A83E}"/>
            </a:ext>
          </a:extLst>
        </p:cNvPr>
        <p:cNvGrpSpPr/>
        <p:nvPr/>
      </p:nvGrpSpPr>
      <p:grpSpPr>
        <a:xfrm>
          <a:off x="0" y="0"/>
          <a:ext cx="0" cy="0"/>
          <a:chOff x="0" y="0"/>
          <a:chExt cx="0" cy="0"/>
        </a:xfrm>
      </p:grpSpPr>
      <p:sp>
        <p:nvSpPr>
          <p:cNvPr id="130" name="Google Shape;130;p7:notes">
            <a:extLst>
              <a:ext uri="{FF2B5EF4-FFF2-40B4-BE49-F238E27FC236}">
                <a16:creationId xmlns:a16="http://schemas.microsoft.com/office/drawing/2014/main" id="{3E3291A3-9E3C-7321-12D8-9913752F607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a:extLst>
              <a:ext uri="{FF2B5EF4-FFF2-40B4-BE49-F238E27FC236}">
                <a16:creationId xmlns:a16="http://schemas.microsoft.com/office/drawing/2014/main" id="{60184B18-4BBD-1405-9B52-F97A1F13563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32" name="Google Shape;132;p7:notes">
            <a:extLst>
              <a:ext uri="{FF2B5EF4-FFF2-40B4-BE49-F238E27FC236}">
                <a16:creationId xmlns:a16="http://schemas.microsoft.com/office/drawing/2014/main" id="{18D09D3C-6BFA-E4BB-DA35-13FAE228DFF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91581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6AD699AB-90E8-BF46-43DB-C2E13201EB01}"/>
            </a:ext>
          </a:extLst>
        </p:cNvPr>
        <p:cNvGrpSpPr/>
        <p:nvPr/>
      </p:nvGrpSpPr>
      <p:grpSpPr>
        <a:xfrm>
          <a:off x="0" y="0"/>
          <a:ext cx="0" cy="0"/>
          <a:chOff x="0" y="0"/>
          <a:chExt cx="0" cy="0"/>
        </a:xfrm>
      </p:grpSpPr>
      <p:sp>
        <p:nvSpPr>
          <p:cNvPr id="140" name="Google Shape;140;p8:notes">
            <a:extLst>
              <a:ext uri="{FF2B5EF4-FFF2-40B4-BE49-F238E27FC236}">
                <a16:creationId xmlns:a16="http://schemas.microsoft.com/office/drawing/2014/main" id="{BAD5E76F-353B-B2CA-6FFB-408E2D5B966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a:extLst>
              <a:ext uri="{FF2B5EF4-FFF2-40B4-BE49-F238E27FC236}">
                <a16:creationId xmlns:a16="http://schemas.microsoft.com/office/drawing/2014/main" id="{AFC16092-AD4E-FC4A-FB2F-2D10B942D74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a:extLst>
              <a:ext uri="{FF2B5EF4-FFF2-40B4-BE49-F238E27FC236}">
                <a16:creationId xmlns:a16="http://schemas.microsoft.com/office/drawing/2014/main" id="{C10E724B-50A3-4ABD-8D27-67E018A9C0A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3730123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0965feb3a1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30965feb3a1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g30965feb3a1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54A0E248-6987-C2F8-93BF-0297365A9216}"/>
            </a:ext>
          </a:extLst>
        </p:cNvPr>
        <p:cNvGrpSpPr/>
        <p:nvPr/>
      </p:nvGrpSpPr>
      <p:grpSpPr>
        <a:xfrm>
          <a:off x="0" y="0"/>
          <a:ext cx="0" cy="0"/>
          <a:chOff x="0" y="0"/>
          <a:chExt cx="0" cy="0"/>
        </a:xfrm>
      </p:grpSpPr>
      <p:sp>
        <p:nvSpPr>
          <p:cNvPr id="100" name="Google Shape;100;p2:notes">
            <a:extLst>
              <a:ext uri="{FF2B5EF4-FFF2-40B4-BE49-F238E27FC236}">
                <a16:creationId xmlns:a16="http://schemas.microsoft.com/office/drawing/2014/main" id="{61BC8FCE-0904-E833-1CCD-3B7CA5B225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a:extLst>
              <a:ext uri="{FF2B5EF4-FFF2-40B4-BE49-F238E27FC236}">
                <a16:creationId xmlns:a16="http://schemas.microsoft.com/office/drawing/2014/main" id="{DC3E84C3-C164-9A0F-ED42-57B000BC935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a:extLst>
              <a:ext uri="{FF2B5EF4-FFF2-40B4-BE49-F238E27FC236}">
                <a16:creationId xmlns:a16="http://schemas.microsoft.com/office/drawing/2014/main" id="{72B8FE6A-B9A0-FB99-5112-C9AC2FEF9E6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78899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84"/>
        <p:cNvGrpSpPr/>
        <p:nvPr/>
      </p:nvGrpSpPr>
      <p:grpSpPr>
        <a:xfrm>
          <a:off x="0" y="0"/>
          <a:ext cx="0" cy="0"/>
          <a:chOff x="0" y="0"/>
          <a:chExt cx="0" cy="0"/>
        </a:xfrm>
      </p:grpSpPr>
      <p:sp>
        <p:nvSpPr>
          <p:cNvPr id="85" name="Google Shape;8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74806"/>
        </a:solidFill>
        <a:effectLst/>
      </p:bgPr>
    </p:bg>
    <p:spTree>
      <p:nvGrpSpPr>
        <p:cNvPr id="1" name="Shape 170"/>
        <p:cNvGrpSpPr/>
        <p:nvPr/>
      </p:nvGrpSpPr>
      <p:grpSpPr>
        <a:xfrm>
          <a:off x="0" y="0"/>
          <a:ext cx="0" cy="0"/>
          <a:chOff x="0" y="0"/>
          <a:chExt cx="0" cy="0"/>
        </a:xfrm>
      </p:grpSpPr>
      <p:grpSp>
        <p:nvGrpSpPr>
          <p:cNvPr id="3" name="Group 2">
            <a:extLst>
              <a:ext uri="{FF2B5EF4-FFF2-40B4-BE49-F238E27FC236}">
                <a16:creationId xmlns:a16="http://schemas.microsoft.com/office/drawing/2014/main" id="{58579730-5932-AD07-A92D-A09B250D990A}"/>
              </a:ext>
            </a:extLst>
          </p:cNvPr>
          <p:cNvGrpSpPr/>
          <p:nvPr/>
        </p:nvGrpSpPr>
        <p:grpSpPr>
          <a:xfrm>
            <a:off x="1283303" y="891635"/>
            <a:ext cx="15721394" cy="8503730"/>
            <a:chOff x="1178128" y="891635"/>
            <a:chExt cx="15721394" cy="8503730"/>
          </a:xfrm>
        </p:grpSpPr>
        <p:grpSp>
          <p:nvGrpSpPr>
            <p:cNvPr id="171" name="Google Shape;171;p11"/>
            <p:cNvGrpSpPr/>
            <p:nvPr/>
          </p:nvGrpSpPr>
          <p:grpSpPr>
            <a:xfrm>
              <a:off x="1178128" y="891635"/>
              <a:ext cx="6181677" cy="8503730"/>
              <a:chOff x="1147393" y="817605"/>
              <a:chExt cx="6181677" cy="8503730"/>
            </a:xfrm>
          </p:grpSpPr>
          <p:sp>
            <p:nvSpPr>
              <p:cNvPr id="172" name="Google Shape;172;p11"/>
              <p:cNvSpPr txBox="1"/>
              <p:nvPr/>
            </p:nvSpPr>
            <p:spPr>
              <a:xfrm>
                <a:off x="1147393" y="1842365"/>
                <a:ext cx="6181677" cy="74789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dirty="0">
                    <a:solidFill>
                      <a:schemeClr val="lt1"/>
                    </a:solidFill>
                  </a:rPr>
                  <a:t>“Let the fig tree teach you a lesson. When its branches become green and tender and it starts putting out leaves, you know that summer is near.</a:t>
                </a:r>
                <a:endParaRPr sz="5400" b="1" i="0" u="none" strike="noStrike" cap="none" dirty="0">
                  <a:solidFill>
                    <a:schemeClr val="lt1"/>
                  </a:solidFill>
                  <a:latin typeface="Arial Black"/>
                  <a:ea typeface="Arial Black"/>
                  <a:cs typeface="Arial Black"/>
                  <a:sym typeface="Arial Black"/>
                </a:endParaRPr>
              </a:p>
            </p:txBody>
          </p:sp>
          <p:sp>
            <p:nvSpPr>
              <p:cNvPr id="173" name="Google Shape;173;p11"/>
              <p:cNvSpPr txBox="1"/>
              <p:nvPr/>
            </p:nvSpPr>
            <p:spPr>
              <a:xfrm>
                <a:off x="1147393" y="817605"/>
                <a:ext cx="2024400"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28</a:t>
                </a:r>
                <a:endParaRPr sz="5000" b="1" i="0" u="none" strike="noStrike" cap="none" dirty="0">
                  <a:solidFill>
                    <a:srgbClr val="FFFFFF"/>
                  </a:solidFill>
                  <a:latin typeface="Arial Black"/>
                  <a:ea typeface="Arial Black"/>
                  <a:cs typeface="Arial Black"/>
                  <a:sym typeface="Arial Black"/>
                </a:endParaRPr>
              </a:p>
            </p:txBody>
          </p:sp>
        </p:grpSp>
        <p:pic>
          <p:nvPicPr>
            <p:cNvPr id="2" name="Picture 2" descr="C:\Users\deyo\Desktop\Documents\MFC Kids\Live The Word Kids\LTW Kids 11.14.21\19_FB_Jesus_Future_1024.jpg">
              <a:extLst>
                <a:ext uri="{FF2B5EF4-FFF2-40B4-BE49-F238E27FC236}">
                  <a16:creationId xmlns:a16="http://schemas.microsoft.com/office/drawing/2014/main" id="{5871D892-CB6A-0DD7-4743-D958A700BD39}"/>
                </a:ext>
              </a:extLst>
            </p:cNvPr>
            <p:cNvPicPr>
              <a:picLocks noChangeAspect="1" noChangeArrowheads="1"/>
            </p:cNvPicPr>
            <p:nvPr/>
          </p:nvPicPr>
          <p:blipFill>
            <a:blip r:embed="rId3"/>
            <a:srcRect/>
            <a:stretch>
              <a:fillRect/>
            </a:stretch>
          </p:blipFill>
          <p:spPr bwMode="auto">
            <a:xfrm>
              <a:off x="7964492" y="1475331"/>
              <a:ext cx="8935030" cy="7409362"/>
            </a:xfrm>
            <a:prstGeom prst="rect">
              <a:avLst/>
            </a:prstGeom>
            <a:noFill/>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79"/>
        <p:cNvGrpSpPr/>
        <p:nvPr/>
      </p:nvGrpSpPr>
      <p:grpSpPr>
        <a:xfrm>
          <a:off x="0" y="0"/>
          <a:ext cx="0" cy="0"/>
          <a:chOff x="0" y="0"/>
          <a:chExt cx="0" cy="0"/>
        </a:xfrm>
      </p:grpSpPr>
      <p:grpSp>
        <p:nvGrpSpPr>
          <p:cNvPr id="3" name="Group 2">
            <a:extLst>
              <a:ext uri="{FF2B5EF4-FFF2-40B4-BE49-F238E27FC236}">
                <a16:creationId xmlns:a16="http://schemas.microsoft.com/office/drawing/2014/main" id="{90E03E94-70C3-0856-6C77-794355591461}"/>
              </a:ext>
            </a:extLst>
          </p:cNvPr>
          <p:cNvGrpSpPr/>
          <p:nvPr/>
        </p:nvGrpSpPr>
        <p:grpSpPr>
          <a:xfrm>
            <a:off x="1054056" y="950452"/>
            <a:ext cx="16179888" cy="8386096"/>
            <a:chOff x="1054056" y="950452"/>
            <a:chExt cx="16179888" cy="8386096"/>
          </a:xfrm>
        </p:grpSpPr>
        <p:grpSp>
          <p:nvGrpSpPr>
            <p:cNvPr id="180" name="Google Shape;180;p12"/>
            <p:cNvGrpSpPr/>
            <p:nvPr/>
          </p:nvGrpSpPr>
          <p:grpSpPr>
            <a:xfrm>
              <a:off x="1054056" y="950452"/>
              <a:ext cx="5936584" cy="8386096"/>
              <a:chOff x="936072" y="883734"/>
              <a:chExt cx="6555445" cy="8386096"/>
            </a:xfrm>
          </p:grpSpPr>
          <p:sp>
            <p:nvSpPr>
              <p:cNvPr id="181" name="Google Shape;181;p12"/>
              <p:cNvSpPr txBox="1"/>
              <p:nvPr/>
            </p:nvSpPr>
            <p:spPr>
              <a:xfrm>
                <a:off x="936072" y="1883192"/>
                <a:ext cx="6555445" cy="73866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6000" b="1" dirty="0">
                    <a:solidFill>
                      <a:schemeClr val="lt1"/>
                    </a:solidFill>
                  </a:rPr>
                  <a:t>In the same way, when you see these things happening, you will know that the time is near, ready to begin.</a:t>
                </a:r>
                <a:endParaRPr sz="6000" b="1" i="0" u="none" strike="noStrike" cap="none" dirty="0">
                  <a:solidFill>
                    <a:schemeClr val="lt1"/>
                  </a:solidFill>
                  <a:latin typeface="Arial Black"/>
                  <a:ea typeface="Arial Black"/>
                  <a:cs typeface="Arial Black"/>
                  <a:sym typeface="Arial Black"/>
                </a:endParaRPr>
              </a:p>
            </p:txBody>
          </p:sp>
          <p:sp>
            <p:nvSpPr>
              <p:cNvPr id="182" name="Google Shape;182;p12"/>
              <p:cNvSpPr txBox="1"/>
              <p:nvPr/>
            </p:nvSpPr>
            <p:spPr>
              <a:xfrm>
                <a:off x="936072" y="883734"/>
                <a:ext cx="1273337" cy="769500"/>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29</a:t>
                </a:r>
                <a:endParaRPr sz="5000" b="1" i="0" u="none" strike="noStrike" cap="none" dirty="0">
                  <a:solidFill>
                    <a:srgbClr val="FFFFFF"/>
                  </a:solidFill>
                  <a:latin typeface="Arial Black"/>
                  <a:ea typeface="Arial Black"/>
                  <a:cs typeface="Arial Black"/>
                  <a:sym typeface="Arial Black"/>
                </a:endParaRPr>
              </a:p>
            </p:txBody>
          </p:sp>
        </p:grpSp>
        <p:pic>
          <p:nvPicPr>
            <p:cNvPr id="2" name="Picture 12" descr="Alarm Clock [GIF] | Vector animation, Motion design video, Motion design">
              <a:extLst>
                <a:ext uri="{FF2B5EF4-FFF2-40B4-BE49-F238E27FC236}">
                  <a16:creationId xmlns:a16="http://schemas.microsoft.com/office/drawing/2014/main" id="{ED6F2B54-D293-7C84-37B1-9A9498EDD38C}"/>
                </a:ext>
              </a:extLst>
            </p:cNvPr>
            <p:cNvPicPr>
              <a:picLocks noChangeAspect="1" noChangeArrowheads="1" noCrop="1"/>
            </p:cNvPicPr>
            <p:nvPr/>
          </p:nvPicPr>
          <p:blipFill>
            <a:blip r:embed="rId3"/>
            <a:srcRect/>
            <a:stretch>
              <a:fillRect/>
            </a:stretch>
          </p:blipFill>
          <p:spPr bwMode="auto">
            <a:xfrm>
              <a:off x="7443949" y="1214650"/>
              <a:ext cx="9789995" cy="7820167"/>
            </a:xfrm>
            <a:prstGeom prst="rect">
              <a:avLst/>
            </a:prstGeom>
            <a:noFill/>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188"/>
        <p:cNvGrpSpPr/>
        <p:nvPr/>
      </p:nvGrpSpPr>
      <p:grpSpPr>
        <a:xfrm>
          <a:off x="0" y="0"/>
          <a:ext cx="0" cy="0"/>
          <a:chOff x="0" y="0"/>
          <a:chExt cx="0" cy="0"/>
        </a:xfrm>
      </p:grpSpPr>
      <p:grpSp>
        <p:nvGrpSpPr>
          <p:cNvPr id="3" name="Group 2">
            <a:extLst>
              <a:ext uri="{FF2B5EF4-FFF2-40B4-BE49-F238E27FC236}">
                <a16:creationId xmlns:a16="http://schemas.microsoft.com/office/drawing/2014/main" id="{473F0823-00AE-3847-08DB-8E3059EA1E42}"/>
              </a:ext>
            </a:extLst>
          </p:cNvPr>
          <p:cNvGrpSpPr/>
          <p:nvPr/>
        </p:nvGrpSpPr>
        <p:grpSpPr>
          <a:xfrm>
            <a:off x="1003730" y="1325137"/>
            <a:ext cx="16280540" cy="7636727"/>
            <a:chOff x="1108047" y="882313"/>
            <a:chExt cx="16280540" cy="7636727"/>
          </a:xfrm>
        </p:grpSpPr>
        <p:grpSp>
          <p:nvGrpSpPr>
            <p:cNvPr id="189" name="Google Shape;189;p14"/>
            <p:cNvGrpSpPr/>
            <p:nvPr/>
          </p:nvGrpSpPr>
          <p:grpSpPr>
            <a:xfrm>
              <a:off x="1108047" y="1121628"/>
              <a:ext cx="5292753" cy="7397412"/>
              <a:chOff x="930809" y="1485900"/>
              <a:chExt cx="5027806" cy="9183712"/>
            </a:xfrm>
          </p:grpSpPr>
          <p:sp>
            <p:nvSpPr>
              <p:cNvPr id="190" name="Google Shape;190;p14"/>
              <p:cNvSpPr txBox="1"/>
              <p:nvPr/>
            </p:nvSpPr>
            <p:spPr>
              <a:xfrm>
                <a:off x="930809" y="2645568"/>
                <a:ext cx="5027806" cy="80240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6000" b="1" dirty="0">
                    <a:solidFill>
                      <a:schemeClr val="lt1"/>
                    </a:solidFill>
                  </a:rPr>
                  <a:t>Remember that all these things will happen before the people now living have all died.</a:t>
                </a:r>
                <a:endParaRPr sz="6000" b="1" i="0" u="none" strike="noStrike" cap="none" dirty="0">
                  <a:solidFill>
                    <a:schemeClr val="lt1"/>
                  </a:solidFill>
                  <a:latin typeface="Arial Black"/>
                  <a:ea typeface="Arial Black"/>
                  <a:cs typeface="Arial Black"/>
                  <a:sym typeface="Arial Black"/>
                </a:endParaRPr>
              </a:p>
            </p:txBody>
          </p:sp>
          <p:sp>
            <p:nvSpPr>
              <p:cNvPr id="191" name="Google Shape;191;p14"/>
              <p:cNvSpPr txBox="1"/>
              <p:nvPr/>
            </p:nvSpPr>
            <p:spPr>
              <a:xfrm>
                <a:off x="930809" y="1485900"/>
                <a:ext cx="1688405" cy="955243"/>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30</a:t>
                </a:r>
                <a:endParaRPr sz="5000" b="1" i="0" u="none" strike="noStrike" cap="none" dirty="0">
                  <a:solidFill>
                    <a:srgbClr val="FFFFFF"/>
                  </a:solidFill>
                  <a:latin typeface="Arial Black"/>
                  <a:ea typeface="Arial Black"/>
                  <a:cs typeface="Arial Black"/>
                  <a:sym typeface="Arial Black"/>
                </a:endParaRPr>
              </a:p>
            </p:txBody>
          </p:sp>
        </p:grpSp>
        <p:pic>
          <p:nvPicPr>
            <p:cNvPr id="2" name="Picture 2" descr="C:\Users\deyo\Desktop\Documents\MFC Kids\Live The Word Kids\LTW Kids 11.14.21\21_FB_Jesus_Future_1024.jpg">
              <a:extLst>
                <a:ext uri="{FF2B5EF4-FFF2-40B4-BE49-F238E27FC236}">
                  <a16:creationId xmlns:a16="http://schemas.microsoft.com/office/drawing/2014/main" id="{6C67A0A3-6FFC-2FAE-F2AA-6DBC51DA1C65}"/>
                </a:ext>
              </a:extLst>
            </p:cNvPr>
            <p:cNvPicPr>
              <a:picLocks noChangeAspect="1" noChangeArrowheads="1"/>
            </p:cNvPicPr>
            <p:nvPr/>
          </p:nvPicPr>
          <p:blipFill>
            <a:blip r:embed="rId3"/>
            <a:srcRect/>
            <a:stretch>
              <a:fillRect/>
            </a:stretch>
          </p:blipFill>
          <p:spPr bwMode="auto">
            <a:xfrm>
              <a:off x="7206285" y="882313"/>
              <a:ext cx="10182302" cy="7636727"/>
            </a:xfrm>
            <a:prstGeom prst="rect">
              <a:avLst/>
            </a:prstGeom>
            <a:noFill/>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33">
          <a:extLst>
            <a:ext uri="{FF2B5EF4-FFF2-40B4-BE49-F238E27FC236}">
              <a16:creationId xmlns:a16="http://schemas.microsoft.com/office/drawing/2014/main" id="{85AEF839-B68B-AC89-17F1-DF17C95EB7A5}"/>
            </a:ext>
          </a:extLst>
        </p:cNvPr>
        <p:cNvGrpSpPr/>
        <p:nvPr/>
      </p:nvGrpSpPr>
      <p:grpSpPr>
        <a:xfrm>
          <a:off x="0" y="0"/>
          <a:ext cx="0" cy="0"/>
          <a:chOff x="0" y="0"/>
          <a:chExt cx="0" cy="0"/>
        </a:xfrm>
      </p:grpSpPr>
      <p:sp>
        <p:nvSpPr>
          <p:cNvPr id="134" name="Google Shape;134;p7" descr="Sunset Animated Illustration by Mina FZ. for Queble on Dribbble">
            <a:extLst>
              <a:ext uri="{FF2B5EF4-FFF2-40B4-BE49-F238E27FC236}">
                <a16:creationId xmlns:a16="http://schemas.microsoft.com/office/drawing/2014/main" id="{EFCFDE19-242B-4325-4C40-8C890DCD07E1}"/>
              </a:ext>
            </a:extLst>
          </p:cNvPr>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665F5C7E-4A36-04E0-DB39-FCF24838B890}"/>
              </a:ext>
            </a:extLst>
          </p:cNvPr>
          <p:cNvGrpSpPr/>
          <p:nvPr/>
        </p:nvGrpSpPr>
        <p:grpSpPr>
          <a:xfrm>
            <a:off x="1194711" y="1090171"/>
            <a:ext cx="15898578" cy="8106658"/>
            <a:chOff x="1194711" y="1003064"/>
            <a:chExt cx="15898578" cy="8106658"/>
          </a:xfrm>
        </p:grpSpPr>
        <p:grpSp>
          <p:nvGrpSpPr>
            <p:cNvPr id="135" name="Google Shape;135;p7">
              <a:extLst>
                <a:ext uri="{FF2B5EF4-FFF2-40B4-BE49-F238E27FC236}">
                  <a16:creationId xmlns:a16="http://schemas.microsoft.com/office/drawing/2014/main" id="{86F22349-002B-01A0-E049-8F95D2AFD3E1}"/>
                </a:ext>
              </a:extLst>
            </p:cNvPr>
            <p:cNvGrpSpPr/>
            <p:nvPr/>
          </p:nvGrpSpPr>
          <p:grpSpPr>
            <a:xfrm>
              <a:off x="1194711" y="1325931"/>
              <a:ext cx="5869030" cy="7081140"/>
              <a:chOff x="1195397" y="1655288"/>
              <a:chExt cx="5869030" cy="7081140"/>
            </a:xfrm>
          </p:grpSpPr>
          <p:sp>
            <p:nvSpPr>
              <p:cNvPr id="136" name="Google Shape;136;p7">
                <a:extLst>
                  <a:ext uri="{FF2B5EF4-FFF2-40B4-BE49-F238E27FC236}">
                    <a16:creationId xmlns:a16="http://schemas.microsoft.com/office/drawing/2014/main" id="{307A0BB7-545B-8DD4-D7E8-7A39FD8B622C}"/>
                  </a:ext>
                </a:extLst>
              </p:cNvPr>
              <p:cNvSpPr txBox="1"/>
              <p:nvPr/>
            </p:nvSpPr>
            <p:spPr>
              <a:xfrm>
                <a:off x="1246033" y="1655288"/>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31</a:t>
                </a:r>
                <a:endParaRPr sz="5000" b="1" i="0" u="none" strike="noStrike" cap="none" dirty="0">
                  <a:solidFill>
                    <a:srgbClr val="FFFFFF"/>
                  </a:solidFill>
                  <a:latin typeface="Arial Black"/>
                  <a:ea typeface="Arial Black"/>
                  <a:cs typeface="Arial Black"/>
                  <a:sym typeface="Arial Black"/>
                </a:endParaRPr>
              </a:p>
            </p:txBody>
          </p:sp>
          <p:sp>
            <p:nvSpPr>
              <p:cNvPr id="137" name="Google Shape;137;p7">
                <a:extLst>
                  <a:ext uri="{FF2B5EF4-FFF2-40B4-BE49-F238E27FC236}">
                    <a16:creationId xmlns:a16="http://schemas.microsoft.com/office/drawing/2014/main" id="{19D2A464-20B2-CDF0-0E8C-38E0C64709AF}"/>
                  </a:ext>
                </a:extLst>
              </p:cNvPr>
              <p:cNvSpPr txBox="1"/>
              <p:nvPr/>
            </p:nvSpPr>
            <p:spPr>
              <a:xfrm>
                <a:off x="1195397" y="2642452"/>
                <a:ext cx="5869030" cy="60939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6600" b="1" dirty="0">
                    <a:solidFill>
                      <a:schemeClr val="lt1"/>
                    </a:solidFill>
                  </a:rPr>
                  <a:t>Heaven and earth will pass away, but my words will never pass away.</a:t>
                </a:r>
                <a:endParaRPr sz="6600" b="1" i="0" u="none" strike="noStrike" cap="none" dirty="0">
                  <a:solidFill>
                    <a:schemeClr val="lt1"/>
                  </a:solidFill>
                  <a:latin typeface="Arial"/>
                  <a:ea typeface="Arial"/>
                  <a:cs typeface="Arial"/>
                  <a:sym typeface="Arial"/>
                </a:endParaRPr>
              </a:p>
            </p:txBody>
          </p:sp>
        </p:grpSp>
        <p:pic>
          <p:nvPicPr>
            <p:cNvPr id="2" name="Picture 2" descr="44 Heaven And Earth Clip Art Illustrations &amp;amp; Clip Art - iStock">
              <a:extLst>
                <a:ext uri="{FF2B5EF4-FFF2-40B4-BE49-F238E27FC236}">
                  <a16:creationId xmlns:a16="http://schemas.microsoft.com/office/drawing/2014/main" id="{DD6A23DD-DFDD-AAD6-A546-90E030AFAFBD}"/>
                </a:ext>
              </a:extLst>
            </p:cNvPr>
            <p:cNvPicPr>
              <a:picLocks noChangeAspect="1" noChangeArrowheads="1"/>
            </p:cNvPicPr>
            <p:nvPr/>
          </p:nvPicPr>
          <p:blipFill>
            <a:blip r:embed="rId3"/>
            <a:srcRect/>
            <a:stretch>
              <a:fillRect/>
            </a:stretch>
          </p:blipFill>
          <p:spPr bwMode="auto">
            <a:xfrm>
              <a:off x="7750022" y="1003064"/>
              <a:ext cx="9343267" cy="8106658"/>
            </a:xfrm>
            <a:prstGeom prst="rect">
              <a:avLst/>
            </a:prstGeom>
            <a:noFill/>
          </p:spPr>
        </p:pic>
      </p:grpSp>
    </p:spTree>
    <p:extLst>
      <p:ext uri="{BB962C8B-B14F-4D97-AF65-F5344CB8AC3E}">
        <p14:creationId xmlns:p14="http://schemas.microsoft.com/office/powerpoint/2010/main" val="1854915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43">
          <a:extLst>
            <a:ext uri="{FF2B5EF4-FFF2-40B4-BE49-F238E27FC236}">
              <a16:creationId xmlns:a16="http://schemas.microsoft.com/office/drawing/2014/main" id="{FA7CEA60-D194-BD5D-CDD9-6BDCFA4E4EF7}"/>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25951910-CE7E-F8BE-A3BA-F8DE458F246F}"/>
              </a:ext>
            </a:extLst>
          </p:cNvPr>
          <p:cNvGrpSpPr/>
          <p:nvPr/>
        </p:nvGrpSpPr>
        <p:grpSpPr>
          <a:xfrm>
            <a:off x="1117839" y="777756"/>
            <a:ext cx="16052322" cy="8731489"/>
            <a:chOff x="909797" y="777755"/>
            <a:chExt cx="16052322" cy="8731489"/>
          </a:xfrm>
        </p:grpSpPr>
        <p:grpSp>
          <p:nvGrpSpPr>
            <p:cNvPr id="144" name="Google Shape;144;p8">
              <a:extLst>
                <a:ext uri="{FF2B5EF4-FFF2-40B4-BE49-F238E27FC236}">
                  <a16:creationId xmlns:a16="http://schemas.microsoft.com/office/drawing/2014/main" id="{FF16DEE1-090F-A599-D83A-B4970BFE6457}"/>
                </a:ext>
              </a:extLst>
            </p:cNvPr>
            <p:cNvGrpSpPr/>
            <p:nvPr/>
          </p:nvGrpSpPr>
          <p:grpSpPr>
            <a:xfrm>
              <a:off x="909797" y="777755"/>
              <a:ext cx="5696100" cy="8731489"/>
              <a:chOff x="1571075" y="1485900"/>
              <a:chExt cx="5696100" cy="7193342"/>
            </a:xfrm>
          </p:grpSpPr>
          <p:sp>
            <p:nvSpPr>
              <p:cNvPr id="145" name="Google Shape;145;p8">
                <a:extLst>
                  <a:ext uri="{FF2B5EF4-FFF2-40B4-BE49-F238E27FC236}">
                    <a16:creationId xmlns:a16="http://schemas.microsoft.com/office/drawing/2014/main" id="{BDE0C303-4381-631B-457C-77F9DFE0F70F}"/>
                  </a:ext>
                </a:extLst>
              </p:cNvPr>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32</a:t>
                </a:r>
                <a:endParaRPr sz="5000" b="1" i="0" u="none" strike="noStrike" cap="none" dirty="0">
                  <a:solidFill>
                    <a:schemeClr val="lt1"/>
                  </a:solidFill>
                  <a:latin typeface="Arial Black"/>
                  <a:ea typeface="Arial Black"/>
                  <a:cs typeface="Arial Black"/>
                  <a:sym typeface="Arial Black"/>
                </a:endParaRPr>
              </a:p>
            </p:txBody>
          </p:sp>
          <p:sp>
            <p:nvSpPr>
              <p:cNvPr id="146" name="Google Shape;146;p8">
                <a:extLst>
                  <a:ext uri="{FF2B5EF4-FFF2-40B4-BE49-F238E27FC236}">
                    <a16:creationId xmlns:a16="http://schemas.microsoft.com/office/drawing/2014/main" id="{2F524713-F3DA-9A08-9F7F-72953A36A29F}"/>
                  </a:ext>
                </a:extLst>
              </p:cNvPr>
              <p:cNvSpPr txBox="1"/>
              <p:nvPr/>
            </p:nvSpPr>
            <p:spPr>
              <a:xfrm>
                <a:off x="1571075" y="2517774"/>
                <a:ext cx="5696100" cy="616146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dirty="0">
                    <a:solidFill>
                      <a:schemeClr val="lt1"/>
                    </a:solidFill>
                  </a:rPr>
                  <a:t>“No one knows, however, when that day or hour will come—neither the angels in heaven, nor the Son; only the Father knows.</a:t>
                </a:r>
                <a:endParaRPr sz="5400" b="1" i="0" u="none" strike="noStrike" cap="none" dirty="0">
                  <a:solidFill>
                    <a:schemeClr val="lt1"/>
                  </a:solidFill>
                  <a:latin typeface="Arial Black"/>
                  <a:ea typeface="Arial Black"/>
                  <a:cs typeface="Arial Black"/>
                  <a:sym typeface="Arial Black"/>
                </a:endParaRPr>
              </a:p>
            </p:txBody>
          </p:sp>
        </p:grpSp>
        <p:pic>
          <p:nvPicPr>
            <p:cNvPr id="3" name="Picture 2" descr="Father Lord God Jesus Christ Grace Stock Vector (Royalty Free) 1738626542">
              <a:extLst>
                <a:ext uri="{FF2B5EF4-FFF2-40B4-BE49-F238E27FC236}">
                  <a16:creationId xmlns:a16="http://schemas.microsoft.com/office/drawing/2014/main" id="{1E4C59F7-4F98-BB71-97F0-2321386DA4DB}"/>
                </a:ext>
              </a:extLst>
            </p:cNvPr>
            <p:cNvPicPr>
              <a:picLocks noChangeAspect="1" noChangeArrowheads="1"/>
            </p:cNvPicPr>
            <p:nvPr/>
          </p:nvPicPr>
          <p:blipFill>
            <a:blip r:embed="rId3"/>
            <a:srcRect b="7498"/>
            <a:stretch>
              <a:fillRect/>
            </a:stretch>
          </p:blipFill>
          <p:spPr bwMode="auto">
            <a:xfrm>
              <a:off x="6879000" y="1086020"/>
              <a:ext cx="10083119" cy="8157945"/>
            </a:xfrm>
            <a:prstGeom prst="rect">
              <a:avLst/>
            </a:prstGeom>
            <a:noFill/>
          </p:spPr>
        </p:pic>
      </p:grpSp>
    </p:spTree>
    <p:extLst>
      <p:ext uri="{BB962C8B-B14F-4D97-AF65-F5344CB8AC3E}">
        <p14:creationId xmlns:p14="http://schemas.microsoft.com/office/powerpoint/2010/main" val="1033119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61"/>
        <p:cNvGrpSpPr/>
        <p:nvPr/>
      </p:nvGrpSpPr>
      <p:grpSpPr>
        <a:xfrm>
          <a:off x="0" y="0"/>
          <a:ext cx="0" cy="0"/>
          <a:chOff x="0" y="0"/>
          <a:chExt cx="0" cy="0"/>
        </a:xfrm>
      </p:grpSpPr>
      <p:sp>
        <p:nvSpPr>
          <p:cNvPr id="262" name="Google Shape;262;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63" name="Google Shape;263;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68"/>
        <p:cNvGrpSpPr/>
        <p:nvPr/>
      </p:nvGrpSpPr>
      <p:grpSpPr>
        <a:xfrm>
          <a:off x="0" y="0"/>
          <a:ext cx="0" cy="0"/>
          <a:chOff x="0" y="0"/>
          <a:chExt cx="0" cy="0"/>
        </a:xfrm>
      </p:grpSpPr>
      <p:grpSp>
        <p:nvGrpSpPr>
          <p:cNvPr id="269" name="Google Shape;269;p18"/>
          <p:cNvGrpSpPr/>
          <p:nvPr/>
        </p:nvGrpSpPr>
        <p:grpSpPr>
          <a:xfrm>
            <a:off x="2532407" y="1638300"/>
            <a:ext cx="13223187" cy="7010400"/>
            <a:chOff x="2931213" y="1638300"/>
            <a:chExt cx="13223187" cy="7010400"/>
          </a:xfrm>
        </p:grpSpPr>
        <p:pic>
          <p:nvPicPr>
            <p:cNvPr id="270" name="Google Shape;270;p18"/>
            <p:cNvPicPr preferRelativeResize="0"/>
            <p:nvPr/>
          </p:nvPicPr>
          <p:blipFill rotWithShape="1">
            <a:blip r:embed="rId3">
              <a:alphaModFix/>
            </a:blip>
            <a:srcRect/>
            <a:stretch/>
          </p:blipFill>
          <p:spPr>
            <a:xfrm>
              <a:off x="9144000" y="1638300"/>
              <a:ext cx="7010400" cy="7010400"/>
            </a:xfrm>
            <a:prstGeom prst="rect">
              <a:avLst/>
            </a:prstGeom>
            <a:noFill/>
            <a:ln>
              <a:noFill/>
            </a:ln>
          </p:spPr>
        </p:pic>
        <p:sp>
          <p:nvSpPr>
            <p:cNvPr id="271" name="Google Shape;271;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a:solidFill>
                    <a:schemeClr val="lt1"/>
                  </a:solidFill>
                  <a:latin typeface="Arial"/>
                  <a:ea typeface="Arial"/>
                  <a:cs typeface="Arial"/>
                  <a:sym typeface="Arial"/>
                </a:rPr>
                <a:t>GOSPEL</a:t>
              </a:r>
              <a:br>
                <a:rPr lang="en-US" sz="8800" b="1" i="0" u="none" strike="noStrike" cap="none">
                  <a:solidFill>
                    <a:schemeClr val="lt1"/>
                  </a:solidFill>
                  <a:latin typeface="Arial"/>
                  <a:ea typeface="Arial"/>
                  <a:cs typeface="Arial"/>
                  <a:sym typeface="Arial"/>
                </a:rPr>
              </a:br>
              <a:r>
                <a:rPr lang="en-US" sz="8800" b="1" i="0" u="none" strike="noStrike" cap="none">
                  <a:solidFill>
                    <a:schemeClr val="lt1"/>
                  </a:solidFill>
                  <a:latin typeface="Arial"/>
                  <a:ea typeface="Arial"/>
                  <a:cs typeface="Arial"/>
                  <a:sym typeface="Arial"/>
                </a:rPr>
                <a:t>MESSAGE</a:t>
              </a:r>
              <a:endParaRPr sz="8800" b="1" i="0" u="none" strike="noStrike" cap="none">
                <a:solidFill>
                  <a:schemeClr val="lt1"/>
                </a:solidFill>
                <a:latin typeface="Arial Black"/>
                <a:ea typeface="Arial Black"/>
                <a:cs typeface="Arial Black"/>
                <a:sym typeface="Arial Black"/>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76"/>
        <p:cNvGrpSpPr/>
        <p:nvPr/>
      </p:nvGrpSpPr>
      <p:grpSpPr>
        <a:xfrm>
          <a:off x="0" y="0"/>
          <a:ext cx="0" cy="0"/>
          <a:chOff x="0" y="0"/>
          <a:chExt cx="0" cy="0"/>
        </a:xfrm>
      </p:grpSpPr>
      <p:sp>
        <p:nvSpPr>
          <p:cNvPr id="278" name="Google Shape;278;p19"/>
          <p:cNvSpPr txBox="1"/>
          <p:nvPr/>
        </p:nvSpPr>
        <p:spPr>
          <a:xfrm>
            <a:off x="1272303" y="3619991"/>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79" name="Google Shape;279;p19"/>
          <p:cNvSpPr txBox="1"/>
          <p:nvPr/>
        </p:nvSpPr>
        <p:spPr>
          <a:xfrm>
            <a:off x="1403425" y="8530750"/>
            <a:ext cx="152367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chemeClr val="lt1"/>
              </a:solidFill>
              <a:latin typeface="Arial"/>
              <a:ea typeface="Arial"/>
              <a:cs typeface="Arial"/>
              <a:sym typeface="Arial"/>
            </a:endParaRPr>
          </a:p>
        </p:txBody>
      </p:sp>
      <p:sp>
        <p:nvSpPr>
          <p:cNvPr id="280" name="Google Shape;280;p19"/>
          <p:cNvSpPr txBox="1"/>
          <p:nvPr/>
        </p:nvSpPr>
        <p:spPr>
          <a:xfrm>
            <a:off x="143525" y="9653450"/>
            <a:ext cx="1110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 name="Group 5">
            <a:extLst>
              <a:ext uri="{FF2B5EF4-FFF2-40B4-BE49-F238E27FC236}">
                <a16:creationId xmlns:a16="http://schemas.microsoft.com/office/drawing/2014/main" id="{CF01C05A-B49E-94A0-9AB7-7FFB8AC1DFFC}"/>
              </a:ext>
            </a:extLst>
          </p:cNvPr>
          <p:cNvGrpSpPr/>
          <p:nvPr/>
        </p:nvGrpSpPr>
        <p:grpSpPr>
          <a:xfrm>
            <a:off x="1701044" y="3872416"/>
            <a:ext cx="7092900" cy="4658334"/>
            <a:chOff x="1161663" y="3180591"/>
            <a:chExt cx="7092900" cy="4658334"/>
          </a:xfrm>
        </p:grpSpPr>
        <p:sp>
          <p:nvSpPr>
            <p:cNvPr id="281" name="Google Shape;281;p19"/>
            <p:cNvSpPr/>
            <p:nvPr/>
          </p:nvSpPr>
          <p:spPr>
            <a:xfrm>
              <a:off x="1161663" y="3180591"/>
              <a:ext cx="4791819" cy="978678"/>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5400" dirty="0">
                  <a:solidFill>
                    <a:schemeClr val="lt1"/>
                  </a:solidFill>
                  <a:latin typeface="Arial Black"/>
                  <a:ea typeface="Arial Black"/>
                  <a:cs typeface="Arial Black"/>
                  <a:sym typeface="Arial Black"/>
                </a:rPr>
                <a:t>Materials:</a:t>
              </a:r>
              <a:endParaRPr sz="5400" b="0" i="0" u="none" strike="noStrike" cap="none" dirty="0">
                <a:solidFill>
                  <a:schemeClr val="lt1"/>
                </a:solidFill>
                <a:latin typeface="Arial Black"/>
                <a:ea typeface="Arial Black"/>
                <a:cs typeface="Arial Black"/>
                <a:sym typeface="Arial Black"/>
              </a:endParaRPr>
            </a:p>
          </p:txBody>
        </p:sp>
        <p:sp>
          <p:nvSpPr>
            <p:cNvPr id="282" name="Google Shape;282;p19"/>
            <p:cNvSpPr txBox="1"/>
            <p:nvPr/>
          </p:nvSpPr>
          <p:spPr>
            <a:xfrm>
              <a:off x="1161663" y="4668867"/>
              <a:ext cx="7092900" cy="3170058"/>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lt1"/>
                </a:buClr>
                <a:buSzPts val="4400"/>
              </a:pPr>
              <a:r>
                <a:rPr lang="en-US" sz="4000" b="1" dirty="0">
                  <a:solidFill>
                    <a:schemeClr val="lt1"/>
                  </a:solidFill>
                  <a:latin typeface="Calibri"/>
                  <a:ea typeface="Calibri"/>
                  <a:cs typeface="Calibri"/>
                  <a:sym typeface="Calibri"/>
                </a:rPr>
                <a:t>- Colored paper</a:t>
              </a:r>
            </a:p>
            <a:p>
              <a:pPr marR="0" lvl="0" algn="l" rtl="0">
                <a:lnSpc>
                  <a:spcPct val="100000"/>
                </a:lnSpc>
                <a:spcBef>
                  <a:spcPts val="0"/>
                </a:spcBef>
                <a:spcAft>
                  <a:spcPts val="0"/>
                </a:spcAft>
                <a:buClr>
                  <a:schemeClr val="lt1"/>
                </a:buClr>
                <a:buSzPts val="4400"/>
              </a:pPr>
              <a:r>
                <a:rPr lang="en-US" sz="4000" b="1" dirty="0">
                  <a:solidFill>
                    <a:schemeClr val="lt1"/>
                  </a:solidFill>
                  <a:latin typeface="Calibri"/>
                  <a:ea typeface="Calibri"/>
                  <a:cs typeface="Calibri"/>
                  <a:sym typeface="Calibri"/>
                </a:rPr>
                <a:t>- Markers or crayons</a:t>
              </a:r>
            </a:p>
            <a:p>
              <a:pPr marR="0" lvl="0" algn="l" rtl="0">
                <a:lnSpc>
                  <a:spcPct val="100000"/>
                </a:lnSpc>
                <a:spcBef>
                  <a:spcPts val="0"/>
                </a:spcBef>
                <a:spcAft>
                  <a:spcPts val="0"/>
                </a:spcAft>
                <a:buClr>
                  <a:schemeClr val="lt1"/>
                </a:buClr>
                <a:buSzPts val="4400"/>
              </a:pPr>
              <a:r>
                <a:rPr lang="en-US" sz="4000" b="1" dirty="0">
                  <a:solidFill>
                    <a:schemeClr val="lt1"/>
                  </a:solidFill>
                  <a:latin typeface="Calibri"/>
                  <a:ea typeface="Calibri"/>
                  <a:cs typeface="Calibri"/>
                  <a:sym typeface="Calibri"/>
                </a:rPr>
                <a:t>- String or yarn</a:t>
              </a:r>
            </a:p>
            <a:p>
              <a:pPr marR="0" lvl="0" algn="l" rtl="0">
                <a:lnSpc>
                  <a:spcPct val="100000"/>
                </a:lnSpc>
                <a:spcBef>
                  <a:spcPts val="0"/>
                </a:spcBef>
                <a:spcAft>
                  <a:spcPts val="0"/>
                </a:spcAft>
                <a:buClr>
                  <a:schemeClr val="lt1"/>
                </a:buClr>
                <a:buSzPts val="4400"/>
              </a:pPr>
              <a:r>
                <a:rPr lang="en-US" sz="4000" b="1" dirty="0">
                  <a:solidFill>
                    <a:schemeClr val="lt1"/>
                  </a:solidFill>
                  <a:latin typeface="Calibri"/>
                  <a:ea typeface="Calibri"/>
                  <a:cs typeface="Calibri"/>
                  <a:sym typeface="Calibri"/>
                </a:rPr>
                <a:t>- Scissors</a:t>
              </a:r>
            </a:p>
            <a:p>
              <a:pPr marR="0" lvl="0" algn="l" rtl="0">
                <a:lnSpc>
                  <a:spcPct val="100000"/>
                </a:lnSpc>
                <a:spcBef>
                  <a:spcPts val="0"/>
                </a:spcBef>
                <a:spcAft>
                  <a:spcPts val="0"/>
                </a:spcAft>
                <a:buClr>
                  <a:schemeClr val="lt1"/>
                </a:buClr>
                <a:buSzPts val="4400"/>
              </a:pPr>
              <a:r>
                <a:rPr lang="en-US" sz="4000" b="1" dirty="0">
                  <a:solidFill>
                    <a:schemeClr val="lt1"/>
                  </a:solidFill>
                  <a:latin typeface="Calibri"/>
                  <a:ea typeface="Calibri"/>
                  <a:cs typeface="Calibri"/>
                  <a:sym typeface="Calibri"/>
                </a:rPr>
                <a:t>- Hole punch</a:t>
              </a:r>
            </a:p>
          </p:txBody>
        </p:sp>
      </p:grpSp>
      <p:sp>
        <p:nvSpPr>
          <p:cNvPr id="4" name="Google Shape;282;p19">
            <a:extLst>
              <a:ext uri="{FF2B5EF4-FFF2-40B4-BE49-F238E27FC236}">
                <a16:creationId xmlns:a16="http://schemas.microsoft.com/office/drawing/2014/main" id="{643E59FE-275D-2769-D3AD-B9E438526B49}"/>
              </a:ext>
            </a:extLst>
          </p:cNvPr>
          <p:cNvSpPr txBox="1"/>
          <p:nvPr/>
        </p:nvSpPr>
        <p:spPr>
          <a:xfrm>
            <a:off x="1560794" y="1579539"/>
            <a:ext cx="5887812" cy="1877397"/>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chemeClr val="lt1"/>
              </a:buClr>
              <a:buSzPts val="4200"/>
            </a:pPr>
            <a:r>
              <a:rPr lang="en-US" sz="5000" b="1" dirty="0">
                <a:solidFill>
                  <a:schemeClr val="lt1"/>
                </a:solidFill>
                <a:latin typeface="Arial Black" panose="020B0A04020102020204" pitchFamily="34" charset="0"/>
                <a:ea typeface="Calibri"/>
                <a:cs typeface="Calibri"/>
                <a:sym typeface="Calibri"/>
              </a:rPr>
              <a:t>Activity:</a:t>
            </a:r>
            <a:br>
              <a:rPr lang="en-US" sz="6600" b="1" dirty="0">
                <a:solidFill>
                  <a:schemeClr val="lt1"/>
                </a:solidFill>
                <a:latin typeface="Arial Black" panose="020B0A04020102020204" pitchFamily="34" charset="0"/>
                <a:ea typeface="Calibri"/>
                <a:cs typeface="Calibri"/>
                <a:sym typeface="Calibri"/>
              </a:rPr>
            </a:br>
            <a:r>
              <a:rPr lang="en-US" sz="6600" b="1" dirty="0">
                <a:solidFill>
                  <a:schemeClr val="lt1"/>
                </a:solidFill>
                <a:latin typeface="Arial Black" panose="020B0A04020102020204" pitchFamily="34" charset="0"/>
                <a:ea typeface="Calibri"/>
                <a:cs typeface="Calibri"/>
                <a:sym typeface="Calibri"/>
              </a:rPr>
              <a:t>BE READY!</a:t>
            </a:r>
            <a:endParaRPr sz="6600" b="1" i="0" u="none" strike="noStrike" cap="none" dirty="0">
              <a:solidFill>
                <a:schemeClr val="lt1"/>
              </a:solidFill>
              <a:latin typeface="Arial Black" panose="020B0A04020102020204" pitchFamily="34" charset="0"/>
              <a:ea typeface="Calibri"/>
              <a:cs typeface="Calibri"/>
              <a:sym typeface="Calibri"/>
            </a:endParaRPr>
          </a:p>
        </p:txBody>
      </p:sp>
      <p:pic>
        <p:nvPicPr>
          <p:cNvPr id="2" name="Picture 2" descr="C:\Users\deyo\Desktop\Documents\MFC Kids\Live The Word Kids\LTW Kids 11.14.21\be-ready-for-jesus-bible-craft-for-kids.jpg">
            <a:extLst>
              <a:ext uri="{FF2B5EF4-FFF2-40B4-BE49-F238E27FC236}">
                <a16:creationId xmlns:a16="http://schemas.microsoft.com/office/drawing/2014/main" id="{50D15B17-84D9-C994-7CF1-5457B0963998}"/>
              </a:ext>
            </a:extLst>
          </p:cNvPr>
          <p:cNvPicPr>
            <a:picLocks noChangeAspect="1" noChangeArrowheads="1"/>
          </p:cNvPicPr>
          <p:nvPr/>
        </p:nvPicPr>
        <p:blipFill>
          <a:blip r:embed="rId3"/>
          <a:srcRect/>
          <a:stretch>
            <a:fillRect/>
          </a:stretch>
        </p:blipFill>
        <p:spPr bwMode="auto">
          <a:xfrm>
            <a:off x="9922798" y="405795"/>
            <a:ext cx="7092899" cy="944775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288"/>
        <p:cNvGrpSpPr/>
        <p:nvPr/>
      </p:nvGrpSpPr>
      <p:grpSpPr>
        <a:xfrm>
          <a:off x="0" y="0"/>
          <a:ext cx="0" cy="0"/>
          <a:chOff x="0" y="0"/>
          <a:chExt cx="0" cy="0"/>
        </a:xfrm>
      </p:grpSpPr>
      <p:sp>
        <p:nvSpPr>
          <p:cNvPr id="289" name="Google Shape;289;g30965feb3a1_0_19"/>
          <p:cNvSpPr txBox="1"/>
          <p:nvPr/>
        </p:nvSpPr>
        <p:spPr>
          <a:xfrm>
            <a:off x="830749" y="669992"/>
            <a:ext cx="8491671" cy="8863925"/>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pPr>
            <a:r>
              <a:rPr lang="en-US" sz="3800" b="1" dirty="0">
                <a:solidFill>
                  <a:schemeClr val="lt1"/>
                </a:solidFill>
                <a:latin typeface="Calibri"/>
                <a:ea typeface="Calibri"/>
                <a:cs typeface="Calibri"/>
                <a:sym typeface="Calibri"/>
              </a:rPr>
              <a:t>Instructions:</a:t>
            </a:r>
          </a:p>
          <a:p>
            <a:pPr marR="0" lvl="0" algn="just" rtl="0">
              <a:lnSpc>
                <a:spcPct val="100000"/>
              </a:lnSpc>
              <a:spcBef>
                <a:spcPts val="0"/>
              </a:spcBef>
              <a:spcAft>
                <a:spcPts val="0"/>
              </a:spcAft>
            </a:pPr>
            <a:endParaRPr lang="en-US" sz="3800" dirty="0">
              <a:solidFill>
                <a:schemeClr val="lt1"/>
              </a:solidFill>
              <a:latin typeface="Calibri"/>
              <a:ea typeface="Calibri"/>
              <a:cs typeface="Calibri"/>
              <a:sym typeface="Calibri"/>
            </a:endParaRPr>
          </a:p>
          <a:p>
            <a:pPr marR="0" lvl="0" algn="just" rtl="0">
              <a:lnSpc>
                <a:spcPct val="100000"/>
              </a:lnSpc>
              <a:spcBef>
                <a:spcPts val="0"/>
              </a:spcBef>
              <a:spcAft>
                <a:spcPts val="0"/>
              </a:spcAft>
            </a:pPr>
            <a:r>
              <a:rPr lang="en-US" sz="3800" dirty="0">
                <a:solidFill>
                  <a:schemeClr val="lt1"/>
                </a:solidFill>
                <a:latin typeface="Calibri"/>
                <a:ea typeface="Calibri"/>
                <a:cs typeface="Calibri"/>
                <a:sym typeface="Calibri"/>
              </a:rPr>
              <a:t>1. Decorate the paper by drawing a cross shape as the base.</a:t>
            </a:r>
          </a:p>
          <a:p>
            <a:pPr marR="0" lvl="0" algn="just" rtl="0">
              <a:lnSpc>
                <a:spcPct val="100000"/>
              </a:lnSpc>
              <a:spcBef>
                <a:spcPts val="0"/>
              </a:spcBef>
              <a:spcAft>
                <a:spcPts val="0"/>
              </a:spcAft>
            </a:pPr>
            <a:r>
              <a:rPr lang="en-US" sz="3800" dirty="0">
                <a:solidFill>
                  <a:schemeClr val="lt1"/>
                </a:solidFill>
                <a:latin typeface="Calibri"/>
                <a:ea typeface="Calibri"/>
                <a:cs typeface="Calibri"/>
                <a:sym typeface="Calibri"/>
              </a:rPr>
              <a:t>  </a:t>
            </a:r>
          </a:p>
          <a:p>
            <a:pPr marR="0" lvl="0" algn="just" rtl="0">
              <a:lnSpc>
                <a:spcPct val="100000"/>
              </a:lnSpc>
              <a:spcBef>
                <a:spcPts val="0"/>
              </a:spcBef>
              <a:spcAft>
                <a:spcPts val="0"/>
              </a:spcAft>
            </a:pPr>
            <a:r>
              <a:rPr lang="en-US" sz="3800" dirty="0">
                <a:solidFill>
                  <a:schemeClr val="lt1"/>
                </a:solidFill>
                <a:latin typeface="Calibri"/>
                <a:ea typeface="Calibri"/>
                <a:cs typeface="Calibri"/>
                <a:sym typeface="Calibri"/>
              </a:rPr>
              <a:t>2. Write notes or verses about ways to be prepared for Christ, and feel free to add extra decorations if you’d like. (See the sample picture for ideas.)</a:t>
            </a:r>
          </a:p>
          <a:p>
            <a:pPr marR="0" lvl="0" algn="just" rtl="0">
              <a:lnSpc>
                <a:spcPct val="100000"/>
              </a:lnSpc>
              <a:spcBef>
                <a:spcPts val="0"/>
              </a:spcBef>
              <a:spcAft>
                <a:spcPts val="0"/>
              </a:spcAft>
            </a:pPr>
            <a:r>
              <a:rPr lang="en-US" sz="3800" dirty="0">
                <a:solidFill>
                  <a:schemeClr val="lt1"/>
                </a:solidFill>
                <a:latin typeface="Calibri"/>
                <a:ea typeface="Calibri"/>
                <a:cs typeface="Calibri"/>
                <a:sym typeface="Calibri"/>
              </a:rPr>
              <a:t>  </a:t>
            </a:r>
          </a:p>
          <a:p>
            <a:pPr marR="0" lvl="0" algn="just" rtl="0">
              <a:lnSpc>
                <a:spcPct val="100000"/>
              </a:lnSpc>
              <a:spcBef>
                <a:spcPts val="0"/>
              </a:spcBef>
              <a:spcAft>
                <a:spcPts val="0"/>
              </a:spcAft>
            </a:pPr>
            <a:r>
              <a:rPr lang="en-US" sz="3800" dirty="0">
                <a:solidFill>
                  <a:schemeClr val="lt1"/>
                </a:solidFill>
                <a:latin typeface="Calibri"/>
                <a:ea typeface="Calibri"/>
                <a:cs typeface="Calibri"/>
                <a:sym typeface="Calibri"/>
              </a:rPr>
              <a:t>3. Cut out the cross shape.</a:t>
            </a:r>
          </a:p>
          <a:p>
            <a:pPr marR="0" lvl="0" algn="just" rtl="0">
              <a:lnSpc>
                <a:spcPct val="100000"/>
              </a:lnSpc>
              <a:spcBef>
                <a:spcPts val="0"/>
              </a:spcBef>
              <a:spcAft>
                <a:spcPts val="0"/>
              </a:spcAft>
            </a:pPr>
            <a:r>
              <a:rPr lang="en-US" sz="3800" dirty="0">
                <a:solidFill>
                  <a:schemeClr val="lt1"/>
                </a:solidFill>
                <a:latin typeface="Calibri"/>
                <a:ea typeface="Calibri"/>
                <a:cs typeface="Calibri"/>
                <a:sym typeface="Calibri"/>
              </a:rPr>
              <a:t>  </a:t>
            </a:r>
          </a:p>
          <a:p>
            <a:pPr marR="0" lvl="0" algn="just" rtl="0">
              <a:lnSpc>
                <a:spcPct val="100000"/>
              </a:lnSpc>
              <a:spcBef>
                <a:spcPts val="0"/>
              </a:spcBef>
              <a:spcAft>
                <a:spcPts val="0"/>
              </a:spcAft>
            </a:pPr>
            <a:r>
              <a:rPr lang="en-US" sz="3800" dirty="0">
                <a:solidFill>
                  <a:schemeClr val="lt1"/>
                </a:solidFill>
                <a:latin typeface="Calibri"/>
                <a:ea typeface="Calibri"/>
                <a:cs typeface="Calibri"/>
                <a:sym typeface="Calibri"/>
              </a:rPr>
              <a:t>4. Punch a hole at the top and add a string or ribbon so it can be hung as a decoration.</a:t>
            </a:r>
            <a:endParaRPr sz="3800" i="0" u="none" strike="noStrike" cap="none" dirty="0">
              <a:solidFill>
                <a:schemeClr val="lt1"/>
              </a:solidFill>
              <a:latin typeface="Calibri"/>
              <a:ea typeface="Calibri"/>
              <a:cs typeface="Calibri"/>
              <a:sym typeface="Calibri"/>
            </a:endParaRPr>
          </a:p>
        </p:txBody>
      </p:sp>
      <p:pic>
        <p:nvPicPr>
          <p:cNvPr id="3" name="Picture 2" descr="C:\Users\deyo\Desktop\Documents\MFC Kids\Live The Word Kids\LTW Kids 11.14.21\be-ready-for-jesus-bible-craft-for-kids.jpg">
            <a:extLst>
              <a:ext uri="{FF2B5EF4-FFF2-40B4-BE49-F238E27FC236}">
                <a16:creationId xmlns:a16="http://schemas.microsoft.com/office/drawing/2014/main" id="{29B55824-5E31-04C8-3902-FD6D9994425E}"/>
              </a:ext>
            </a:extLst>
          </p:cNvPr>
          <p:cNvPicPr>
            <a:picLocks noChangeAspect="1" noChangeArrowheads="1"/>
          </p:cNvPicPr>
          <p:nvPr/>
        </p:nvPicPr>
        <p:blipFill>
          <a:blip r:embed="rId3"/>
          <a:srcRect/>
          <a:stretch>
            <a:fillRect/>
          </a:stretch>
        </p:blipFill>
        <p:spPr bwMode="auto">
          <a:xfrm>
            <a:off x="9922798" y="405795"/>
            <a:ext cx="7092899" cy="944775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04"/>
        <p:cNvGrpSpPr/>
        <p:nvPr/>
      </p:nvGrpSpPr>
      <p:grpSpPr>
        <a:xfrm>
          <a:off x="0" y="0"/>
          <a:ext cx="0" cy="0"/>
          <a:chOff x="0" y="0"/>
          <a:chExt cx="0" cy="0"/>
        </a:xfrm>
      </p:grpSpPr>
      <p:grpSp>
        <p:nvGrpSpPr>
          <p:cNvPr id="305" name="Google Shape;305;p21"/>
          <p:cNvGrpSpPr/>
          <p:nvPr/>
        </p:nvGrpSpPr>
        <p:grpSpPr>
          <a:xfrm>
            <a:off x="945763" y="830676"/>
            <a:ext cx="16396476" cy="8625641"/>
            <a:chOff x="1962255" y="1120722"/>
            <a:chExt cx="15750697" cy="8045556"/>
          </a:xfrm>
        </p:grpSpPr>
        <p:sp>
          <p:nvSpPr>
            <p:cNvPr id="306" name="Google Shape;306;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Black"/>
                  <a:ea typeface="Arial Black"/>
                  <a:cs typeface="Arial Black"/>
                  <a:sym typeface="Arial Black"/>
                </a:rPr>
                <a:t>Closing Prayer</a:t>
              </a:r>
              <a:endParaRPr sz="1400" b="0" i="0" u="none" strike="noStrike" cap="none">
                <a:solidFill>
                  <a:srgbClr val="000000"/>
                </a:solidFill>
                <a:latin typeface="Arial"/>
                <a:ea typeface="Arial"/>
                <a:cs typeface="Arial"/>
                <a:sym typeface="Arial"/>
              </a:endParaRPr>
            </a:p>
          </p:txBody>
        </p:sp>
        <p:sp>
          <p:nvSpPr>
            <p:cNvPr id="307" name="Google Shape;307;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a:buNone/>
              </a:pPr>
              <a:r>
                <a:rPr lang="en-US" sz="3600" b="1" dirty="0">
                  <a:solidFill>
                    <a:schemeClr val="lt1"/>
                  </a:solidFill>
                </a:rPr>
                <a:t>Dear Jesus, Thank You for gathering us today and for teaching us about Your promises and the signs of Your coming. Help us to always be watchful, ready, and full of hope, trusting in Your perfect timing. May we live each day with faith, love, and kindness, so that when You return, You will find us faithful. We trust in Your word and Your plan for our lives. Keep us close to You, now and always. In Your name, we pray. Amen.</a:t>
              </a:r>
              <a:endParaRPr sz="3600" b="1" dirty="0">
                <a:solidFill>
                  <a:schemeClr val="lt1"/>
                </a:solidFill>
              </a:endParaRPr>
            </a:p>
          </p:txBody>
        </p:sp>
        <p:pic>
          <p:nvPicPr>
            <p:cNvPr id="308" name="Google Shape;308;p21"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grpSp>
        <p:nvGrpSpPr>
          <p:cNvPr id="104" name="Google Shape;104;p2"/>
          <p:cNvGrpSpPr/>
          <p:nvPr/>
        </p:nvGrpSpPr>
        <p:grpSpPr>
          <a:xfrm>
            <a:off x="2824213" y="949047"/>
            <a:ext cx="12639575" cy="8388905"/>
            <a:chOff x="2824210" y="1058354"/>
            <a:chExt cx="12639575" cy="7931004"/>
          </a:xfrm>
        </p:grpSpPr>
        <p:sp>
          <p:nvSpPr>
            <p:cNvPr id="105" name="Google Shape;105;p2"/>
            <p:cNvSpPr/>
            <p:nvPr/>
          </p:nvSpPr>
          <p:spPr>
            <a:xfrm>
              <a:off x="2824210" y="7555832"/>
              <a:ext cx="12639575" cy="1433526"/>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33</a:t>
              </a:r>
              <a:r>
                <a:rPr lang="en-US" sz="3000" b="1" baseline="30000" dirty="0">
                  <a:solidFill>
                    <a:srgbClr val="FFFFFF"/>
                  </a:solidFill>
                </a:rPr>
                <a:t>rd</a:t>
              </a:r>
              <a:r>
                <a:rPr lang="en-US" sz="3000" b="1" dirty="0">
                  <a:solidFill>
                    <a:srgbClr val="FFFFFF"/>
                  </a:solidFill>
                </a:rPr>
                <a:t> </a:t>
              </a:r>
              <a:r>
                <a:rPr lang="en-US" sz="3000" b="1" i="0" u="none" strike="noStrike" cap="none" dirty="0">
                  <a:solidFill>
                    <a:srgbClr val="FFFFFF"/>
                  </a:solidFill>
                  <a:latin typeface="Arial"/>
                  <a:ea typeface="Arial"/>
                  <a:cs typeface="Arial"/>
                  <a:sym typeface="Arial"/>
                </a:rPr>
                <a:t>Sunday in Ordinary Time | November 17, 2024</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b="0" i="0" u="none" strike="noStrike" cap="none" dirty="0">
                  <a:solidFill>
                    <a:srgbClr val="FFFFFF"/>
                  </a:solidFill>
                  <a:latin typeface="Arial"/>
                  <a:ea typeface="Arial"/>
                  <a:cs typeface="Arial"/>
                  <a:sym typeface="Arial"/>
                </a:rPr>
                <a:t>CYCLE B – YEAR II </a:t>
              </a:r>
              <a:endParaRPr sz="4500" b="0" i="0" u="none" strike="noStrike" cap="none" dirty="0">
                <a:solidFill>
                  <a:srgbClr val="000000"/>
                </a:solidFill>
                <a:latin typeface="Arial"/>
                <a:ea typeface="Arial"/>
                <a:cs typeface="Arial"/>
                <a:sym typeface="Arial"/>
              </a:endParaRPr>
            </a:p>
          </p:txBody>
        </p:sp>
        <p:pic>
          <p:nvPicPr>
            <p:cNvPr id="107" name="Google Shape;10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
          <a:extLst>
            <a:ext uri="{FF2B5EF4-FFF2-40B4-BE49-F238E27FC236}">
              <a16:creationId xmlns:a16="http://schemas.microsoft.com/office/drawing/2014/main" id="{6431D592-E82E-D023-F612-9905CA20B59F}"/>
            </a:ext>
          </a:extLst>
        </p:cNvPr>
        <p:cNvGrpSpPr/>
        <p:nvPr/>
      </p:nvGrpSpPr>
      <p:grpSpPr>
        <a:xfrm>
          <a:off x="0" y="0"/>
          <a:ext cx="0" cy="0"/>
          <a:chOff x="0" y="0"/>
          <a:chExt cx="0" cy="0"/>
        </a:xfrm>
      </p:grpSpPr>
      <p:grpSp>
        <p:nvGrpSpPr>
          <p:cNvPr id="104" name="Google Shape;104;p2">
            <a:extLst>
              <a:ext uri="{FF2B5EF4-FFF2-40B4-BE49-F238E27FC236}">
                <a16:creationId xmlns:a16="http://schemas.microsoft.com/office/drawing/2014/main" id="{618A8AC0-F9CE-034B-EB88-64DC043300F1}"/>
              </a:ext>
            </a:extLst>
          </p:cNvPr>
          <p:cNvGrpSpPr/>
          <p:nvPr/>
        </p:nvGrpSpPr>
        <p:grpSpPr>
          <a:xfrm>
            <a:off x="2824213" y="949047"/>
            <a:ext cx="12639575" cy="8388905"/>
            <a:chOff x="2824210" y="1058354"/>
            <a:chExt cx="12639575" cy="7931004"/>
          </a:xfrm>
        </p:grpSpPr>
        <p:sp>
          <p:nvSpPr>
            <p:cNvPr id="105" name="Google Shape;105;p2">
              <a:extLst>
                <a:ext uri="{FF2B5EF4-FFF2-40B4-BE49-F238E27FC236}">
                  <a16:creationId xmlns:a16="http://schemas.microsoft.com/office/drawing/2014/main" id="{827A9384-0068-46E8-A964-81686C402E36}"/>
                </a:ext>
              </a:extLst>
            </p:cNvPr>
            <p:cNvSpPr/>
            <p:nvPr/>
          </p:nvSpPr>
          <p:spPr>
            <a:xfrm>
              <a:off x="2824210" y="7555832"/>
              <a:ext cx="12639575" cy="1433526"/>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
              <a:extLst>
                <a:ext uri="{FF2B5EF4-FFF2-40B4-BE49-F238E27FC236}">
                  <a16:creationId xmlns:a16="http://schemas.microsoft.com/office/drawing/2014/main" id="{30AE9EDF-44BE-B633-1127-7020C8B1A7A6}"/>
                </a:ext>
              </a:extLst>
            </p:cNvPr>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33</a:t>
              </a:r>
              <a:r>
                <a:rPr lang="en-US" sz="3000" b="1" baseline="30000" dirty="0">
                  <a:solidFill>
                    <a:srgbClr val="FFFFFF"/>
                  </a:solidFill>
                </a:rPr>
                <a:t>rd</a:t>
              </a:r>
              <a:r>
                <a:rPr lang="en-US" sz="3000" b="1" dirty="0">
                  <a:solidFill>
                    <a:srgbClr val="FFFFFF"/>
                  </a:solidFill>
                </a:rPr>
                <a:t> </a:t>
              </a:r>
              <a:r>
                <a:rPr lang="en-US" sz="3000" b="1" i="0" u="none" strike="noStrike" cap="none" dirty="0">
                  <a:solidFill>
                    <a:srgbClr val="FFFFFF"/>
                  </a:solidFill>
                  <a:latin typeface="Arial"/>
                  <a:ea typeface="Arial"/>
                  <a:cs typeface="Arial"/>
                  <a:sym typeface="Arial"/>
                </a:rPr>
                <a:t>Sunday in Ordinary Time | November 17, 2024</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b="0" i="0" u="none" strike="noStrike" cap="none" dirty="0">
                  <a:solidFill>
                    <a:srgbClr val="FFFFFF"/>
                  </a:solidFill>
                  <a:latin typeface="Arial"/>
                  <a:ea typeface="Arial"/>
                  <a:cs typeface="Arial"/>
                  <a:sym typeface="Arial"/>
                </a:rPr>
                <a:t>CYCLE B – YEAR II </a:t>
              </a:r>
              <a:endParaRPr sz="4500" b="0" i="0" u="none" strike="noStrike" cap="none" dirty="0">
                <a:solidFill>
                  <a:srgbClr val="000000"/>
                </a:solidFill>
                <a:latin typeface="Arial"/>
                <a:ea typeface="Arial"/>
                <a:cs typeface="Arial"/>
                <a:sym typeface="Arial"/>
              </a:endParaRPr>
            </a:p>
          </p:txBody>
        </p:sp>
        <p:pic>
          <p:nvPicPr>
            <p:cNvPr id="107" name="Google Shape;107;p2" descr="A group of kids reading a bible&#10;&#10;Description automatically generated">
              <a:extLst>
                <a:ext uri="{FF2B5EF4-FFF2-40B4-BE49-F238E27FC236}">
                  <a16:creationId xmlns:a16="http://schemas.microsoft.com/office/drawing/2014/main" id="{5BD618F6-F524-4B0D-CACD-81591D0CAEA0}"/>
                </a:ext>
              </a:extLst>
            </p:cNvPr>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extLst>
      <p:ext uri="{BB962C8B-B14F-4D97-AF65-F5344CB8AC3E}">
        <p14:creationId xmlns:p14="http://schemas.microsoft.com/office/powerpoint/2010/main" val="240264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12"/>
        <p:cNvGrpSpPr/>
        <p:nvPr/>
      </p:nvGrpSpPr>
      <p:grpSpPr>
        <a:xfrm>
          <a:off x="0" y="0"/>
          <a:ext cx="0" cy="0"/>
          <a:chOff x="0" y="0"/>
          <a:chExt cx="0" cy="0"/>
        </a:xfrm>
      </p:grpSpPr>
      <p:sp>
        <p:nvSpPr>
          <p:cNvPr id="2" name="TextBox 1">
            <a:extLst>
              <a:ext uri="{FF2B5EF4-FFF2-40B4-BE49-F238E27FC236}">
                <a16:creationId xmlns:a16="http://schemas.microsoft.com/office/drawing/2014/main" id="{E0EA3708-FDB0-3CD3-362C-86D67D91711F}"/>
              </a:ext>
            </a:extLst>
          </p:cNvPr>
          <p:cNvSpPr txBox="1"/>
          <p:nvPr/>
        </p:nvSpPr>
        <p:spPr>
          <a:xfrm>
            <a:off x="384717" y="576866"/>
            <a:ext cx="17518567" cy="9133269"/>
          </a:xfrm>
          <a:prstGeom prst="rect">
            <a:avLst/>
          </a:prstGeom>
          <a:noFill/>
        </p:spPr>
        <p:txBody>
          <a:bodyPr wrap="square" rtlCol="0">
            <a:spAutoFit/>
          </a:bodyPr>
          <a:lstStyle/>
          <a:p>
            <a:pPr algn="just"/>
            <a:r>
              <a:rPr lang="en-US" sz="2350" b="1" u="sng" dirty="0"/>
              <a:t>CONTEXT:</a:t>
            </a:r>
          </a:p>
          <a:p>
            <a:pPr algn="just"/>
            <a:r>
              <a:rPr lang="en-US" sz="2350" dirty="0"/>
              <a:t>The passage from Mark 13:24-32, which talks about "The Lesson of the Fig Tree," is part of a larger discourse where Jesus is teaching about the signs of the end times and His second coming. This teaching is given by Jesus as He is speaking to His disciples on the Mount of Olives, overlooking the temple in Jerusalem. Jesus had just spoken about the coming destruction of the temple (which later happened in 70 AD) and the trials and tribulations that would come before the end of the world. In this passage, He uses the fig tree as a symbol of signs that can help believers recognize when the final events of God's plan are drawing near.</a:t>
            </a:r>
          </a:p>
          <a:p>
            <a:pPr algn="just"/>
            <a:endParaRPr lang="en-US" sz="2350" dirty="0"/>
          </a:p>
          <a:p>
            <a:pPr algn="just"/>
            <a:r>
              <a:rPr lang="en-US" sz="2350" b="1" u="sng" dirty="0"/>
              <a:t>MESSAGE:</a:t>
            </a:r>
          </a:p>
          <a:p>
            <a:pPr algn="just"/>
            <a:r>
              <a:rPr lang="en-US" sz="2350" dirty="0"/>
              <a:t>- </a:t>
            </a:r>
            <a:r>
              <a:rPr lang="en-US" sz="2350" b="1" dirty="0"/>
              <a:t>The Fig Tree Lesson </a:t>
            </a:r>
            <a:r>
              <a:rPr lang="en-US" sz="2350" dirty="0"/>
              <a:t>(Mk 13:28-29): Jesus compares the coming of the end times to the budding of a fig tree. Just as people can tell that summer is near when the fig tree begins to sprout leaves, so can we know that the coming of God's Kingdom is near when we see the signs Jesus described (wars, natural disasters, false prophets, etc.). The key idea here is that just as nature has its signs of change, the world will also have signs that tell us when the end is near.</a:t>
            </a:r>
          </a:p>
          <a:p>
            <a:pPr algn="just"/>
            <a:r>
              <a:rPr lang="en-US" sz="2350" dirty="0"/>
              <a:t>- </a:t>
            </a:r>
            <a:r>
              <a:rPr lang="en-US" sz="2350" b="1" dirty="0"/>
              <a:t>Certainty of His Word </a:t>
            </a:r>
            <a:r>
              <a:rPr lang="en-US" sz="2350" dirty="0"/>
              <a:t>(Mk 13:31): Jesus reassures His disciples that His words are trustworthy and will not pass away. He promises that even though the world may change, His words will remain forever.</a:t>
            </a:r>
          </a:p>
          <a:p>
            <a:pPr algn="just"/>
            <a:r>
              <a:rPr lang="en-US" sz="2350" dirty="0"/>
              <a:t>- </a:t>
            </a:r>
            <a:r>
              <a:rPr lang="en-US" sz="2350" b="1" dirty="0"/>
              <a:t>The Uncertainty of the Time </a:t>
            </a:r>
            <a:r>
              <a:rPr lang="en-US" sz="2350" dirty="0"/>
              <a:t>(Mk 13:32): While there will be signs, Jesus emphasizes that no one, not even He Himself, knows the exact time of His return. Only the Father knows. This teaches us that, while we should be watchful, we should not try to predict the exact time of Christ's return but focus on living faithfully.</a:t>
            </a:r>
          </a:p>
          <a:p>
            <a:pPr algn="just"/>
            <a:endParaRPr lang="en-US" sz="2350" dirty="0"/>
          </a:p>
          <a:p>
            <a:pPr algn="just"/>
            <a:r>
              <a:rPr lang="en-US" sz="2350" b="1" u="sng" dirty="0"/>
              <a:t>LESSON:</a:t>
            </a:r>
          </a:p>
          <a:p>
            <a:pPr algn="just"/>
            <a:r>
              <a:rPr lang="en-US" sz="2350" dirty="0"/>
              <a:t>- </a:t>
            </a:r>
            <a:r>
              <a:rPr lang="en-US" sz="2350" b="1" dirty="0"/>
              <a:t>Be Watchful and Prepared: </a:t>
            </a:r>
            <a:r>
              <a:rPr lang="en-US" sz="2350" dirty="0"/>
              <a:t>Just as we pay attention to the seasons and the signs in nature, we must also be spiritually alert and prepared for the return of Jesus. This means living a life of faith, love, and service, always ready for when the Lord calls us.</a:t>
            </a:r>
          </a:p>
          <a:p>
            <a:pPr algn="just"/>
            <a:r>
              <a:rPr lang="en-US" sz="2350" dirty="0"/>
              <a:t>- </a:t>
            </a:r>
            <a:r>
              <a:rPr lang="en-US" sz="2350" b="1" dirty="0"/>
              <a:t>Trust in God’s Timing: </a:t>
            </a:r>
            <a:r>
              <a:rPr lang="en-US" sz="2350" dirty="0"/>
              <a:t>We may not know when Jesus will return, but we trust that God’s plan is perfect and that His timing is right. We should live our lives with this trust and not be swayed by fear or uncertainty.</a:t>
            </a:r>
          </a:p>
          <a:p>
            <a:pPr algn="just"/>
            <a:r>
              <a:rPr lang="en-US" sz="2350" dirty="0"/>
              <a:t>- </a:t>
            </a:r>
            <a:r>
              <a:rPr lang="en-US" sz="2350" b="1" dirty="0"/>
              <a:t>Endurance and Faithfulness: </a:t>
            </a:r>
            <a:r>
              <a:rPr lang="en-US" sz="2350" dirty="0"/>
              <a:t>This passage encourages us to continue living faithfully, enduring trials and challenges, knowing that the fulfillment of God's promises is certain, even though we don’t know when it will happen.</a:t>
            </a:r>
            <a:endParaRPr lang="en-PH" sz="23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9"/>
        <p:cNvGrpSpPr/>
        <p:nvPr/>
      </p:nvGrpSpPr>
      <p:grpSpPr>
        <a:xfrm>
          <a:off x="0" y="0"/>
          <a:ext cx="0" cy="0"/>
          <a:chOff x="0" y="0"/>
          <a:chExt cx="0" cy="0"/>
        </a:xfrm>
      </p:grpSpPr>
      <p:sp>
        <p:nvSpPr>
          <p:cNvPr id="120" name="Google Shape;120;p4"/>
          <p:cNvSpPr/>
          <p:nvPr/>
        </p:nvSpPr>
        <p:spPr>
          <a:xfrm>
            <a:off x="2896" y="8121316"/>
            <a:ext cx="18285000" cy="2165700"/>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1" name="Google Shape;121;p4"/>
          <p:cNvSpPr txBox="1"/>
          <p:nvPr/>
        </p:nvSpPr>
        <p:spPr>
          <a:xfrm>
            <a:off x="490654" y="8311375"/>
            <a:ext cx="17440507" cy="178510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5600" dirty="0">
                <a:solidFill>
                  <a:srgbClr val="C00000"/>
                </a:solidFill>
                <a:latin typeface="Arial Black"/>
                <a:ea typeface="Arial Black"/>
                <a:cs typeface="Arial Black"/>
                <a:sym typeface="Arial Black"/>
              </a:rPr>
              <a:t>The Lesson of the Fig Tree</a:t>
            </a:r>
          </a:p>
          <a:p>
            <a:pPr marL="0" marR="0" lvl="0" indent="0" algn="ctr" rtl="0">
              <a:lnSpc>
                <a:spcPct val="100000"/>
              </a:lnSpc>
              <a:spcBef>
                <a:spcPts val="0"/>
              </a:spcBef>
              <a:spcAft>
                <a:spcPts val="0"/>
              </a:spcAft>
              <a:buClr>
                <a:srgbClr val="000000"/>
              </a:buClr>
              <a:buSzPts val="6000"/>
              <a:buFont typeface="Arial"/>
              <a:buNone/>
            </a:pPr>
            <a:r>
              <a:rPr lang="en-US" sz="6000" dirty="0">
                <a:solidFill>
                  <a:schemeClr val="dk1"/>
                </a:solidFill>
                <a:latin typeface="Arial Black"/>
                <a:ea typeface="Arial Black"/>
                <a:cs typeface="Arial Black"/>
                <a:sym typeface="Arial Black"/>
              </a:rPr>
              <a:t>Mark 13:24-32</a:t>
            </a:r>
            <a:endParaRPr sz="6000" b="0" i="0" u="none" strike="noStrike" cap="none" dirty="0">
              <a:solidFill>
                <a:schemeClr val="dk1"/>
              </a:solidFill>
              <a:latin typeface="Arial Black"/>
              <a:ea typeface="Arial Black"/>
              <a:cs typeface="Arial Black"/>
              <a:sym typeface="Arial Black"/>
            </a:endParaRPr>
          </a:p>
        </p:txBody>
      </p:sp>
      <p:pic>
        <p:nvPicPr>
          <p:cNvPr id="2" name="Picture 2" descr="What prompted Jesus to Curse the Fig Tree? – dynaxty">
            <a:extLst>
              <a:ext uri="{FF2B5EF4-FFF2-40B4-BE49-F238E27FC236}">
                <a16:creationId xmlns:a16="http://schemas.microsoft.com/office/drawing/2014/main" id="{D7AD4DDA-D27B-5417-FDFC-AA2EB9178FED}"/>
              </a:ext>
            </a:extLst>
          </p:cNvPr>
          <p:cNvPicPr>
            <a:picLocks noChangeAspect="1" noChangeArrowheads="1"/>
          </p:cNvPicPr>
          <p:nvPr/>
        </p:nvPicPr>
        <p:blipFill>
          <a:blip r:embed="rId3"/>
          <a:srcRect/>
          <a:stretch>
            <a:fillRect/>
          </a:stretch>
        </p:blipFill>
        <p:spPr bwMode="auto">
          <a:xfrm>
            <a:off x="0" y="-284328"/>
            <a:ext cx="18288000" cy="856738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26"/>
        <p:cNvGrpSpPr/>
        <p:nvPr/>
      </p:nvGrpSpPr>
      <p:grpSpPr>
        <a:xfrm>
          <a:off x="0" y="0"/>
          <a:ext cx="0" cy="0"/>
          <a:chOff x="0" y="0"/>
          <a:chExt cx="0" cy="0"/>
        </a:xfrm>
      </p:grpSpPr>
      <p:sp>
        <p:nvSpPr>
          <p:cNvPr id="127" name="Google Shape;12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a:solidFill>
                  <a:srgbClr val="FFFFFF"/>
                </a:solidFill>
              </a:rPr>
              <a:t>Mark</a:t>
            </a:r>
            <a:r>
              <a:rPr lang="en-US" sz="7200" b="1" i="0" u="none" strike="noStrike" cap="none" dirty="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3"/>
        <p:cNvGrpSpPr/>
        <p:nvPr/>
      </p:nvGrpSpPr>
      <p:grpSpPr>
        <a:xfrm>
          <a:off x="0" y="0"/>
          <a:ext cx="0" cy="0"/>
          <a:chOff x="0" y="0"/>
          <a:chExt cx="0" cy="0"/>
        </a:xfrm>
      </p:grpSpPr>
      <p:sp>
        <p:nvSpPr>
          <p:cNvPr id="134" name="Google Shape;134;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A714D71C-0BEE-088E-9104-9757B243AC69}"/>
              </a:ext>
            </a:extLst>
          </p:cNvPr>
          <p:cNvGrpSpPr/>
          <p:nvPr/>
        </p:nvGrpSpPr>
        <p:grpSpPr>
          <a:xfrm>
            <a:off x="969258" y="1258229"/>
            <a:ext cx="16349484" cy="7770542"/>
            <a:chOff x="1373131" y="1410629"/>
            <a:chExt cx="16349484" cy="7770542"/>
          </a:xfrm>
        </p:grpSpPr>
        <p:grpSp>
          <p:nvGrpSpPr>
            <p:cNvPr id="135" name="Google Shape;135;p7"/>
            <p:cNvGrpSpPr/>
            <p:nvPr/>
          </p:nvGrpSpPr>
          <p:grpSpPr>
            <a:xfrm>
              <a:off x="1373131" y="1602930"/>
              <a:ext cx="5644890" cy="7450472"/>
              <a:chOff x="1195397" y="1655288"/>
              <a:chExt cx="5644890" cy="7450472"/>
            </a:xfrm>
          </p:grpSpPr>
          <p:sp>
            <p:nvSpPr>
              <p:cNvPr id="136" name="Google Shape;136;p7"/>
              <p:cNvSpPr txBox="1"/>
              <p:nvPr/>
            </p:nvSpPr>
            <p:spPr>
              <a:xfrm>
                <a:off x="1246033" y="1655288"/>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24</a:t>
                </a:r>
                <a:endParaRPr sz="5000" b="1" i="0" u="none" strike="noStrike" cap="none" dirty="0">
                  <a:solidFill>
                    <a:srgbClr val="FFFFFF"/>
                  </a:solidFill>
                  <a:latin typeface="Arial Black"/>
                  <a:ea typeface="Arial Black"/>
                  <a:cs typeface="Arial Black"/>
                  <a:sym typeface="Arial Black"/>
                </a:endParaRPr>
              </a:p>
            </p:txBody>
          </p:sp>
          <p:sp>
            <p:nvSpPr>
              <p:cNvPr id="137" name="Google Shape;137;p7"/>
              <p:cNvSpPr txBox="1"/>
              <p:nvPr/>
            </p:nvSpPr>
            <p:spPr>
              <a:xfrm>
                <a:off x="1195397" y="2642452"/>
                <a:ext cx="5644890" cy="64633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6000" b="1" dirty="0">
                    <a:solidFill>
                      <a:schemeClr val="lt1"/>
                    </a:solidFill>
                  </a:rPr>
                  <a:t>“In the days after that time of trouble the sun will grow dark, the moon will no longer shine,</a:t>
                </a:r>
                <a:endParaRPr sz="6000" b="1" i="0" u="none" strike="noStrike" cap="none" dirty="0">
                  <a:solidFill>
                    <a:schemeClr val="lt1"/>
                  </a:solidFill>
                  <a:latin typeface="Arial"/>
                  <a:ea typeface="Arial"/>
                  <a:cs typeface="Arial"/>
                  <a:sym typeface="Arial"/>
                </a:endParaRPr>
              </a:p>
            </p:txBody>
          </p:sp>
        </p:grpSp>
        <p:pic>
          <p:nvPicPr>
            <p:cNvPr id="2" name="Picture 3" descr="C:\Users\deyo\Desktop\Documents\MFC Kids\Live The Word Kids\LTW Kids 11.14.21\15_FB_Jesus_Future_1024.jpg">
              <a:extLst>
                <a:ext uri="{FF2B5EF4-FFF2-40B4-BE49-F238E27FC236}">
                  <a16:creationId xmlns:a16="http://schemas.microsoft.com/office/drawing/2014/main" id="{F90AC92E-5CCE-D289-0245-F2CB4922234E}"/>
                </a:ext>
              </a:extLst>
            </p:cNvPr>
            <p:cNvPicPr>
              <a:picLocks noChangeAspect="1" noChangeArrowheads="1"/>
            </p:cNvPicPr>
            <p:nvPr/>
          </p:nvPicPr>
          <p:blipFill>
            <a:blip r:embed="rId3"/>
            <a:srcRect/>
            <a:stretch>
              <a:fillRect/>
            </a:stretch>
          </p:blipFill>
          <p:spPr bwMode="auto">
            <a:xfrm>
              <a:off x="7361893" y="1410629"/>
              <a:ext cx="10360722" cy="7770542"/>
            </a:xfrm>
            <a:prstGeom prst="rect">
              <a:avLst/>
            </a:prstGeom>
            <a:noFill/>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3"/>
        <p:cNvGrpSpPr/>
        <p:nvPr/>
      </p:nvGrpSpPr>
      <p:grpSpPr>
        <a:xfrm>
          <a:off x="0" y="0"/>
          <a:ext cx="0" cy="0"/>
          <a:chOff x="0" y="0"/>
          <a:chExt cx="0" cy="0"/>
        </a:xfrm>
      </p:grpSpPr>
      <p:grpSp>
        <p:nvGrpSpPr>
          <p:cNvPr id="3" name="Group 2">
            <a:extLst>
              <a:ext uri="{FF2B5EF4-FFF2-40B4-BE49-F238E27FC236}">
                <a16:creationId xmlns:a16="http://schemas.microsoft.com/office/drawing/2014/main" id="{A2D0CC89-A2F7-C572-A5D4-C6299121E7D3}"/>
              </a:ext>
            </a:extLst>
          </p:cNvPr>
          <p:cNvGrpSpPr/>
          <p:nvPr/>
        </p:nvGrpSpPr>
        <p:grpSpPr>
          <a:xfrm>
            <a:off x="1199728" y="1254003"/>
            <a:ext cx="15888544" cy="7778994"/>
            <a:chOff x="1199728" y="1222419"/>
            <a:chExt cx="15888544" cy="7778994"/>
          </a:xfrm>
        </p:grpSpPr>
        <p:grpSp>
          <p:nvGrpSpPr>
            <p:cNvPr id="144" name="Google Shape;144;p8"/>
            <p:cNvGrpSpPr/>
            <p:nvPr/>
          </p:nvGrpSpPr>
          <p:grpSpPr>
            <a:xfrm>
              <a:off x="1199728" y="1285586"/>
              <a:ext cx="5696100" cy="7715827"/>
              <a:chOff x="1571075" y="1485900"/>
              <a:chExt cx="5696100" cy="6356600"/>
            </a:xfrm>
          </p:grpSpPr>
          <p:sp>
            <p:nvSpPr>
              <p:cNvPr id="145" name="Google Shape;145;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25</a:t>
                </a:r>
                <a:endParaRPr sz="5000" b="1" i="0" u="none" strike="noStrike" cap="none" dirty="0">
                  <a:solidFill>
                    <a:schemeClr val="lt1"/>
                  </a:solidFill>
                  <a:latin typeface="Arial Black"/>
                  <a:ea typeface="Arial Black"/>
                  <a:cs typeface="Arial Black"/>
                  <a:sym typeface="Arial Black"/>
                </a:endParaRPr>
              </a:p>
            </p:txBody>
          </p:sp>
          <p:sp>
            <p:nvSpPr>
              <p:cNvPr id="146" name="Google Shape;146;p8"/>
              <p:cNvSpPr txBox="1"/>
              <p:nvPr/>
            </p:nvSpPr>
            <p:spPr>
              <a:xfrm>
                <a:off x="1571075" y="2517774"/>
                <a:ext cx="5696100" cy="53247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6000" b="1" dirty="0">
                    <a:solidFill>
                      <a:schemeClr val="lt1"/>
                    </a:solidFill>
                  </a:rPr>
                  <a:t>the stars will fall from heaven, and the powers in space will be driven from their courses.</a:t>
                </a:r>
                <a:endParaRPr sz="6000" b="1" i="0" u="none" strike="noStrike" cap="none" dirty="0">
                  <a:solidFill>
                    <a:schemeClr val="lt1"/>
                  </a:solidFill>
                  <a:latin typeface="Arial Black"/>
                  <a:ea typeface="Arial Black"/>
                  <a:cs typeface="Arial Black"/>
                  <a:sym typeface="Arial Black"/>
                </a:endParaRPr>
              </a:p>
            </p:txBody>
          </p:sp>
        </p:grpSp>
        <p:pic>
          <p:nvPicPr>
            <p:cNvPr id="2" name="Picture 2" descr="C:\Users\deyo\Desktop\Documents\MFC Kids\Live The Word Kids\LTW Kids 11.14.21\16_FB_Jesus_Future_1024.jpg">
              <a:extLst>
                <a:ext uri="{FF2B5EF4-FFF2-40B4-BE49-F238E27FC236}">
                  <a16:creationId xmlns:a16="http://schemas.microsoft.com/office/drawing/2014/main" id="{9A1764C1-8E1F-1D20-40B2-7CC9ECB39EF7}"/>
                </a:ext>
              </a:extLst>
            </p:cNvPr>
            <p:cNvPicPr>
              <a:picLocks noChangeAspect="1" noChangeArrowheads="1"/>
            </p:cNvPicPr>
            <p:nvPr/>
          </p:nvPicPr>
          <p:blipFill>
            <a:blip r:embed="rId3"/>
            <a:srcRect/>
            <a:stretch>
              <a:fillRect/>
            </a:stretch>
          </p:blipFill>
          <p:spPr bwMode="auto">
            <a:xfrm>
              <a:off x="6772155" y="1222419"/>
              <a:ext cx="10316117" cy="7737088"/>
            </a:xfrm>
            <a:prstGeom prst="rect">
              <a:avLst/>
            </a:prstGeom>
            <a:noFill/>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2"/>
        <p:cNvGrpSpPr/>
        <p:nvPr/>
      </p:nvGrpSpPr>
      <p:grpSpPr>
        <a:xfrm>
          <a:off x="0" y="0"/>
          <a:ext cx="0" cy="0"/>
          <a:chOff x="0" y="0"/>
          <a:chExt cx="0" cy="0"/>
        </a:xfrm>
      </p:grpSpPr>
      <p:grpSp>
        <p:nvGrpSpPr>
          <p:cNvPr id="3" name="Group 2">
            <a:extLst>
              <a:ext uri="{FF2B5EF4-FFF2-40B4-BE49-F238E27FC236}">
                <a16:creationId xmlns:a16="http://schemas.microsoft.com/office/drawing/2014/main" id="{8B2795D5-E0C9-76E9-0B5B-CFFD4C385A9D}"/>
              </a:ext>
            </a:extLst>
          </p:cNvPr>
          <p:cNvGrpSpPr/>
          <p:nvPr/>
        </p:nvGrpSpPr>
        <p:grpSpPr>
          <a:xfrm>
            <a:off x="1467519" y="1403878"/>
            <a:ext cx="15352962" cy="7479245"/>
            <a:chOff x="1115788" y="1588543"/>
            <a:chExt cx="15352962" cy="7479245"/>
          </a:xfrm>
        </p:grpSpPr>
        <p:grpSp>
          <p:nvGrpSpPr>
            <p:cNvPr id="153" name="Google Shape;153;p9"/>
            <p:cNvGrpSpPr/>
            <p:nvPr/>
          </p:nvGrpSpPr>
          <p:grpSpPr>
            <a:xfrm>
              <a:off x="1115788" y="1588543"/>
              <a:ext cx="5262153" cy="7479245"/>
              <a:chOff x="1258851" y="1812540"/>
              <a:chExt cx="5709135" cy="7005861"/>
            </a:xfrm>
          </p:grpSpPr>
          <p:sp>
            <p:nvSpPr>
              <p:cNvPr id="154" name="Google Shape;154;p9"/>
              <p:cNvSpPr/>
              <p:nvPr/>
            </p:nvSpPr>
            <p:spPr>
              <a:xfrm>
                <a:off x="1258851" y="1812540"/>
                <a:ext cx="1214400" cy="857400"/>
              </a:xfrm>
              <a:prstGeom prst="rect">
                <a:avLst/>
              </a:prstGeom>
              <a:solidFill>
                <a:srgbClr val="B2A0C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26</a:t>
                </a:r>
                <a:endParaRPr sz="5000" b="1" i="0" u="none" strike="noStrike" cap="none" dirty="0">
                  <a:solidFill>
                    <a:schemeClr val="lt1"/>
                  </a:solidFill>
                  <a:latin typeface="Arial Black"/>
                  <a:ea typeface="Arial Black"/>
                  <a:cs typeface="Arial Black"/>
                  <a:sym typeface="Arial Black"/>
                </a:endParaRPr>
              </a:p>
            </p:txBody>
          </p:sp>
          <p:sp>
            <p:nvSpPr>
              <p:cNvPr id="155" name="Google Shape;155;p9"/>
              <p:cNvSpPr txBox="1"/>
              <p:nvPr/>
            </p:nvSpPr>
            <p:spPr>
              <a:xfrm>
                <a:off x="1258852" y="2764175"/>
                <a:ext cx="5709134" cy="60542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6000" b="1" dirty="0">
                    <a:solidFill>
                      <a:schemeClr val="lt1"/>
                    </a:solidFill>
                  </a:rPr>
                  <a:t>Then the Son of Man will appear, coming in the clouds with great power and glory.</a:t>
                </a:r>
              </a:p>
            </p:txBody>
          </p:sp>
        </p:grpSp>
        <p:pic>
          <p:nvPicPr>
            <p:cNvPr id="2" name="Picture 2" descr="C:\Users\deyo\Desktop\Documents\MFC Kids\Live The Word Kids\LTW Kids 11.14.21\17_FB_Jesus_Future_1024.jpg">
              <a:extLst>
                <a:ext uri="{FF2B5EF4-FFF2-40B4-BE49-F238E27FC236}">
                  <a16:creationId xmlns:a16="http://schemas.microsoft.com/office/drawing/2014/main" id="{574B00C2-720B-F67C-EE4F-FDE9EF417866}"/>
                </a:ext>
              </a:extLst>
            </p:cNvPr>
            <p:cNvPicPr>
              <a:picLocks noChangeAspect="1" noChangeArrowheads="1"/>
            </p:cNvPicPr>
            <p:nvPr/>
          </p:nvPicPr>
          <p:blipFill>
            <a:blip r:embed="rId3"/>
            <a:srcRect/>
            <a:stretch>
              <a:fillRect/>
            </a:stretch>
          </p:blipFill>
          <p:spPr bwMode="auto">
            <a:xfrm>
              <a:off x="6665570" y="1715403"/>
              <a:ext cx="9803180" cy="7352385"/>
            </a:xfrm>
            <a:prstGeom prst="rect">
              <a:avLst/>
            </a:prstGeom>
            <a:noFill/>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61"/>
        <p:cNvGrpSpPr/>
        <p:nvPr/>
      </p:nvGrpSpPr>
      <p:grpSpPr>
        <a:xfrm>
          <a:off x="0" y="0"/>
          <a:ext cx="0" cy="0"/>
          <a:chOff x="0" y="0"/>
          <a:chExt cx="0" cy="0"/>
        </a:xfrm>
      </p:grpSpPr>
      <p:grpSp>
        <p:nvGrpSpPr>
          <p:cNvPr id="3" name="Group 2">
            <a:extLst>
              <a:ext uri="{FF2B5EF4-FFF2-40B4-BE49-F238E27FC236}">
                <a16:creationId xmlns:a16="http://schemas.microsoft.com/office/drawing/2014/main" id="{2F138670-5FF0-BD19-8847-ECE24B4B0A77}"/>
              </a:ext>
            </a:extLst>
          </p:cNvPr>
          <p:cNvGrpSpPr/>
          <p:nvPr/>
        </p:nvGrpSpPr>
        <p:grpSpPr>
          <a:xfrm>
            <a:off x="1124969" y="1247138"/>
            <a:ext cx="16038063" cy="7792724"/>
            <a:chOff x="1010663" y="1247138"/>
            <a:chExt cx="16038063" cy="7792724"/>
          </a:xfrm>
        </p:grpSpPr>
        <p:grpSp>
          <p:nvGrpSpPr>
            <p:cNvPr id="162" name="Google Shape;162;p10"/>
            <p:cNvGrpSpPr/>
            <p:nvPr/>
          </p:nvGrpSpPr>
          <p:grpSpPr>
            <a:xfrm>
              <a:off x="1010663" y="1247138"/>
              <a:ext cx="6145811" cy="7792724"/>
              <a:chOff x="1265113" y="1485900"/>
              <a:chExt cx="6145811" cy="7792724"/>
            </a:xfrm>
          </p:grpSpPr>
          <p:sp>
            <p:nvSpPr>
              <p:cNvPr id="163" name="Google Shape;163;p10"/>
              <p:cNvSpPr/>
              <p:nvPr/>
            </p:nvSpPr>
            <p:spPr>
              <a:xfrm>
                <a:off x="1265113" y="148590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632423"/>
                    </a:solidFill>
                    <a:latin typeface="Arial Black"/>
                    <a:ea typeface="Arial Black"/>
                    <a:cs typeface="Arial Black"/>
                    <a:sym typeface="Arial Black"/>
                  </a:rPr>
                  <a:t>27</a:t>
                </a:r>
                <a:endParaRPr sz="5000" b="1" i="0" u="none" strike="noStrike" cap="none" dirty="0">
                  <a:solidFill>
                    <a:srgbClr val="632423"/>
                  </a:solidFill>
                  <a:latin typeface="Arial Black"/>
                  <a:ea typeface="Arial Black"/>
                  <a:cs typeface="Arial Black"/>
                  <a:sym typeface="Arial Black"/>
                </a:endParaRPr>
              </a:p>
            </p:txBody>
          </p:sp>
          <p:sp>
            <p:nvSpPr>
              <p:cNvPr id="164" name="Google Shape;164;p10"/>
              <p:cNvSpPr txBox="1"/>
              <p:nvPr/>
            </p:nvSpPr>
            <p:spPr>
              <a:xfrm>
                <a:off x="1265124" y="2630650"/>
                <a:ext cx="6145800"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dirty="0">
                    <a:solidFill>
                      <a:schemeClr val="lt1"/>
                    </a:solidFill>
                  </a:rPr>
                  <a:t>He will send the angels out to the four corners of the earth to gather God's chosen people from one end of the world to the other.</a:t>
                </a:r>
                <a:endParaRPr sz="5400" b="1" i="0" u="none" strike="noStrike" cap="none" dirty="0">
                  <a:solidFill>
                    <a:schemeClr val="lt1"/>
                  </a:solidFill>
                  <a:latin typeface="Arial Black"/>
                  <a:ea typeface="Arial Black"/>
                  <a:cs typeface="Arial Black"/>
                  <a:sym typeface="Arial Black"/>
                </a:endParaRPr>
              </a:p>
            </p:txBody>
          </p:sp>
        </p:grpSp>
        <p:pic>
          <p:nvPicPr>
            <p:cNvPr id="2" name="Picture 4" descr="Lily Wang on Twitter | Spiritual artwork, Jesus pictures, Angel pictures">
              <a:extLst>
                <a:ext uri="{FF2B5EF4-FFF2-40B4-BE49-F238E27FC236}">
                  <a16:creationId xmlns:a16="http://schemas.microsoft.com/office/drawing/2014/main" id="{9D60C02B-F5F4-C3E3-E0C4-D38AB10EA621}"/>
                </a:ext>
              </a:extLst>
            </p:cNvPr>
            <p:cNvPicPr>
              <a:picLocks noChangeAspect="1" noChangeArrowheads="1"/>
            </p:cNvPicPr>
            <p:nvPr/>
          </p:nvPicPr>
          <p:blipFill>
            <a:blip r:embed="rId3"/>
            <a:srcRect/>
            <a:stretch>
              <a:fillRect/>
            </a:stretch>
          </p:blipFill>
          <p:spPr bwMode="auto">
            <a:xfrm>
              <a:off x="7696857" y="1383278"/>
              <a:ext cx="9351869" cy="7520443"/>
            </a:xfrm>
            <a:prstGeom prst="rect">
              <a:avLst/>
            </a:prstGeom>
            <a:noFill/>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1009</Words>
  <Application>Microsoft Office PowerPoint</Application>
  <PresentationFormat>Custom</PresentationFormat>
  <Paragraphs>79</Paragraphs>
  <Slides>21</Slides>
  <Notes>21</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 Black</vt:lpstr>
      <vt:lpstr>Calibri</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Jerry Cruz</cp:lastModifiedBy>
  <cp:revision>24</cp:revision>
  <dcterms:created xsi:type="dcterms:W3CDTF">2022-09-22T06:53:28Z</dcterms:created>
  <dcterms:modified xsi:type="dcterms:W3CDTF">2024-11-13T03:19:38Z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