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jM4WdOVOTV0OUGKFGEVAKPcAm3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rialBlack-regular.fntdata"/><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2aa2e29a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72aa2e29a5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79" name="Google Shape;179;g272aa2e29a5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3d6bad43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73d6bad43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73d6bad43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3dc2e58e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73dc2e58ec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73dc2e58ec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3dc2e58e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73dc2e58e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73dc2e58ec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3dc2e58e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273dc2e58ec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73dc2e58ec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3d6bad43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73d6bad432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73d6bad432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3" cy="10287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71" name="Shape 171"/>
        <p:cNvGrpSpPr/>
        <p:nvPr/>
      </p:nvGrpSpPr>
      <p:grpSpPr>
        <a:xfrm>
          <a:off x="0" y="0"/>
          <a:ext cx="0" cy="0"/>
          <a:chOff x="0" y="0"/>
          <a:chExt cx="0" cy="0"/>
        </a:xfrm>
      </p:grpSpPr>
      <p:grpSp>
        <p:nvGrpSpPr>
          <p:cNvPr id="172" name="Google Shape;172;p13"/>
          <p:cNvGrpSpPr/>
          <p:nvPr/>
        </p:nvGrpSpPr>
        <p:grpSpPr>
          <a:xfrm>
            <a:off x="1333613" y="1274860"/>
            <a:ext cx="6602735" cy="7737290"/>
            <a:chOff x="1258851" y="1430913"/>
            <a:chExt cx="7095900" cy="7737290"/>
          </a:xfrm>
        </p:grpSpPr>
        <p:sp>
          <p:nvSpPr>
            <p:cNvPr id="173" name="Google Shape;173;p13"/>
            <p:cNvSpPr/>
            <p:nvPr/>
          </p:nvSpPr>
          <p:spPr>
            <a:xfrm>
              <a:off x="1258853" y="1430913"/>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a:t>
              </a:r>
              <a:r>
                <a:rPr b="1" lang="en-US" sz="5000">
                  <a:solidFill>
                    <a:schemeClr val="lt1"/>
                  </a:solidFill>
                  <a:latin typeface="Arial Black"/>
                  <a:ea typeface="Arial Black"/>
                  <a:cs typeface="Arial Black"/>
                  <a:sym typeface="Arial Black"/>
                </a:rPr>
                <a:t>9</a:t>
              </a:r>
              <a:endParaRPr b="1" i="0" sz="5000" u="none" cap="none" strike="noStrike">
                <a:solidFill>
                  <a:schemeClr val="lt1"/>
                </a:solidFill>
                <a:latin typeface="Arial Black"/>
                <a:ea typeface="Arial Black"/>
                <a:cs typeface="Arial Black"/>
                <a:sym typeface="Arial Black"/>
              </a:endParaRPr>
            </a:p>
          </p:txBody>
        </p:sp>
        <p:sp>
          <p:nvSpPr>
            <p:cNvPr id="174" name="Google Shape;174;p13"/>
            <p:cNvSpPr txBox="1"/>
            <p:nvPr/>
          </p:nvSpPr>
          <p:spPr>
            <a:xfrm>
              <a:off x="1258851" y="2518703"/>
              <a:ext cx="70959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Jesus stood up and commanded the wind, “Be quiet!” and he said to the waves, “Be still!” The wind died down, and there was a great calm.</a:t>
              </a:r>
              <a:endParaRPr b="1" i="0" sz="5400" u="none" cap="none" strike="noStrike">
                <a:solidFill>
                  <a:schemeClr val="lt1"/>
                </a:solidFill>
                <a:latin typeface="Arial Black"/>
                <a:ea typeface="Arial Black"/>
                <a:cs typeface="Arial Black"/>
                <a:sym typeface="Arial Black"/>
              </a:endParaRPr>
            </a:p>
          </p:txBody>
        </p:sp>
      </p:grpSp>
      <p:pic>
        <p:nvPicPr>
          <p:cNvPr id="175" name="Google Shape;175;p13"/>
          <p:cNvPicPr preferRelativeResize="0"/>
          <p:nvPr/>
        </p:nvPicPr>
        <p:blipFill>
          <a:blip r:embed="rId3">
            <a:alphaModFix/>
          </a:blip>
          <a:stretch>
            <a:fillRect/>
          </a:stretch>
        </p:blipFill>
        <p:spPr>
          <a:xfrm>
            <a:off x="8340812" y="1907063"/>
            <a:ext cx="8630500" cy="647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0" name="Shape 180"/>
        <p:cNvGrpSpPr/>
        <p:nvPr/>
      </p:nvGrpSpPr>
      <p:grpSpPr>
        <a:xfrm>
          <a:off x="0" y="0"/>
          <a:ext cx="0" cy="0"/>
          <a:chOff x="0" y="0"/>
          <a:chExt cx="0" cy="0"/>
        </a:xfrm>
      </p:grpSpPr>
      <p:sp>
        <p:nvSpPr>
          <p:cNvPr descr="Sunset Animated Illustration by Mina FZ. for Queble on Dribbble" id="181" name="Google Shape;181;g272aa2e29a5_0_37"/>
          <p:cNvSpPr/>
          <p:nvPr/>
        </p:nvSpPr>
        <p:spPr>
          <a:xfrm>
            <a:off x="9525163" y="566057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2" name="Google Shape;182;g272aa2e29a5_0_37"/>
          <p:cNvGrpSpPr/>
          <p:nvPr/>
        </p:nvGrpSpPr>
        <p:grpSpPr>
          <a:xfrm>
            <a:off x="1708056" y="2333263"/>
            <a:ext cx="6446108" cy="4850962"/>
            <a:chOff x="785200" y="1571235"/>
            <a:chExt cx="6446108" cy="4850962"/>
          </a:xfrm>
        </p:grpSpPr>
        <p:sp>
          <p:nvSpPr>
            <p:cNvPr id="183" name="Google Shape;183;g272aa2e29a5_0_3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40</a:t>
              </a:r>
              <a:endParaRPr b="1" i="0" sz="5000" u="none" cap="none" strike="noStrike">
                <a:solidFill>
                  <a:srgbClr val="FFFFFF"/>
                </a:solidFill>
                <a:latin typeface="Arial Black"/>
                <a:ea typeface="Arial Black"/>
                <a:cs typeface="Arial Black"/>
                <a:sym typeface="Arial Black"/>
              </a:endParaRPr>
            </a:p>
          </p:txBody>
        </p:sp>
        <p:sp>
          <p:nvSpPr>
            <p:cNvPr id="184" name="Google Shape;184;g272aa2e29a5_0_37"/>
            <p:cNvSpPr txBox="1"/>
            <p:nvPr/>
          </p:nvSpPr>
          <p:spPr>
            <a:xfrm>
              <a:off x="785208" y="2574097"/>
              <a:ext cx="64461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 Then Jesus said to his disciples, “Why are you frightened? Do you still have no faith?”</a:t>
              </a:r>
              <a:endParaRPr b="0" i="0" sz="5000" u="none" cap="none" strike="noStrike">
                <a:solidFill>
                  <a:srgbClr val="000000"/>
                </a:solidFill>
                <a:latin typeface="Arial"/>
                <a:ea typeface="Arial"/>
                <a:cs typeface="Arial"/>
                <a:sym typeface="Arial"/>
              </a:endParaRPr>
            </a:p>
          </p:txBody>
        </p:sp>
      </p:grpSp>
      <p:pic>
        <p:nvPicPr>
          <p:cNvPr id="185" name="Google Shape;185;g272aa2e29a5_0_37"/>
          <p:cNvPicPr preferRelativeResize="0"/>
          <p:nvPr/>
        </p:nvPicPr>
        <p:blipFill rotWithShape="1">
          <a:blip r:embed="rId3">
            <a:alphaModFix/>
          </a:blip>
          <a:srcRect b="0" l="22178" r="21199" t="0"/>
          <a:stretch/>
        </p:blipFill>
        <p:spPr>
          <a:xfrm>
            <a:off x="9930588" y="739588"/>
            <a:ext cx="6649350" cy="880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0" name="Shape 190"/>
        <p:cNvGrpSpPr/>
        <p:nvPr/>
      </p:nvGrpSpPr>
      <p:grpSpPr>
        <a:xfrm>
          <a:off x="0" y="0"/>
          <a:ext cx="0" cy="0"/>
          <a:chOff x="0" y="0"/>
          <a:chExt cx="0" cy="0"/>
        </a:xfrm>
      </p:grpSpPr>
      <p:grpSp>
        <p:nvGrpSpPr>
          <p:cNvPr id="191" name="Google Shape;191;g273d6bad432_0_12"/>
          <p:cNvGrpSpPr/>
          <p:nvPr/>
        </p:nvGrpSpPr>
        <p:grpSpPr>
          <a:xfrm>
            <a:off x="1374963" y="1375158"/>
            <a:ext cx="5809111" cy="6665692"/>
            <a:chOff x="994126" y="1092200"/>
            <a:chExt cx="6243000" cy="6665692"/>
          </a:xfrm>
        </p:grpSpPr>
        <p:sp>
          <p:nvSpPr>
            <p:cNvPr id="192" name="Google Shape;192;g273d6bad432_0_12"/>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41</a:t>
              </a:r>
              <a:endParaRPr b="1" i="0" sz="5000" u="none" cap="none" strike="noStrike">
                <a:solidFill>
                  <a:schemeClr val="lt1"/>
                </a:solidFill>
                <a:latin typeface="Arial Black"/>
                <a:ea typeface="Arial Black"/>
                <a:cs typeface="Arial Black"/>
                <a:sym typeface="Arial Black"/>
              </a:endParaRPr>
            </a:p>
          </p:txBody>
        </p:sp>
        <p:sp>
          <p:nvSpPr>
            <p:cNvPr id="193" name="Google Shape;193;g273d6bad432_0_12"/>
            <p:cNvSpPr txBox="1"/>
            <p:nvPr/>
          </p:nvSpPr>
          <p:spPr>
            <a:xfrm>
              <a:off x="994126" y="2370492"/>
              <a:ext cx="62430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But they were terribly afraid and began to say to one another, “Who is this man? Even the wind and the waves obey him!”</a:t>
              </a:r>
              <a:endParaRPr b="1" i="0" sz="5000" u="none" cap="none" strike="noStrike">
                <a:solidFill>
                  <a:schemeClr val="lt1"/>
                </a:solidFill>
                <a:latin typeface="Arial Black"/>
                <a:ea typeface="Arial Black"/>
                <a:cs typeface="Arial Black"/>
                <a:sym typeface="Arial Black"/>
              </a:endParaRPr>
            </a:p>
          </p:txBody>
        </p:sp>
      </p:grpSp>
      <p:pic>
        <p:nvPicPr>
          <p:cNvPr id="194" name="Google Shape;194;g273d6bad432_0_12"/>
          <p:cNvPicPr preferRelativeResize="0"/>
          <p:nvPr/>
        </p:nvPicPr>
        <p:blipFill>
          <a:blip r:embed="rId3">
            <a:alphaModFix/>
          </a:blip>
          <a:stretch>
            <a:fillRect/>
          </a:stretch>
        </p:blipFill>
        <p:spPr>
          <a:xfrm>
            <a:off x="8025437" y="1759900"/>
            <a:ext cx="8887600" cy="666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98" name="Shape 198"/>
        <p:cNvGrpSpPr/>
        <p:nvPr/>
      </p:nvGrpSpPr>
      <p:grpSpPr>
        <a:xfrm>
          <a:off x="0" y="0"/>
          <a:ext cx="0" cy="0"/>
          <a:chOff x="0" y="0"/>
          <a:chExt cx="0" cy="0"/>
        </a:xfrm>
      </p:grpSpPr>
      <p:sp>
        <p:nvSpPr>
          <p:cNvPr id="199" name="Google Shape;199;p14"/>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00" name="Google Shape;200;p14"/>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205" name="Shape 205"/>
        <p:cNvGrpSpPr/>
        <p:nvPr/>
      </p:nvGrpSpPr>
      <p:grpSpPr>
        <a:xfrm>
          <a:off x="0" y="0"/>
          <a:ext cx="0" cy="0"/>
          <a:chOff x="0" y="0"/>
          <a:chExt cx="0" cy="0"/>
        </a:xfrm>
      </p:grpSpPr>
      <p:grpSp>
        <p:nvGrpSpPr>
          <p:cNvPr id="206" name="Google Shape;206;p15"/>
          <p:cNvGrpSpPr/>
          <p:nvPr/>
        </p:nvGrpSpPr>
        <p:grpSpPr>
          <a:xfrm>
            <a:off x="2532407" y="1638300"/>
            <a:ext cx="13223187" cy="7010400"/>
            <a:chOff x="2931213" y="1638300"/>
            <a:chExt cx="13223187" cy="7010400"/>
          </a:xfrm>
        </p:grpSpPr>
        <p:pic>
          <p:nvPicPr>
            <p:cNvPr id="207" name="Google Shape;207;p15"/>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208" name="Google Shape;208;p15"/>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213" name="Shape 213"/>
        <p:cNvGrpSpPr/>
        <p:nvPr/>
      </p:nvGrpSpPr>
      <p:grpSpPr>
        <a:xfrm>
          <a:off x="0" y="0"/>
          <a:ext cx="0" cy="0"/>
          <a:chOff x="0" y="0"/>
          <a:chExt cx="0" cy="0"/>
        </a:xfrm>
      </p:grpSpPr>
      <p:sp>
        <p:nvSpPr>
          <p:cNvPr id="214" name="Google Shape;214;g273dc2e58ec_0_1"/>
          <p:cNvSpPr/>
          <p:nvPr/>
        </p:nvSpPr>
        <p:spPr>
          <a:xfrm>
            <a:off x="10830286" y="1383526"/>
            <a:ext cx="6580800" cy="1380600"/>
          </a:xfrm>
          <a:prstGeom prst="rect">
            <a:avLst/>
          </a:prstGeom>
          <a:solidFill>
            <a:srgbClr val="4F612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Activity:</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Sailboat Craft</a:t>
            </a:r>
            <a:endParaRPr b="0" i="0" sz="1400" u="none" cap="none" strike="noStrike">
              <a:solidFill>
                <a:srgbClr val="000000"/>
              </a:solidFill>
              <a:latin typeface="Arial"/>
              <a:ea typeface="Arial"/>
              <a:cs typeface="Arial"/>
              <a:sym typeface="Arial"/>
            </a:endParaRPr>
          </a:p>
        </p:txBody>
      </p:sp>
      <p:sp>
        <p:nvSpPr>
          <p:cNvPr id="215" name="Google Shape;215;g273dc2e58ec_0_1"/>
          <p:cNvSpPr txBox="1"/>
          <p:nvPr/>
        </p:nvSpPr>
        <p:spPr>
          <a:xfrm>
            <a:off x="10830286" y="3394314"/>
            <a:ext cx="7726800" cy="55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Materials:</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Paper Plate</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Colored Paper</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Glue</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Scissor</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Crayons</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Pen or Pencils</a:t>
            </a:r>
            <a:endParaRPr/>
          </a:p>
          <a:p>
            <a:pPr indent="-463550" lvl="0" marL="74295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alibri"/>
              <a:ea typeface="Calibri"/>
              <a:cs typeface="Calibri"/>
              <a:sym typeface="Calibri"/>
            </a:endParaRPr>
          </a:p>
        </p:txBody>
      </p:sp>
      <p:pic>
        <p:nvPicPr>
          <p:cNvPr id="216" name="Google Shape;216;g273dc2e58ec_0_1"/>
          <p:cNvPicPr preferRelativeResize="0"/>
          <p:nvPr/>
        </p:nvPicPr>
        <p:blipFill rotWithShape="1">
          <a:blip r:embed="rId3">
            <a:alphaModFix/>
          </a:blip>
          <a:srcRect b="0" l="0" r="0" t="0"/>
          <a:stretch/>
        </p:blipFill>
        <p:spPr>
          <a:xfrm>
            <a:off x="1357745" y="1094509"/>
            <a:ext cx="8097982" cy="80979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221" name="Shape 221"/>
        <p:cNvGrpSpPr/>
        <p:nvPr/>
      </p:nvGrpSpPr>
      <p:grpSpPr>
        <a:xfrm>
          <a:off x="0" y="0"/>
          <a:ext cx="0" cy="0"/>
          <a:chOff x="0" y="0"/>
          <a:chExt cx="0" cy="0"/>
        </a:xfrm>
      </p:grpSpPr>
      <p:sp>
        <p:nvSpPr>
          <p:cNvPr id="222" name="Google Shape;222;g273dc2e58ec_0_8"/>
          <p:cNvSpPr txBox="1"/>
          <p:nvPr/>
        </p:nvSpPr>
        <p:spPr>
          <a:xfrm>
            <a:off x="10626844" y="1676292"/>
            <a:ext cx="6351900" cy="754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chemeClr val="lt1"/>
                </a:solidFill>
                <a:latin typeface="Calibri"/>
                <a:ea typeface="Calibri"/>
                <a:cs typeface="Calibri"/>
                <a:sym typeface="Calibri"/>
              </a:rPr>
              <a:t>Instructions:</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Cut the plates in half, and cut the construction paper into triangle sails.</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Create a label using your colored paper. </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Glue together the pieces to make their own sailboat. </a:t>
            </a:r>
            <a:endParaRPr/>
          </a:p>
          <a:p>
            <a:pPr indent="-234950" lvl="0" marL="51435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alibri"/>
              <a:ea typeface="Calibri"/>
              <a:cs typeface="Calibri"/>
              <a:sym typeface="Calibri"/>
            </a:endParaRPr>
          </a:p>
        </p:txBody>
      </p:sp>
      <p:pic>
        <p:nvPicPr>
          <p:cNvPr id="223" name="Google Shape;223;g273dc2e58ec_0_8"/>
          <p:cNvPicPr preferRelativeResize="0"/>
          <p:nvPr/>
        </p:nvPicPr>
        <p:blipFill rotWithShape="1">
          <a:blip r:embed="rId3">
            <a:alphaModFix/>
          </a:blip>
          <a:srcRect b="0" l="0" r="0" t="0"/>
          <a:stretch/>
        </p:blipFill>
        <p:spPr>
          <a:xfrm>
            <a:off x="1025237" y="1378676"/>
            <a:ext cx="9116290" cy="75368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604B"/>
        </a:solidFill>
      </p:bgPr>
    </p:bg>
    <p:spTree>
      <p:nvGrpSpPr>
        <p:cNvPr id="228" name="Shape 228"/>
        <p:cNvGrpSpPr/>
        <p:nvPr/>
      </p:nvGrpSpPr>
      <p:grpSpPr>
        <a:xfrm>
          <a:off x="0" y="0"/>
          <a:ext cx="0" cy="0"/>
          <a:chOff x="0" y="0"/>
          <a:chExt cx="0" cy="0"/>
        </a:xfrm>
      </p:grpSpPr>
      <p:sp>
        <p:nvSpPr>
          <p:cNvPr id="229" name="Google Shape;229;g273dc2e58ec_0_14"/>
          <p:cNvSpPr/>
          <p:nvPr/>
        </p:nvSpPr>
        <p:spPr>
          <a:xfrm>
            <a:off x="1024472" y="1147612"/>
            <a:ext cx="5857800" cy="857400"/>
          </a:xfrm>
          <a:prstGeom prst="rect">
            <a:avLst/>
          </a:prstGeom>
          <a:solidFill>
            <a:srgbClr val="53B88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pic>
        <p:nvPicPr>
          <p:cNvPr id="230" name="Google Shape;230;g273dc2e58ec_0_14"/>
          <p:cNvPicPr preferRelativeResize="0"/>
          <p:nvPr/>
        </p:nvPicPr>
        <p:blipFill rotWithShape="1">
          <a:blip r:embed="rId3">
            <a:alphaModFix/>
          </a:blip>
          <a:srcRect b="0" l="0" r="0" t="0"/>
          <a:stretch/>
        </p:blipFill>
        <p:spPr>
          <a:xfrm>
            <a:off x="11049000" y="2319485"/>
            <a:ext cx="6819900" cy="6819900"/>
          </a:xfrm>
          <a:prstGeom prst="rect">
            <a:avLst/>
          </a:prstGeom>
          <a:noFill/>
          <a:ln>
            <a:noFill/>
          </a:ln>
        </p:spPr>
      </p:pic>
      <p:sp>
        <p:nvSpPr>
          <p:cNvPr id="231" name="Google Shape;231;g273dc2e58ec_0_14"/>
          <p:cNvSpPr/>
          <p:nvPr/>
        </p:nvSpPr>
        <p:spPr>
          <a:xfrm>
            <a:off x="1158789" y="2332188"/>
            <a:ext cx="8826000" cy="686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4000" u="none" cap="none" strike="noStrike">
                <a:solidFill>
                  <a:srgbClr val="FFFFFF"/>
                </a:solidFill>
                <a:latin typeface="Arial Black"/>
                <a:ea typeface="Arial Black"/>
                <a:cs typeface="Arial Black"/>
                <a:sym typeface="Arial Black"/>
              </a:rPr>
              <a:t>Dear Jesus, we thank you for loving us and for keeping us safe always. Thank you for reminding us today that you are powerful, big and strong enough to handle all our fears. Help us to always trust and believe in You. </a:t>
            </a:r>
            <a:endParaRPr/>
          </a:p>
          <a:p>
            <a:pPr indent="0" lvl="0" marL="0" marR="0" rtl="0" algn="l">
              <a:lnSpc>
                <a:spcPct val="100000"/>
              </a:lnSpc>
              <a:spcBef>
                <a:spcPts val="0"/>
              </a:spcBef>
              <a:spcAft>
                <a:spcPts val="0"/>
              </a:spcAft>
              <a:buNone/>
            </a:pPr>
            <a:r>
              <a:t/>
            </a:r>
            <a:endParaRPr b="1" i="0" sz="4000" u="none" cap="none" strike="noStrike">
              <a:solidFill>
                <a:srgbClr val="FFFFFF"/>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i="0" lang="en-US" sz="4000" u="none" cap="none" strike="noStrike">
                <a:solidFill>
                  <a:srgbClr val="FFFFFF"/>
                </a:solidFill>
                <a:latin typeface="Arial Black"/>
                <a:ea typeface="Arial Black"/>
                <a:cs typeface="Arial Black"/>
                <a:sym typeface="Arial Black"/>
              </a:rPr>
              <a:t>In Jesus’ name, we pray. Amen.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grpSp>
        <p:nvGrpSpPr>
          <p:cNvPr id="237" name="Google Shape;237;g273d6bad432_0_1"/>
          <p:cNvGrpSpPr/>
          <p:nvPr/>
        </p:nvGrpSpPr>
        <p:grpSpPr>
          <a:xfrm>
            <a:off x="2012762" y="1058575"/>
            <a:ext cx="14262525" cy="8169978"/>
            <a:chOff x="2824210" y="1058354"/>
            <a:chExt cx="12639600" cy="8169978"/>
          </a:xfrm>
        </p:grpSpPr>
        <p:sp>
          <p:nvSpPr>
            <p:cNvPr id="238" name="Google Shape;238;g273d6bad432_0_1"/>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g273d6bad432_0_1"/>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a:t>
              </a:r>
              <a:r>
                <a:rPr b="1" lang="en-US" sz="3000">
                  <a:solidFill>
                    <a:srgbClr val="FFFFFF"/>
                  </a:solidFill>
                </a:rPr>
                <a:t>23</a:t>
              </a:r>
              <a:r>
                <a:rPr b="1" i="0" lang="en-US" sz="3000" u="none" cap="none" strike="noStrike">
                  <a:solidFill>
                    <a:srgbClr val="FFFFFF"/>
                  </a:solidFill>
                  <a:latin typeface="Arial"/>
                  <a:ea typeface="Arial"/>
                  <a:cs typeface="Arial"/>
                  <a:sym typeface="Arial"/>
                </a:rPr>
                <a:t>, 2024 |</a:t>
              </a:r>
              <a:r>
                <a:rPr b="1" lang="en-US" sz="3000">
                  <a:solidFill>
                    <a:srgbClr val="FFFFFF"/>
                  </a:solidFill>
                </a:rPr>
                <a:t> Twelfth</a:t>
              </a:r>
              <a:r>
                <a:rPr b="1" i="0" lang="en-US" sz="3000" u="none" cap="none" strike="noStrike">
                  <a:solidFill>
                    <a:srgbClr val="FFFFFF"/>
                  </a:solidFill>
                  <a:latin typeface="Arial"/>
                  <a:ea typeface="Arial"/>
                  <a:cs typeface="Arial"/>
                  <a:sym typeface="Arial"/>
                </a:rPr>
                <a:t>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240" name="Google Shape;240;g273d6bad432_0_1"/>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A logo with a cross in a square&#10;&#10;Description automatically generated" id="245" name="Google Shape;245;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012762" y="1058575"/>
            <a:ext cx="14262496"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a:t>
              </a:r>
              <a:r>
                <a:rPr b="1" lang="en-US" sz="3000">
                  <a:solidFill>
                    <a:srgbClr val="FFFFFF"/>
                  </a:solidFill>
                </a:rPr>
                <a:t>23</a:t>
              </a:r>
              <a:r>
                <a:rPr b="1" i="0" lang="en-US" sz="3000" u="none" cap="none" strike="noStrike">
                  <a:solidFill>
                    <a:srgbClr val="FFFFFF"/>
                  </a:solidFill>
                  <a:latin typeface="Arial"/>
                  <a:ea typeface="Arial"/>
                  <a:cs typeface="Arial"/>
                  <a:sym typeface="Arial"/>
                </a:rPr>
                <a:t>, 2024 |</a:t>
              </a:r>
              <a:r>
                <a:rPr b="1" lang="en-US" sz="3000">
                  <a:solidFill>
                    <a:srgbClr val="FFFFFF"/>
                  </a:solidFill>
                </a:rPr>
                <a:t> </a:t>
              </a:r>
              <a:r>
                <a:rPr b="1" lang="en-US" sz="3000">
                  <a:solidFill>
                    <a:srgbClr val="FFFFFF"/>
                  </a:solidFill>
                </a:rPr>
                <a:t>Twelfth</a:t>
              </a:r>
              <a:r>
                <a:rPr b="1" i="0" lang="en-US" sz="3000" u="none" cap="none" strike="noStrike">
                  <a:solidFill>
                    <a:srgbClr val="FFFFFF"/>
                  </a:solidFill>
                  <a:latin typeface="Arial"/>
                  <a:ea typeface="Arial"/>
                  <a:cs typeface="Arial"/>
                  <a:sym typeface="Arial"/>
                </a:rPr>
                <a:t>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625100" y="748188"/>
            <a:ext cx="17037796" cy="9475525"/>
            <a:chOff x="1245352" y="-114203"/>
            <a:chExt cx="16410900" cy="9475525"/>
          </a:xfrm>
        </p:grpSpPr>
        <p:sp>
          <p:nvSpPr>
            <p:cNvPr id="114" name="Google Shape;114;p3"/>
            <p:cNvSpPr txBox="1"/>
            <p:nvPr/>
          </p:nvSpPr>
          <p:spPr>
            <a:xfrm>
              <a:off x="1245352" y="772322"/>
              <a:ext cx="16410900" cy="8589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t/>
              </a:r>
              <a:endParaRPr sz="3100">
                <a:solidFill>
                  <a:schemeClr val="dk1"/>
                </a:solidFill>
              </a:endParaRPr>
            </a:p>
            <a:p>
              <a:pPr indent="0" lvl="0" marL="0" rtl="0" algn="just">
                <a:spcBef>
                  <a:spcPts val="0"/>
                </a:spcBef>
                <a:spcAft>
                  <a:spcPts val="0"/>
                </a:spcAft>
                <a:buClr>
                  <a:schemeClr val="dk1"/>
                </a:buClr>
                <a:buSzPts val="1100"/>
                <a:buFont typeface="Arial"/>
                <a:buNone/>
              </a:pPr>
              <a:r>
                <a:rPr lang="en-US" sz="3100">
                  <a:solidFill>
                    <a:schemeClr val="dk1"/>
                  </a:solidFill>
                </a:rPr>
                <a:t>We have the benefit of knowing how the story of Jesus’ calming the storm ends. But imagine the disciples’ amazement when the raging waves instantly became calm. Even today, with our advanced technology, we don’t have any control over the weather and can’t always forecast it very accurately. In Jesus’ day, controlling the weather was known strictly as the domain of God. In the instant the storm ceased, the disciples began to realize more fully who Jesus was. He had demonstrated his power in healing people, but never before had he done anything of this magnitude.</a:t>
              </a:r>
              <a:endParaRPr sz="3100">
                <a:solidFill>
                  <a:schemeClr val="dk1"/>
                </a:solidFill>
              </a:endParaRPr>
            </a:p>
            <a:p>
              <a:pPr indent="0" lvl="0" marL="0" rtl="0" algn="just">
                <a:spcBef>
                  <a:spcPts val="0"/>
                </a:spcBef>
                <a:spcAft>
                  <a:spcPts val="0"/>
                </a:spcAft>
                <a:buClr>
                  <a:schemeClr val="dk1"/>
                </a:buClr>
                <a:buSzPts val="1100"/>
                <a:buFont typeface="Arial"/>
                <a:buNone/>
              </a:pPr>
              <a:r>
                <a:t/>
              </a:r>
              <a:endParaRPr sz="3100">
                <a:solidFill>
                  <a:schemeClr val="dk1"/>
                </a:solidFill>
              </a:endParaRPr>
            </a:p>
            <a:p>
              <a:pPr indent="0" lvl="0" marL="0" rtl="0" algn="just">
                <a:spcBef>
                  <a:spcPts val="0"/>
                </a:spcBef>
                <a:spcAft>
                  <a:spcPts val="0"/>
                </a:spcAft>
                <a:buClr>
                  <a:schemeClr val="dk1"/>
                </a:buClr>
                <a:buSzPts val="1100"/>
                <a:buFont typeface="Arial"/>
                <a:buNone/>
              </a:pPr>
              <a:r>
                <a:rPr lang="en-US" sz="3100">
                  <a:solidFill>
                    <a:schemeClr val="dk1"/>
                  </a:solidFill>
                </a:rPr>
                <a:t>Jesus then asked some pointed questions. He seemed surprised that the disciples’ faith was so weak. After all they had seen, they hadn’t fully grasped who Jesus was or what he was capable of. But now they had seen something so powerful, so awesome, that they were terrified to think about who Jesus really was.</a:t>
              </a:r>
              <a:endParaRPr sz="3100">
                <a:solidFill>
                  <a:schemeClr val="dk1"/>
                </a:solidFill>
              </a:endParaRPr>
            </a:p>
            <a:p>
              <a:pPr indent="0" lvl="0" marL="0" rtl="0" algn="just">
                <a:spcBef>
                  <a:spcPts val="0"/>
                </a:spcBef>
                <a:spcAft>
                  <a:spcPts val="0"/>
                </a:spcAft>
                <a:buClr>
                  <a:schemeClr val="dk1"/>
                </a:buClr>
                <a:buSzPts val="1100"/>
                <a:buFont typeface="Arial"/>
                <a:buNone/>
              </a:pPr>
              <a:r>
                <a:t/>
              </a:r>
              <a:endParaRPr sz="3100">
                <a:solidFill>
                  <a:schemeClr val="dk1"/>
                </a:solidFill>
              </a:endParaRPr>
            </a:p>
            <a:p>
              <a:pPr indent="0" lvl="0" marL="0" rtl="0" algn="just">
                <a:spcBef>
                  <a:spcPts val="0"/>
                </a:spcBef>
                <a:spcAft>
                  <a:spcPts val="0"/>
                </a:spcAft>
                <a:buClr>
                  <a:schemeClr val="dk1"/>
                </a:buClr>
                <a:buSzPts val="1100"/>
                <a:buFont typeface="Arial"/>
                <a:buNone/>
              </a:pPr>
              <a:r>
                <a:rPr lang="en-US" sz="3100">
                  <a:solidFill>
                    <a:schemeClr val="dk1"/>
                  </a:solidFill>
                </a:rPr>
                <a:t>The disciples’ terrified response is understandable when we consider God’s power and purity in light of our own weakness and imperfection. But the disciples came to learn that no matter how bad a situation seemed, the first thing they needed to do was turn to Jesus.</a:t>
              </a:r>
              <a:endParaRPr sz="31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100">
                <a:solidFill>
                  <a:schemeClr val="dk1"/>
                </a:solidFill>
              </a:endParaRPr>
            </a:p>
          </p:txBody>
        </p:sp>
        <p:sp>
          <p:nvSpPr>
            <p:cNvPr id="115" name="Google Shape;115;p3"/>
            <p:cNvSpPr txBox="1"/>
            <p:nvPr/>
          </p:nvSpPr>
          <p:spPr>
            <a:xfrm>
              <a:off x="1967250" y="-114203"/>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accent6"/>
                  </a:solidFill>
                  <a:latin typeface="Arial"/>
                  <a:ea typeface="Arial"/>
                  <a:cs typeface="Arial"/>
                  <a:sym typeface="Arial"/>
                </a:rPr>
                <a:t>REFLECTION FROM THE GOSPEL (for facilitators only)</a:t>
              </a:r>
              <a:endParaRPr b="1" i="0" sz="4400" u="none" cap="none" strike="noStrike">
                <a:solidFill>
                  <a:schemeClr val="accent6"/>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404351" y="8311600"/>
            <a:ext cx="17562300" cy="13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4200">
                <a:solidFill>
                  <a:srgbClr val="C00000"/>
                </a:solidFill>
                <a:latin typeface="Arial Black"/>
                <a:ea typeface="Arial Black"/>
                <a:cs typeface="Arial Black"/>
                <a:sym typeface="Arial Black"/>
              </a:rPr>
              <a:t>Jesus Calms a Storm</a:t>
            </a:r>
            <a:endParaRPr b="0" i="0" sz="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4700" u="none" cap="none" strike="noStrike">
                <a:solidFill>
                  <a:schemeClr val="dk1"/>
                </a:solidFill>
                <a:latin typeface="Arial Black"/>
                <a:ea typeface="Arial Black"/>
                <a:cs typeface="Arial Black"/>
                <a:sym typeface="Arial Black"/>
              </a:rPr>
              <a:t>Mark </a:t>
            </a:r>
            <a:r>
              <a:rPr lang="en-US" sz="4700">
                <a:solidFill>
                  <a:schemeClr val="dk1"/>
                </a:solidFill>
                <a:latin typeface="Arial Black"/>
                <a:ea typeface="Arial Black"/>
                <a:cs typeface="Arial Black"/>
                <a:sym typeface="Arial Black"/>
              </a:rPr>
              <a:t>4:35-41</a:t>
            </a:r>
            <a:endParaRPr b="0" i="0" sz="7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rotWithShape="1">
          <a:blip r:embed="rId3">
            <a:alphaModFix/>
          </a:blip>
          <a:srcRect b="16134" l="22359" r="22825" t="25577"/>
          <a:stretch/>
        </p:blipFill>
        <p:spPr>
          <a:xfrm>
            <a:off x="4095487" y="0"/>
            <a:ext cx="10180024" cy="81182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Mark.</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4" name="Shape 134"/>
        <p:cNvGrpSpPr/>
        <p:nvPr/>
      </p:nvGrpSpPr>
      <p:grpSpPr>
        <a:xfrm>
          <a:off x="0" y="0"/>
          <a:ext cx="0" cy="0"/>
          <a:chOff x="0" y="0"/>
          <a:chExt cx="0" cy="0"/>
        </a:xfrm>
      </p:grpSpPr>
      <p:grpSp>
        <p:nvGrpSpPr>
          <p:cNvPr id="135" name="Google Shape;135;p10"/>
          <p:cNvGrpSpPr/>
          <p:nvPr/>
        </p:nvGrpSpPr>
        <p:grpSpPr>
          <a:xfrm>
            <a:off x="1128200" y="1425908"/>
            <a:ext cx="5809111" cy="6665692"/>
            <a:chOff x="994126" y="1092200"/>
            <a:chExt cx="6243000" cy="6665692"/>
          </a:xfrm>
        </p:grpSpPr>
        <p:sp>
          <p:nvSpPr>
            <p:cNvPr id="136" name="Google Shape;136;p10"/>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35</a:t>
              </a:r>
              <a:endParaRPr b="1" i="0" sz="5000" u="none" cap="none" strike="noStrike">
                <a:solidFill>
                  <a:schemeClr val="lt1"/>
                </a:solidFill>
                <a:latin typeface="Arial Black"/>
                <a:ea typeface="Arial Black"/>
                <a:cs typeface="Arial Black"/>
                <a:sym typeface="Arial Black"/>
              </a:endParaRPr>
            </a:p>
          </p:txBody>
        </p:sp>
        <p:sp>
          <p:nvSpPr>
            <p:cNvPr id="137" name="Google Shape;137;p10"/>
            <p:cNvSpPr txBox="1"/>
            <p:nvPr/>
          </p:nvSpPr>
          <p:spPr>
            <a:xfrm>
              <a:off x="994126" y="2370492"/>
              <a:ext cx="62430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On the evening of that same day Jesus said to his disciples, “Let us go across to the other side of the lake.”</a:t>
              </a:r>
              <a:endParaRPr b="1" i="0" sz="5000" u="none" cap="none" strike="noStrike">
                <a:solidFill>
                  <a:schemeClr val="lt1"/>
                </a:solidFill>
                <a:latin typeface="Arial Black"/>
                <a:ea typeface="Arial Black"/>
                <a:cs typeface="Arial Black"/>
                <a:sym typeface="Arial Black"/>
              </a:endParaRPr>
            </a:p>
          </p:txBody>
        </p:sp>
      </p:grpSp>
      <p:pic>
        <p:nvPicPr>
          <p:cNvPr id="138" name="Google Shape;138;p10"/>
          <p:cNvPicPr preferRelativeResize="0"/>
          <p:nvPr/>
        </p:nvPicPr>
        <p:blipFill>
          <a:blip r:embed="rId3">
            <a:alphaModFix/>
          </a:blip>
          <a:stretch>
            <a:fillRect/>
          </a:stretch>
        </p:blipFill>
        <p:spPr>
          <a:xfrm>
            <a:off x="6937299" y="1056575"/>
            <a:ext cx="10898474" cy="81738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3" name="Shape 143"/>
        <p:cNvGrpSpPr/>
        <p:nvPr/>
      </p:nvGrpSpPr>
      <p:grpSpPr>
        <a:xfrm>
          <a:off x="0" y="0"/>
          <a:ext cx="0" cy="0"/>
          <a:chOff x="0" y="0"/>
          <a:chExt cx="0" cy="0"/>
        </a:xfrm>
      </p:grpSpPr>
      <p:grpSp>
        <p:nvGrpSpPr>
          <p:cNvPr id="144" name="Google Shape;144;p9"/>
          <p:cNvGrpSpPr/>
          <p:nvPr/>
        </p:nvGrpSpPr>
        <p:grpSpPr>
          <a:xfrm>
            <a:off x="1762311" y="2026211"/>
            <a:ext cx="7082038" cy="6234590"/>
            <a:chOff x="1258853" y="1485900"/>
            <a:chExt cx="7611003" cy="6234590"/>
          </a:xfrm>
        </p:grpSpPr>
        <p:sp>
          <p:nvSpPr>
            <p:cNvPr id="145" name="Google Shape;145;p9"/>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36</a:t>
              </a:r>
              <a:endParaRPr b="1" i="0" sz="5000" u="none" cap="none" strike="noStrike">
                <a:solidFill>
                  <a:schemeClr val="lt1"/>
                </a:solidFill>
                <a:latin typeface="Arial Black"/>
                <a:ea typeface="Arial Black"/>
                <a:cs typeface="Arial Black"/>
                <a:sym typeface="Arial Black"/>
              </a:endParaRPr>
            </a:p>
          </p:txBody>
        </p:sp>
        <p:sp>
          <p:nvSpPr>
            <p:cNvPr id="146" name="Google Shape;146;p9"/>
            <p:cNvSpPr txBox="1"/>
            <p:nvPr/>
          </p:nvSpPr>
          <p:spPr>
            <a:xfrm>
              <a:off x="1258856" y="2764190"/>
              <a:ext cx="7611000" cy="495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600">
                  <a:solidFill>
                    <a:schemeClr val="lt1"/>
                  </a:solidFill>
                </a:rPr>
                <a:t>So they left the crowd; the disciples got into the boat in which Jesus was already sitting, and they took him with them. Other boats were there too.</a:t>
              </a:r>
              <a:endParaRPr b="1" i="0" sz="4600" u="none" cap="none" strike="noStrike">
                <a:solidFill>
                  <a:schemeClr val="lt1"/>
                </a:solidFill>
                <a:latin typeface="Arial Black"/>
                <a:ea typeface="Arial Black"/>
                <a:cs typeface="Arial Black"/>
                <a:sym typeface="Arial Black"/>
              </a:endParaRPr>
            </a:p>
          </p:txBody>
        </p:sp>
      </p:grpSp>
      <p:pic>
        <p:nvPicPr>
          <p:cNvPr id="147" name="Google Shape;147;p9"/>
          <p:cNvPicPr preferRelativeResize="0"/>
          <p:nvPr/>
        </p:nvPicPr>
        <p:blipFill rotWithShape="1">
          <a:blip r:embed="rId3">
            <a:alphaModFix/>
          </a:blip>
          <a:srcRect b="0" l="23206" r="22763" t="0"/>
          <a:stretch/>
        </p:blipFill>
        <p:spPr>
          <a:xfrm>
            <a:off x="9808688" y="481451"/>
            <a:ext cx="6717000" cy="932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2" name="Shape 152"/>
        <p:cNvGrpSpPr/>
        <p:nvPr/>
      </p:nvGrpSpPr>
      <p:grpSpPr>
        <a:xfrm>
          <a:off x="0" y="0"/>
          <a:ext cx="0" cy="0"/>
          <a:chOff x="0" y="0"/>
          <a:chExt cx="0" cy="0"/>
        </a:xfrm>
      </p:grpSpPr>
      <p:sp>
        <p:nvSpPr>
          <p:cNvPr descr="Sunset Animated Illustration by Mina FZ. for Queble on Dribbble" id="153" name="Google Shape;153;p6"/>
          <p:cNvSpPr/>
          <p:nvPr/>
        </p:nvSpPr>
        <p:spPr>
          <a:xfrm>
            <a:off x="8843950"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4" name="Google Shape;154;p6"/>
          <p:cNvGrpSpPr/>
          <p:nvPr/>
        </p:nvGrpSpPr>
        <p:grpSpPr>
          <a:xfrm>
            <a:off x="875020" y="2702302"/>
            <a:ext cx="7493838" cy="4882378"/>
            <a:chOff x="1181880" y="2228316"/>
            <a:chExt cx="7914911" cy="4882378"/>
          </a:xfrm>
        </p:grpSpPr>
        <p:sp>
          <p:nvSpPr>
            <p:cNvPr id="155" name="Google Shape;155;p6"/>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37</a:t>
              </a:r>
              <a:endParaRPr b="1" i="0" sz="5000" u="none" cap="none" strike="noStrike">
                <a:solidFill>
                  <a:srgbClr val="FFFFFF"/>
                </a:solidFill>
                <a:latin typeface="Arial Black"/>
                <a:ea typeface="Arial Black"/>
                <a:cs typeface="Arial Black"/>
                <a:sym typeface="Arial Black"/>
              </a:endParaRPr>
            </a:p>
          </p:txBody>
        </p:sp>
        <p:sp>
          <p:nvSpPr>
            <p:cNvPr id="156" name="Google Shape;156;p6"/>
            <p:cNvSpPr txBox="1"/>
            <p:nvPr/>
          </p:nvSpPr>
          <p:spPr>
            <a:xfrm>
              <a:off x="1181891" y="3262594"/>
              <a:ext cx="79149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Suddenly a strong wind blew up, and the waves began to spill over into the boat, so that it was about to fill with water. </a:t>
              </a:r>
              <a:endParaRPr b="1" i="0" sz="5000" u="none" cap="none" strike="noStrike">
                <a:solidFill>
                  <a:schemeClr val="lt1"/>
                </a:solidFill>
                <a:latin typeface="Arial Black"/>
                <a:ea typeface="Arial Black"/>
                <a:cs typeface="Arial Black"/>
                <a:sym typeface="Arial Black"/>
              </a:endParaRPr>
            </a:p>
          </p:txBody>
        </p:sp>
      </p:grpSp>
      <p:pic>
        <p:nvPicPr>
          <p:cNvPr id="157" name="Google Shape;157;p6"/>
          <p:cNvPicPr preferRelativeResize="0"/>
          <p:nvPr/>
        </p:nvPicPr>
        <p:blipFill>
          <a:blip r:embed="rId3">
            <a:alphaModFix/>
          </a:blip>
          <a:stretch>
            <a:fillRect/>
          </a:stretch>
        </p:blipFill>
        <p:spPr>
          <a:xfrm>
            <a:off x="8437875" y="1777837"/>
            <a:ext cx="8975100" cy="673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162" name="Shape 162"/>
        <p:cNvGrpSpPr/>
        <p:nvPr/>
      </p:nvGrpSpPr>
      <p:grpSpPr>
        <a:xfrm>
          <a:off x="0" y="0"/>
          <a:ext cx="0" cy="0"/>
          <a:chOff x="0" y="0"/>
          <a:chExt cx="0" cy="0"/>
        </a:xfrm>
      </p:grpSpPr>
      <p:grpSp>
        <p:nvGrpSpPr>
          <p:cNvPr id="163" name="Google Shape;163;p12"/>
          <p:cNvGrpSpPr/>
          <p:nvPr/>
        </p:nvGrpSpPr>
        <p:grpSpPr>
          <a:xfrm>
            <a:off x="1747925" y="1810660"/>
            <a:ext cx="7669088" cy="6665690"/>
            <a:chOff x="1276582" y="1447366"/>
            <a:chExt cx="8241900" cy="6665690"/>
          </a:xfrm>
        </p:grpSpPr>
        <p:sp>
          <p:nvSpPr>
            <p:cNvPr id="164" name="Google Shape;164;p12"/>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a:t>
              </a:r>
              <a:r>
                <a:rPr b="1" lang="en-US" sz="5000">
                  <a:solidFill>
                    <a:schemeClr val="lt1"/>
                  </a:solidFill>
                  <a:latin typeface="Arial Black"/>
                  <a:ea typeface="Arial Black"/>
                  <a:cs typeface="Arial Black"/>
                  <a:sym typeface="Arial Black"/>
                </a:rPr>
                <a:t>8</a:t>
              </a:r>
              <a:endParaRPr b="1" i="0" sz="5000" u="none" cap="none" strike="noStrike">
                <a:solidFill>
                  <a:schemeClr val="lt1"/>
                </a:solidFill>
                <a:latin typeface="Arial Black"/>
                <a:ea typeface="Arial Black"/>
                <a:cs typeface="Arial Black"/>
                <a:sym typeface="Arial Black"/>
              </a:endParaRPr>
            </a:p>
          </p:txBody>
        </p:sp>
        <p:sp>
          <p:nvSpPr>
            <p:cNvPr id="165" name="Google Shape;165;p12"/>
            <p:cNvSpPr txBox="1"/>
            <p:nvPr/>
          </p:nvSpPr>
          <p:spPr>
            <a:xfrm>
              <a:off x="1276582" y="2725656"/>
              <a:ext cx="8241900" cy="538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US" sz="5000">
                  <a:solidFill>
                    <a:schemeClr val="lt1"/>
                  </a:solidFill>
                </a:rPr>
                <a:t>Jesus was in the back of the boat, sleeping with his head on a pillow. The disciples woke him up and said, “Teacher, don't you care that we are about to die?”</a:t>
              </a:r>
              <a:endParaRPr b="1" sz="5000">
                <a:solidFill>
                  <a:schemeClr val="lt1"/>
                </a:solidFill>
              </a:endParaRPr>
            </a:p>
          </p:txBody>
        </p:sp>
      </p:grpSp>
      <p:pic>
        <p:nvPicPr>
          <p:cNvPr id="166" name="Google Shape;166;p12"/>
          <p:cNvPicPr preferRelativeResize="0"/>
          <p:nvPr/>
        </p:nvPicPr>
        <p:blipFill rotWithShape="1">
          <a:blip r:embed="rId3">
            <a:alphaModFix/>
          </a:blip>
          <a:srcRect b="0" l="24437" r="22274" t="0"/>
          <a:stretch/>
        </p:blipFill>
        <p:spPr>
          <a:xfrm>
            <a:off x="10330649" y="773913"/>
            <a:ext cx="6209425" cy="873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