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10287000" cx="18288000"/>
  <p:notesSz cx="6858000" cy="9144000"/>
  <p:embeddedFontLst>
    <p:embeddedFont>
      <p:font typeface="Arial Black"/>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9" roundtripDataSignature="AMtx7mj/U4fLz5SYezQBksYJ1vnVM/5+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ialBlack-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e24ad87217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g2e24ad87217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g2e24ad87217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2aa2e29a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72aa2e29a5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207" name="Google Shape;207;g272aa2e29a5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2d49904b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e2d49904bc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e2d49904bc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e2d49904bc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2e2d49904bc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e2d49904bc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e2d49904b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2e2d49904bc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2e2d49904bc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3" cy="10287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2" name="Shape 172"/>
        <p:cNvGrpSpPr/>
        <p:nvPr/>
      </p:nvGrpSpPr>
      <p:grpSpPr>
        <a:xfrm>
          <a:off x="0" y="0"/>
          <a:ext cx="0" cy="0"/>
          <a:chOff x="0" y="0"/>
          <a:chExt cx="0" cy="0"/>
        </a:xfrm>
      </p:grpSpPr>
      <p:grpSp>
        <p:nvGrpSpPr>
          <p:cNvPr id="173" name="Google Shape;173;p10"/>
          <p:cNvGrpSpPr/>
          <p:nvPr/>
        </p:nvGrpSpPr>
        <p:grpSpPr>
          <a:xfrm>
            <a:off x="1128200" y="1425908"/>
            <a:ext cx="5809111" cy="6665692"/>
            <a:chOff x="994126" y="1092200"/>
            <a:chExt cx="6243000" cy="6665692"/>
          </a:xfrm>
        </p:grpSpPr>
        <p:sp>
          <p:nvSpPr>
            <p:cNvPr id="174" name="Google Shape;174;p10"/>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30</a:t>
              </a:r>
              <a:endParaRPr b="1" i="0" sz="5000" u="none" cap="none" strike="noStrike">
                <a:solidFill>
                  <a:schemeClr val="lt1"/>
                </a:solidFill>
                <a:latin typeface="Arial Black"/>
                <a:ea typeface="Arial Black"/>
                <a:cs typeface="Arial Black"/>
                <a:sym typeface="Arial Black"/>
              </a:endParaRPr>
            </a:p>
          </p:txBody>
        </p:sp>
        <p:sp>
          <p:nvSpPr>
            <p:cNvPr id="175" name="Google Shape;175;p10"/>
            <p:cNvSpPr txBox="1"/>
            <p:nvPr/>
          </p:nvSpPr>
          <p:spPr>
            <a:xfrm>
              <a:off x="994126" y="2370492"/>
              <a:ext cx="62430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“What shall we say the Kingdom of God is like?” asked Jesus. “What parable shall we use to explain it? </a:t>
              </a:r>
              <a:endParaRPr b="1" i="0" sz="5000" u="none" cap="none" strike="noStrike">
                <a:solidFill>
                  <a:schemeClr val="lt1"/>
                </a:solidFill>
                <a:latin typeface="Arial Black"/>
                <a:ea typeface="Arial Black"/>
                <a:cs typeface="Arial Black"/>
                <a:sym typeface="Arial Black"/>
              </a:endParaRPr>
            </a:p>
          </p:txBody>
        </p:sp>
      </p:grpSp>
      <p:pic>
        <p:nvPicPr>
          <p:cNvPr id="176" name="Google Shape;176;p10"/>
          <p:cNvPicPr preferRelativeResize="0"/>
          <p:nvPr/>
        </p:nvPicPr>
        <p:blipFill>
          <a:blip r:embed="rId3">
            <a:alphaModFix/>
          </a:blip>
          <a:stretch>
            <a:fillRect/>
          </a:stretch>
        </p:blipFill>
        <p:spPr>
          <a:xfrm>
            <a:off x="7423376"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81" name="Shape 181"/>
        <p:cNvGrpSpPr/>
        <p:nvPr/>
      </p:nvGrpSpPr>
      <p:grpSpPr>
        <a:xfrm>
          <a:off x="0" y="0"/>
          <a:ext cx="0" cy="0"/>
          <a:chOff x="0" y="0"/>
          <a:chExt cx="0" cy="0"/>
        </a:xfrm>
      </p:grpSpPr>
      <p:grpSp>
        <p:nvGrpSpPr>
          <p:cNvPr id="182" name="Google Shape;182;g2e24ad87217_0_29"/>
          <p:cNvGrpSpPr/>
          <p:nvPr/>
        </p:nvGrpSpPr>
        <p:grpSpPr>
          <a:xfrm>
            <a:off x="1389251" y="1276474"/>
            <a:ext cx="6183809" cy="6658126"/>
            <a:chOff x="1571055" y="1485900"/>
            <a:chExt cx="5455500" cy="6658126"/>
          </a:xfrm>
        </p:grpSpPr>
        <p:sp>
          <p:nvSpPr>
            <p:cNvPr id="183" name="Google Shape;183;g2e24ad87217_0_29"/>
            <p:cNvSpPr/>
            <p:nvPr/>
          </p:nvSpPr>
          <p:spPr>
            <a:xfrm>
              <a:off x="1571075" y="148590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31</a:t>
              </a:r>
              <a:endParaRPr b="1" i="0" sz="5000" u="none" cap="none" strike="noStrike">
                <a:solidFill>
                  <a:schemeClr val="lt1"/>
                </a:solidFill>
                <a:latin typeface="Arial Black"/>
                <a:ea typeface="Arial Black"/>
                <a:cs typeface="Arial Black"/>
                <a:sym typeface="Arial Black"/>
              </a:endParaRPr>
            </a:p>
          </p:txBody>
        </p:sp>
        <p:sp>
          <p:nvSpPr>
            <p:cNvPr id="184" name="Google Shape;184;g2e24ad87217_0_29"/>
            <p:cNvSpPr txBox="1"/>
            <p:nvPr/>
          </p:nvSpPr>
          <p:spPr>
            <a:xfrm>
              <a:off x="1571055" y="2756626"/>
              <a:ext cx="5455500" cy="538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5400"/>
                <a:buFont typeface="Arial"/>
                <a:buNone/>
              </a:pPr>
              <a:r>
                <a:rPr b="1" lang="en-US" sz="5000">
                  <a:solidFill>
                    <a:schemeClr val="lt1"/>
                  </a:solidFill>
                </a:rPr>
                <a:t> It is like this. A man takes a mustard seed, the smallest seed in the world, and plants it in the ground. </a:t>
              </a:r>
              <a:endParaRPr b="1" sz="5000">
                <a:solidFill>
                  <a:schemeClr val="lt1"/>
                </a:solidFill>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5400"/>
                <a:buFont typeface="Arial"/>
                <a:buNone/>
              </a:pPr>
              <a:r>
                <a:t/>
              </a:r>
              <a:endParaRPr b="1" sz="5000">
                <a:solidFill>
                  <a:schemeClr val="lt1"/>
                </a:solidFill>
              </a:endParaRPr>
            </a:p>
          </p:txBody>
        </p:sp>
      </p:grpSp>
      <p:pic>
        <p:nvPicPr>
          <p:cNvPr id="185" name="Google Shape;185;g2e24ad87217_0_29"/>
          <p:cNvPicPr preferRelativeResize="0"/>
          <p:nvPr/>
        </p:nvPicPr>
        <p:blipFill>
          <a:blip r:embed="rId3">
            <a:alphaModFix/>
          </a:blip>
          <a:stretch>
            <a:fillRect/>
          </a:stretch>
        </p:blipFill>
        <p:spPr>
          <a:xfrm>
            <a:off x="7826985" y="1658225"/>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190" name="Shape 190"/>
        <p:cNvGrpSpPr/>
        <p:nvPr/>
      </p:nvGrpSpPr>
      <p:grpSpPr>
        <a:xfrm>
          <a:off x="0" y="0"/>
          <a:ext cx="0" cy="0"/>
          <a:chOff x="0" y="0"/>
          <a:chExt cx="0" cy="0"/>
        </a:xfrm>
      </p:grpSpPr>
      <p:grpSp>
        <p:nvGrpSpPr>
          <p:cNvPr id="191" name="Google Shape;191;p12"/>
          <p:cNvGrpSpPr/>
          <p:nvPr/>
        </p:nvGrpSpPr>
        <p:grpSpPr>
          <a:xfrm>
            <a:off x="1533374" y="1553560"/>
            <a:ext cx="6603014" cy="7435190"/>
            <a:chOff x="1276581" y="1447366"/>
            <a:chExt cx="7096200" cy="7435190"/>
          </a:xfrm>
        </p:grpSpPr>
        <p:sp>
          <p:nvSpPr>
            <p:cNvPr id="192" name="Google Shape;192;p12"/>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32</a:t>
              </a:r>
              <a:endParaRPr b="1" i="0" sz="5000" u="none" cap="none" strike="noStrike">
                <a:solidFill>
                  <a:schemeClr val="lt1"/>
                </a:solidFill>
                <a:latin typeface="Arial Black"/>
                <a:ea typeface="Arial Black"/>
                <a:cs typeface="Arial Black"/>
                <a:sym typeface="Arial Black"/>
              </a:endParaRPr>
            </a:p>
          </p:txBody>
        </p:sp>
        <p:sp>
          <p:nvSpPr>
            <p:cNvPr id="193" name="Google Shape;193;p12"/>
            <p:cNvSpPr txBox="1"/>
            <p:nvPr/>
          </p:nvSpPr>
          <p:spPr>
            <a:xfrm>
              <a:off x="1276581" y="2725656"/>
              <a:ext cx="70962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b="1" lang="en-US" sz="5000">
                  <a:solidFill>
                    <a:schemeClr val="lt1"/>
                  </a:solidFill>
                </a:rPr>
                <a:t>After a while it grows up and becomes the biggest of all plants. It puts out such large branches that the birds come and make their nests in its shade.”</a:t>
              </a:r>
              <a:endParaRPr b="1" i="0" sz="5000" u="none" cap="none" strike="noStrike">
                <a:solidFill>
                  <a:schemeClr val="lt1"/>
                </a:solidFill>
                <a:latin typeface="Arial"/>
                <a:ea typeface="Arial"/>
                <a:cs typeface="Arial"/>
                <a:sym typeface="Arial"/>
              </a:endParaRPr>
            </a:p>
          </p:txBody>
        </p:sp>
      </p:grpSp>
      <p:pic>
        <p:nvPicPr>
          <p:cNvPr id="194" name="Google Shape;194;p12"/>
          <p:cNvPicPr preferRelativeResize="0"/>
          <p:nvPr/>
        </p:nvPicPr>
        <p:blipFill>
          <a:blip r:embed="rId3">
            <a:alphaModFix/>
          </a:blip>
          <a:stretch>
            <a:fillRect/>
          </a:stretch>
        </p:blipFill>
        <p:spPr>
          <a:xfrm>
            <a:off x="8372900" y="1667249"/>
            <a:ext cx="9205524" cy="6904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99" name="Shape 199"/>
        <p:cNvGrpSpPr/>
        <p:nvPr/>
      </p:nvGrpSpPr>
      <p:grpSpPr>
        <a:xfrm>
          <a:off x="0" y="0"/>
          <a:ext cx="0" cy="0"/>
          <a:chOff x="0" y="0"/>
          <a:chExt cx="0" cy="0"/>
        </a:xfrm>
      </p:grpSpPr>
      <p:grpSp>
        <p:nvGrpSpPr>
          <p:cNvPr id="200" name="Google Shape;200;p13"/>
          <p:cNvGrpSpPr/>
          <p:nvPr/>
        </p:nvGrpSpPr>
        <p:grpSpPr>
          <a:xfrm>
            <a:off x="1516875" y="1540885"/>
            <a:ext cx="6602734" cy="6905990"/>
            <a:chOff x="1258851" y="1430913"/>
            <a:chExt cx="7095900" cy="6905990"/>
          </a:xfrm>
        </p:grpSpPr>
        <p:sp>
          <p:nvSpPr>
            <p:cNvPr id="201" name="Google Shape;201;p13"/>
            <p:cNvSpPr/>
            <p:nvPr/>
          </p:nvSpPr>
          <p:spPr>
            <a:xfrm>
              <a:off x="1258853" y="1430913"/>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33</a:t>
              </a:r>
              <a:endParaRPr b="1" i="0" sz="5000" u="none" cap="none" strike="noStrike">
                <a:solidFill>
                  <a:schemeClr val="lt1"/>
                </a:solidFill>
                <a:latin typeface="Arial Black"/>
                <a:ea typeface="Arial Black"/>
                <a:cs typeface="Arial Black"/>
                <a:sym typeface="Arial Black"/>
              </a:endParaRPr>
            </a:p>
          </p:txBody>
        </p:sp>
        <p:sp>
          <p:nvSpPr>
            <p:cNvPr id="202" name="Google Shape;202;p13"/>
            <p:cNvSpPr txBox="1"/>
            <p:nvPr/>
          </p:nvSpPr>
          <p:spPr>
            <a:xfrm>
              <a:off x="1258851" y="2518703"/>
              <a:ext cx="70959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Jesus preached his message to the people, using many other parables like these; he told them as much as they could understand.</a:t>
              </a:r>
              <a:endParaRPr b="1" i="0" sz="5400" u="none" cap="none" strike="noStrike">
                <a:solidFill>
                  <a:schemeClr val="lt1"/>
                </a:solidFill>
                <a:latin typeface="Arial Black"/>
                <a:ea typeface="Arial Black"/>
                <a:cs typeface="Arial Black"/>
                <a:sym typeface="Arial Black"/>
              </a:endParaRPr>
            </a:p>
          </p:txBody>
        </p:sp>
      </p:grpSp>
      <p:pic>
        <p:nvPicPr>
          <p:cNvPr id="203" name="Google Shape;203;p13"/>
          <p:cNvPicPr preferRelativeResize="0"/>
          <p:nvPr/>
        </p:nvPicPr>
        <p:blipFill>
          <a:blip r:embed="rId3">
            <a:alphaModFix/>
          </a:blip>
          <a:stretch>
            <a:fillRect/>
          </a:stretch>
        </p:blipFill>
        <p:spPr>
          <a:xfrm>
            <a:off x="8670100" y="2293263"/>
            <a:ext cx="8593226" cy="6444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8" name="Shape 208"/>
        <p:cNvGrpSpPr/>
        <p:nvPr/>
      </p:nvGrpSpPr>
      <p:grpSpPr>
        <a:xfrm>
          <a:off x="0" y="0"/>
          <a:ext cx="0" cy="0"/>
          <a:chOff x="0" y="0"/>
          <a:chExt cx="0" cy="0"/>
        </a:xfrm>
      </p:grpSpPr>
      <p:sp>
        <p:nvSpPr>
          <p:cNvPr descr="Sunset Animated Illustration by Mina FZ. for Queble on Dribbble" id="209" name="Google Shape;209;g272aa2e29a5_0_37"/>
          <p:cNvSpPr/>
          <p:nvPr/>
        </p:nvSpPr>
        <p:spPr>
          <a:xfrm>
            <a:off x="9220000" y="566057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0" name="Google Shape;210;g272aa2e29a5_0_37"/>
          <p:cNvGrpSpPr/>
          <p:nvPr/>
        </p:nvGrpSpPr>
        <p:grpSpPr>
          <a:xfrm>
            <a:off x="1402893" y="2333263"/>
            <a:ext cx="6446108" cy="6390262"/>
            <a:chOff x="785200" y="1571235"/>
            <a:chExt cx="6446108" cy="6390262"/>
          </a:xfrm>
        </p:grpSpPr>
        <p:sp>
          <p:nvSpPr>
            <p:cNvPr id="211" name="Google Shape;211;g272aa2e29a5_0_3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34</a:t>
              </a:r>
              <a:endParaRPr b="1" i="0" sz="5000" u="none" cap="none" strike="noStrike">
                <a:solidFill>
                  <a:srgbClr val="FFFFFF"/>
                </a:solidFill>
                <a:latin typeface="Arial Black"/>
                <a:ea typeface="Arial Black"/>
                <a:cs typeface="Arial Black"/>
                <a:sym typeface="Arial Black"/>
              </a:endParaRPr>
            </a:p>
          </p:txBody>
        </p:sp>
        <p:sp>
          <p:nvSpPr>
            <p:cNvPr id="212" name="Google Shape;212;g272aa2e29a5_0_37"/>
            <p:cNvSpPr txBox="1"/>
            <p:nvPr/>
          </p:nvSpPr>
          <p:spPr>
            <a:xfrm>
              <a:off x="785208" y="2574097"/>
              <a:ext cx="64461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He would not speak to them without using parables, but when he was alone with his disciples, he would explain everything to them.</a:t>
              </a:r>
              <a:endParaRPr b="0" i="0" sz="5000" u="none" cap="none" strike="noStrike">
                <a:solidFill>
                  <a:srgbClr val="000000"/>
                </a:solidFill>
                <a:latin typeface="Arial"/>
                <a:ea typeface="Arial"/>
                <a:cs typeface="Arial"/>
                <a:sym typeface="Arial"/>
              </a:endParaRPr>
            </a:p>
          </p:txBody>
        </p:sp>
      </p:grpSp>
      <p:pic>
        <p:nvPicPr>
          <p:cNvPr id="213" name="Google Shape;213;g272aa2e29a5_0_37"/>
          <p:cNvPicPr preferRelativeResize="0"/>
          <p:nvPr/>
        </p:nvPicPr>
        <p:blipFill>
          <a:blip r:embed="rId3">
            <a:alphaModFix/>
          </a:blip>
          <a:stretch>
            <a:fillRect/>
          </a:stretch>
        </p:blipFill>
        <p:spPr>
          <a:xfrm>
            <a:off x="8517850" y="2305926"/>
            <a:ext cx="8593226" cy="6444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217" name="Shape 217"/>
        <p:cNvGrpSpPr/>
        <p:nvPr/>
      </p:nvGrpSpPr>
      <p:grpSpPr>
        <a:xfrm>
          <a:off x="0" y="0"/>
          <a:ext cx="0" cy="0"/>
          <a:chOff x="0" y="0"/>
          <a:chExt cx="0" cy="0"/>
        </a:xfrm>
      </p:grpSpPr>
      <p:sp>
        <p:nvSpPr>
          <p:cNvPr id="218" name="Google Shape;218;p14"/>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19" name="Google Shape;219;p14"/>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224" name="Shape 224"/>
        <p:cNvGrpSpPr/>
        <p:nvPr/>
      </p:nvGrpSpPr>
      <p:grpSpPr>
        <a:xfrm>
          <a:off x="0" y="0"/>
          <a:ext cx="0" cy="0"/>
          <a:chOff x="0" y="0"/>
          <a:chExt cx="0" cy="0"/>
        </a:xfrm>
      </p:grpSpPr>
      <p:grpSp>
        <p:nvGrpSpPr>
          <p:cNvPr id="225" name="Google Shape;225;p15"/>
          <p:cNvGrpSpPr/>
          <p:nvPr/>
        </p:nvGrpSpPr>
        <p:grpSpPr>
          <a:xfrm>
            <a:off x="2532407" y="1638300"/>
            <a:ext cx="13223187" cy="7010400"/>
            <a:chOff x="2931213" y="1638300"/>
            <a:chExt cx="13223187" cy="7010400"/>
          </a:xfrm>
        </p:grpSpPr>
        <p:pic>
          <p:nvPicPr>
            <p:cNvPr id="226" name="Google Shape;226;p15"/>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227" name="Google Shape;227;p15"/>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0DCDF"/>
        </a:solidFill>
      </p:bgPr>
    </p:bg>
    <p:spTree>
      <p:nvGrpSpPr>
        <p:cNvPr id="232" name="Shape 232"/>
        <p:cNvGrpSpPr/>
        <p:nvPr/>
      </p:nvGrpSpPr>
      <p:grpSpPr>
        <a:xfrm>
          <a:off x="0" y="0"/>
          <a:ext cx="0" cy="0"/>
          <a:chOff x="0" y="0"/>
          <a:chExt cx="0" cy="0"/>
        </a:xfrm>
      </p:grpSpPr>
      <p:sp>
        <p:nvSpPr>
          <p:cNvPr id="233" name="Google Shape;233;g2e2d49904bc_0_13"/>
          <p:cNvSpPr/>
          <p:nvPr/>
        </p:nvSpPr>
        <p:spPr>
          <a:xfrm>
            <a:off x="2843488" y="1794038"/>
            <a:ext cx="12870300" cy="967200"/>
          </a:xfrm>
          <a:prstGeom prst="rect">
            <a:avLst/>
          </a:prstGeom>
          <a:solidFill>
            <a:srgbClr val="5F497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400" u="none" cap="none" strike="noStrike">
                <a:solidFill>
                  <a:schemeClr val="lt1"/>
                </a:solidFill>
                <a:latin typeface="Arial Black"/>
                <a:ea typeface="Arial Black"/>
                <a:cs typeface="Arial Black"/>
                <a:sym typeface="Arial Black"/>
              </a:rPr>
              <a:t>Activity: </a:t>
            </a:r>
            <a:r>
              <a:rPr lang="en-US" sz="4400">
                <a:solidFill>
                  <a:schemeClr val="lt1"/>
                </a:solidFill>
                <a:latin typeface="Arial Black"/>
                <a:ea typeface="Arial Black"/>
                <a:cs typeface="Arial Black"/>
                <a:sym typeface="Arial Black"/>
              </a:rPr>
              <a:t>Growing Paper Plants</a:t>
            </a:r>
            <a:endParaRPr b="0" i="0" sz="4400" u="none" cap="none" strike="noStrike">
              <a:solidFill>
                <a:schemeClr val="lt1"/>
              </a:solidFill>
              <a:latin typeface="Arial Black"/>
              <a:ea typeface="Arial Black"/>
              <a:cs typeface="Arial Black"/>
              <a:sym typeface="Arial Black"/>
            </a:endParaRPr>
          </a:p>
        </p:txBody>
      </p:sp>
      <p:sp>
        <p:nvSpPr>
          <p:cNvPr id="234" name="Google Shape;234;g2e2d49904bc_0_13"/>
          <p:cNvSpPr txBox="1"/>
          <p:nvPr/>
        </p:nvSpPr>
        <p:spPr>
          <a:xfrm>
            <a:off x="1335863" y="3327813"/>
            <a:ext cx="113649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1.</a:t>
            </a:r>
            <a:r>
              <a:rPr b="1" lang="en-US" sz="6000">
                <a:solidFill>
                  <a:schemeClr val="dk1"/>
                </a:solidFill>
                <a:latin typeface="Calibri"/>
                <a:ea typeface="Calibri"/>
                <a:cs typeface="Calibri"/>
                <a:sym typeface="Calibri"/>
              </a:rPr>
              <a:t> </a:t>
            </a:r>
            <a:r>
              <a:rPr b="1" i="0" lang="en-US" sz="6000" u="none" cap="none" strike="noStrike">
                <a:solidFill>
                  <a:schemeClr val="dk1"/>
                </a:solidFill>
                <a:latin typeface="Calibri"/>
                <a:ea typeface="Calibri"/>
                <a:cs typeface="Calibri"/>
                <a:sym typeface="Calibri"/>
              </a:rPr>
              <a:t>Colored paper</a:t>
            </a:r>
            <a:endParaRPr b="1" sz="6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2. Pen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3. Scissors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chemeClr val="dk1"/>
                </a:solidFill>
                <a:latin typeface="Calibri"/>
                <a:ea typeface="Calibri"/>
                <a:cs typeface="Calibri"/>
                <a:sym typeface="Calibri"/>
              </a:rPr>
              <a:t>4. </a:t>
            </a:r>
            <a:r>
              <a:rPr b="1" lang="en-US" sz="6000">
                <a:solidFill>
                  <a:schemeClr val="dk1"/>
                </a:solidFill>
                <a:latin typeface="Calibri"/>
                <a:ea typeface="Calibri"/>
                <a:cs typeface="Calibri"/>
                <a:sym typeface="Calibri"/>
              </a:rPr>
              <a:t>Glue</a:t>
            </a:r>
            <a:endParaRPr b="0" i="0" sz="1400" u="none" cap="none" strike="noStrike">
              <a:solidFill>
                <a:srgbClr val="000000"/>
              </a:solidFill>
              <a:latin typeface="Arial"/>
              <a:ea typeface="Arial"/>
              <a:cs typeface="Arial"/>
              <a:sym typeface="Arial"/>
            </a:endParaRPr>
          </a:p>
        </p:txBody>
      </p:sp>
      <p:pic>
        <p:nvPicPr>
          <p:cNvPr id="235" name="Google Shape;235;g2e2d49904bc_0_13"/>
          <p:cNvPicPr preferRelativeResize="0"/>
          <p:nvPr/>
        </p:nvPicPr>
        <p:blipFill>
          <a:blip r:embed="rId3">
            <a:alphaModFix/>
          </a:blip>
          <a:stretch>
            <a:fillRect/>
          </a:stretch>
        </p:blipFill>
        <p:spPr>
          <a:xfrm>
            <a:off x="12387342" y="3450512"/>
            <a:ext cx="4564796" cy="5042450"/>
          </a:xfrm>
          <a:prstGeom prst="rect">
            <a:avLst/>
          </a:prstGeom>
          <a:noFill/>
          <a:ln>
            <a:noFill/>
          </a:ln>
        </p:spPr>
      </p:pic>
      <p:pic>
        <p:nvPicPr>
          <p:cNvPr id="236" name="Google Shape;236;g2e2d49904bc_0_13"/>
          <p:cNvPicPr preferRelativeResize="0"/>
          <p:nvPr/>
        </p:nvPicPr>
        <p:blipFill>
          <a:blip r:embed="rId4">
            <a:alphaModFix/>
          </a:blip>
          <a:stretch>
            <a:fillRect/>
          </a:stretch>
        </p:blipFill>
        <p:spPr>
          <a:xfrm>
            <a:off x="8217013" y="3450513"/>
            <a:ext cx="4170329" cy="5042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D59B"/>
        </a:solidFill>
      </p:bgPr>
    </p:bg>
    <p:spTree>
      <p:nvGrpSpPr>
        <p:cNvPr id="241" name="Shape 241"/>
        <p:cNvGrpSpPr/>
        <p:nvPr/>
      </p:nvGrpSpPr>
      <p:grpSpPr>
        <a:xfrm>
          <a:off x="0" y="0"/>
          <a:ext cx="0" cy="0"/>
          <a:chOff x="0" y="0"/>
          <a:chExt cx="0" cy="0"/>
        </a:xfrm>
      </p:grpSpPr>
      <p:sp>
        <p:nvSpPr>
          <p:cNvPr id="242" name="Google Shape;242;g2e2d49904bc_0_27"/>
          <p:cNvSpPr/>
          <p:nvPr/>
        </p:nvSpPr>
        <p:spPr>
          <a:xfrm>
            <a:off x="1013028" y="2540950"/>
            <a:ext cx="16212300" cy="5632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Arial Black"/>
                <a:ea typeface="Arial Black"/>
                <a:cs typeface="Arial Black"/>
                <a:sym typeface="Arial Black"/>
              </a:rPr>
              <a:t>1. Trace a child’s hand on construction paper. Cut the tracing out.</a:t>
            </a:r>
            <a:endParaRPr sz="40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4000"/>
              <a:buFont typeface="Arial"/>
              <a:buNone/>
            </a:pPr>
            <a:r>
              <a:rPr lang="en-US" sz="4000">
                <a:latin typeface="Arial Black"/>
                <a:ea typeface="Arial Black"/>
                <a:cs typeface="Arial Black"/>
                <a:sym typeface="Arial Black"/>
              </a:rPr>
              <a:t>2. Curl each of the fingers around a pencil.</a:t>
            </a:r>
            <a:endParaRPr sz="40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4000"/>
              <a:buFont typeface="Arial"/>
              <a:buNone/>
            </a:pPr>
            <a:r>
              <a:rPr lang="en-US" sz="4000">
                <a:latin typeface="Arial Black"/>
                <a:ea typeface="Arial Black"/>
                <a:cs typeface="Arial Black"/>
                <a:sym typeface="Arial Black"/>
              </a:rPr>
              <a:t>3. Using the palm of the handprint, form a cone (with the fingers curling outwards). Glue or tape the cone together.</a:t>
            </a:r>
            <a:endParaRPr sz="4000">
              <a:latin typeface="Arial Black"/>
              <a:ea typeface="Arial Black"/>
              <a:cs typeface="Arial Black"/>
              <a:sym typeface="Arial Black"/>
            </a:endParaRPr>
          </a:p>
          <a:p>
            <a:pPr indent="0" lvl="0" marL="0" rtl="0" algn="l">
              <a:spcBef>
                <a:spcPts val="0"/>
              </a:spcBef>
              <a:spcAft>
                <a:spcPts val="0"/>
              </a:spcAft>
              <a:buClr>
                <a:schemeClr val="dk1"/>
              </a:buClr>
              <a:buSzPts val="1100"/>
              <a:buFont typeface="Arial"/>
              <a:buNone/>
            </a:pPr>
            <a:r>
              <a:rPr lang="en-US" sz="4000">
                <a:latin typeface="Arial Black"/>
                <a:ea typeface="Arial Black"/>
                <a:cs typeface="Arial Black"/>
                <a:sym typeface="Arial Black"/>
              </a:rPr>
              <a:t>Staple the flower to a pipe cleaner or a drinking straw.</a:t>
            </a:r>
            <a:endParaRPr sz="40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4000"/>
              <a:buFont typeface="Arial"/>
              <a:buNone/>
            </a:pPr>
            <a:r>
              <a:rPr lang="en-US" sz="4000">
                <a:latin typeface="Arial Black"/>
                <a:ea typeface="Arial Black"/>
                <a:cs typeface="Arial Black"/>
                <a:sym typeface="Arial Black"/>
              </a:rPr>
              <a:t>4. Draw some leaves on green construction paper, then cut them out.</a:t>
            </a:r>
            <a:endParaRPr sz="4000">
              <a:latin typeface="Arial Black"/>
              <a:ea typeface="Arial Black"/>
              <a:cs typeface="Arial Black"/>
              <a:sym typeface="Arial Black"/>
            </a:endParaRPr>
          </a:p>
          <a:p>
            <a:pPr indent="0" lvl="0" marL="0" marR="0" rtl="0" algn="l">
              <a:lnSpc>
                <a:spcPct val="100000"/>
              </a:lnSpc>
              <a:spcBef>
                <a:spcPts val="0"/>
              </a:spcBef>
              <a:spcAft>
                <a:spcPts val="0"/>
              </a:spcAft>
              <a:buClr>
                <a:srgbClr val="000000"/>
              </a:buClr>
              <a:buSzPts val="4000"/>
              <a:buFont typeface="Arial"/>
              <a:buNone/>
            </a:pPr>
            <a:r>
              <a:rPr lang="en-US" sz="4000">
                <a:latin typeface="Arial Black"/>
                <a:ea typeface="Arial Black"/>
                <a:cs typeface="Arial Black"/>
                <a:sym typeface="Arial Black"/>
              </a:rPr>
              <a:t>5. Staple or tape the leaves to the straw. Make a few of these flowers for a beautiful bouquet!</a:t>
            </a:r>
            <a:endParaRPr sz="4000">
              <a:latin typeface="Arial Black"/>
              <a:ea typeface="Arial Black"/>
              <a:cs typeface="Arial Black"/>
              <a:sym typeface="Arial Black"/>
            </a:endParaRPr>
          </a:p>
        </p:txBody>
      </p:sp>
      <p:sp>
        <p:nvSpPr>
          <p:cNvPr id="243" name="Google Shape;243;g2e2d49904bc_0_27"/>
          <p:cNvSpPr/>
          <p:nvPr/>
        </p:nvSpPr>
        <p:spPr>
          <a:xfrm>
            <a:off x="1013020" y="607851"/>
            <a:ext cx="4902600" cy="747000"/>
          </a:xfrm>
          <a:prstGeom prst="rect">
            <a:avLst/>
          </a:prstGeom>
          <a:solidFill>
            <a:srgbClr val="5F497A"/>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4800" u="none" cap="none" strike="noStrike">
                <a:solidFill>
                  <a:schemeClr val="lt1"/>
                </a:solidFill>
                <a:latin typeface="Arial Black"/>
                <a:ea typeface="Arial Black"/>
                <a:cs typeface="Arial Black"/>
                <a:sym typeface="Arial Black"/>
              </a:rPr>
              <a:t>Instructions:</a:t>
            </a:r>
            <a:endParaRPr b="0" i="0" sz="4800" u="none" cap="none" strike="noStrike">
              <a:solidFill>
                <a:schemeClr val="lt1"/>
              </a:solidFill>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48" name="Shape 248"/>
        <p:cNvGrpSpPr/>
        <p:nvPr/>
      </p:nvGrpSpPr>
      <p:grpSpPr>
        <a:xfrm>
          <a:off x="0" y="0"/>
          <a:ext cx="0" cy="0"/>
          <a:chOff x="0" y="0"/>
          <a:chExt cx="0" cy="0"/>
        </a:xfrm>
      </p:grpSpPr>
      <p:grpSp>
        <p:nvGrpSpPr>
          <p:cNvPr id="249" name="Google Shape;249;p19"/>
          <p:cNvGrpSpPr/>
          <p:nvPr/>
        </p:nvGrpSpPr>
        <p:grpSpPr>
          <a:xfrm>
            <a:off x="1268652" y="1120722"/>
            <a:ext cx="15750697" cy="8045556"/>
            <a:chOff x="1962255" y="1120722"/>
            <a:chExt cx="15750697" cy="8045556"/>
          </a:xfrm>
        </p:grpSpPr>
        <p:sp>
          <p:nvSpPr>
            <p:cNvPr id="250" name="Google Shape;250;p19"/>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51" name="Google Shape;251;p19"/>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4300" u="none" cap="none" strike="noStrike">
                  <a:solidFill>
                    <a:schemeClr val="lt1"/>
                  </a:solidFill>
                  <a:latin typeface="Arial"/>
                  <a:ea typeface="Arial"/>
                  <a:cs typeface="Arial"/>
                  <a:sym typeface="Arial"/>
                </a:rPr>
                <a:t>Dear God,</a:t>
              </a:r>
              <a:endParaRPr b="1" i="0" sz="4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4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4300" u="none" cap="none" strike="noStrike">
                  <a:solidFill>
                    <a:schemeClr val="lt1"/>
                  </a:solidFill>
                  <a:latin typeface="Arial"/>
                  <a:ea typeface="Arial"/>
                  <a:cs typeface="Arial"/>
                  <a:sym typeface="Arial"/>
                </a:rPr>
                <a:t>Thank you for reminding and </a:t>
              </a:r>
              <a:r>
                <a:rPr b="1" lang="en-US" sz="4300">
                  <a:solidFill>
                    <a:schemeClr val="lt1"/>
                  </a:solidFill>
                </a:rPr>
                <a:t>teaching us how to grow in you so that we can share your love, peace, and kindness with others.</a:t>
              </a:r>
              <a:endParaRPr b="1" i="0" sz="4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4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1" i="0" lang="en-US" sz="4300" u="none" cap="none" strike="noStrike">
                  <a:solidFill>
                    <a:schemeClr val="lt1"/>
                  </a:solidFill>
                  <a:latin typeface="Arial"/>
                  <a:ea typeface="Arial"/>
                  <a:cs typeface="Arial"/>
                  <a:sym typeface="Arial"/>
                </a:rPr>
                <a:t>Amen.</a:t>
              </a:r>
              <a:endParaRPr b="1" i="0" sz="4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4000"/>
                <a:buFont typeface="Arial Black"/>
                <a:buNone/>
              </a:pPr>
              <a:r>
                <a:t/>
              </a:r>
              <a:endParaRPr b="1" i="0" sz="4300" u="none" cap="none" strike="noStrike">
                <a:solidFill>
                  <a:schemeClr val="lt1"/>
                </a:solidFill>
                <a:latin typeface="Arial"/>
                <a:ea typeface="Arial"/>
                <a:cs typeface="Arial"/>
                <a:sym typeface="Arial"/>
              </a:endParaRPr>
            </a:p>
          </p:txBody>
        </p:sp>
        <p:pic>
          <p:nvPicPr>
            <p:cNvPr descr="Image result for animated kid praying transparent background" id="252" name="Google Shape;252;p19"/>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012762" y="1058575"/>
            <a:ext cx="14262496"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a:t>
              </a:r>
              <a:r>
                <a:rPr b="1" lang="en-US" sz="3000">
                  <a:solidFill>
                    <a:srgbClr val="FFFFFF"/>
                  </a:solidFill>
                </a:rPr>
                <a:t>15</a:t>
              </a:r>
              <a:r>
                <a:rPr b="1" i="0" lang="en-US" sz="3000" u="none" cap="none" strike="noStrike">
                  <a:solidFill>
                    <a:srgbClr val="FFFFFF"/>
                  </a:solidFill>
                  <a:latin typeface="Arial"/>
                  <a:ea typeface="Arial"/>
                  <a:cs typeface="Arial"/>
                  <a:sym typeface="Arial"/>
                </a:rPr>
                <a:t>, 2024 | </a:t>
              </a:r>
              <a:r>
                <a:rPr b="1" lang="en-US" sz="3000">
                  <a:solidFill>
                    <a:srgbClr val="FFFFFF"/>
                  </a:solidFill>
                </a:rPr>
                <a:t>Eleven</a:t>
              </a:r>
              <a:r>
                <a:rPr b="1" i="0" lang="en-US" sz="3000" u="none" cap="none" strike="noStrike">
                  <a:solidFill>
                    <a:srgbClr val="FFFFFF"/>
                  </a:solidFill>
                  <a:latin typeface="Arial"/>
                  <a:ea typeface="Arial"/>
                  <a:cs typeface="Arial"/>
                  <a:sym typeface="Arial"/>
                </a:rPr>
                <a:t>th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grpSp>
        <p:nvGrpSpPr>
          <p:cNvPr id="258" name="Google Shape;258;g2e2d49904bc_0_5"/>
          <p:cNvGrpSpPr/>
          <p:nvPr/>
        </p:nvGrpSpPr>
        <p:grpSpPr>
          <a:xfrm>
            <a:off x="2012762" y="1058575"/>
            <a:ext cx="14262525" cy="8169978"/>
            <a:chOff x="2824210" y="1058354"/>
            <a:chExt cx="12639600" cy="8169978"/>
          </a:xfrm>
        </p:grpSpPr>
        <p:sp>
          <p:nvSpPr>
            <p:cNvPr id="259" name="Google Shape;259;g2e2d49904bc_0_5"/>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g2e2d49904bc_0_5"/>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June </a:t>
              </a:r>
              <a:r>
                <a:rPr b="1" lang="en-US" sz="3000">
                  <a:solidFill>
                    <a:srgbClr val="FFFFFF"/>
                  </a:solidFill>
                </a:rPr>
                <a:t>16</a:t>
              </a:r>
              <a:r>
                <a:rPr b="1" i="0" lang="en-US" sz="3000" u="none" cap="none" strike="noStrike">
                  <a:solidFill>
                    <a:srgbClr val="FFFFFF"/>
                  </a:solidFill>
                  <a:latin typeface="Arial"/>
                  <a:ea typeface="Arial"/>
                  <a:cs typeface="Arial"/>
                  <a:sym typeface="Arial"/>
                </a:rPr>
                <a:t>, 2024 | </a:t>
              </a:r>
              <a:r>
                <a:rPr b="1" lang="en-US" sz="3000">
                  <a:solidFill>
                    <a:srgbClr val="FFFFFF"/>
                  </a:solidFill>
                </a:rPr>
                <a:t>Eleven</a:t>
              </a:r>
              <a:r>
                <a:rPr b="1" i="0" lang="en-US" sz="3000" u="none" cap="none" strike="noStrike">
                  <a:solidFill>
                    <a:srgbClr val="FFFFFF"/>
                  </a:solidFill>
                  <a:latin typeface="Arial"/>
                  <a:ea typeface="Arial"/>
                  <a:cs typeface="Arial"/>
                  <a:sym typeface="Arial"/>
                </a:rPr>
                <a:t>th Sunday in Ordinary Time</a:t>
              </a:r>
              <a:endParaRPr b="1" i="0" sz="3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261" name="Google Shape;261;g2e2d49904bc_0_5"/>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A logo with a cross in a square&#10;&#10;Description automatically generated" id="266" name="Google Shape;266;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625100" y="748188"/>
            <a:ext cx="17037796" cy="9690925"/>
            <a:chOff x="1245352" y="-114203"/>
            <a:chExt cx="16410900" cy="9690925"/>
          </a:xfrm>
        </p:grpSpPr>
        <p:sp>
          <p:nvSpPr>
            <p:cNvPr id="114" name="Google Shape;114;p3"/>
            <p:cNvSpPr txBox="1"/>
            <p:nvPr/>
          </p:nvSpPr>
          <p:spPr>
            <a:xfrm>
              <a:off x="1245352" y="772322"/>
              <a:ext cx="16410900" cy="88044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en-US" sz="2600">
                  <a:solidFill>
                    <a:schemeClr val="dk1"/>
                  </a:solidFill>
                </a:rPr>
                <a:t>In the Parable of the Growing Seed, Jesus tells of a man who scatters seed on the ground and then allows nature to take its course. As the man who sowed the seed goes about his business day by day, the seed begins to have an effect. First, the seed sprouts; then it produces a stalk and leaves, then a head of grain, and, finally, fully developed kernels in the head. Jesus emphasizes that all of this happens without the man’s help. The man who scattered the seed cannot even fully understand how it happens—it is simply the work of nature. “All by itself the soil produces” (verse 28).</a:t>
              </a:r>
              <a:endParaRPr sz="2600">
                <a:solidFill>
                  <a:schemeClr val="dk1"/>
                </a:solidFill>
              </a:endParaRPr>
            </a:p>
            <a:p>
              <a:pPr indent="0" lvl="0" marL="0" rtl="0" algn="just">
                <a:spcBef>
                  <a:spcPts val="0"/>
                </a:spcBef>
                <a:spcAft>
                  <a:spcPts val="0"/>
                </a:spcAft>
                <a:buClr>
                  <a:schemeClr val="dk1"/>
                </a:buClr>
                <a:buSzPts val="1100"/>
                <a:buFont typeface="Arial"/>
                <a:buNone/>
              </a:pPr>
              <a:r>
                <a:t/>
              </a:r>
              <a:endParaRPr sz="2600">
                <a:solidFill>
                  <a:schemeClr val="dk1"/>
                </a:solidFill>
              </a:endParaRPr>
            </a:p>
            <a:p>
              <a:pPr indent="0" lvl="0" marL="0" rtl="0" algn="just">
                <a:spcBef>
                  <a:spcPts val="0"/>
                </a:spcBef>
                <a:spcAft>
                  <a:spcPts val="0"/>
                </a:spcAft>
                <a:buClr>
                  <a:schemeClr val="dk1"/>
                </a:buClr>
                <a:buSzPts val="1100"/>
                <a:buFont typeface="Arial"/>
                <a:buNone/>
              </a:pPr>
              <a:r>
                <a:rPr lang="en-US" sz="2600">
                  <a:solidFill>
                    <a:schemeClr val="dk1"/>
                  </a:solidFill>
                </a:rPr>
                <a:t>The parable ends with a harvest. As soon as the grain is ripe, the sickle is employed, and the seed is harvested. This happens at just the right time.</a:t>
              </a:r>
              <a:endParaRPr sz="2600">
                <a:solidFill>
                  <a:schemeClr val="dk1"/>
                </a:solidFill>
              </a:endParaRPr>
            </a:p>
            <a:p>
              <a:pPr indent="0" lvl="0" marL="0" rtl="0" algn="just">
                <a:spcBef>
                  <a:spcPts val="0"/>
                </a:spcBef>
                <a:spcAft>
                  <a:spcPts val="0"/>
                </a:spcAft>
                <a:buClr>
                  <a:schemeClr val="dk1"/>
                </a:buClr>
                <a:buSzPts val="1100"/>
                <a:buFont typeface="Arial"/>
                <a:buNone/>
              </a:pPr>
              <a:r>
                <a:t/>
              </a:r>
              <a:endParaRPr sz="2600">
                <a:solidFill>
                  <a:schemeClr val="dk1"/>
                </a:solidFill>
              </a:endParaRPr>
            </a:p>
            <a:p>
              <a:pPr indent="0" lvl="0" marL="0" rtl="0" algn="just">
                <a:spcBef>
                  <a:spcPts val="0"/>
                </a:spcBef>
                <a:spcAft>
                  <a:spcPts val="0"/>
                </a:spcAft>
                <a:buClr>
                  <a:schemeClr val="dk1"/>
                </a:buClr>
                <a:buSzPts val="1100"/>
                <a:buFont typeface="Arial"/>
                <a:buNone/>
              </a:pPr>
              <a:r>
                <a:rPr lang="en-US" sz="2600">
                  <a:solidFill>
                    <a:schemeClr val="dk1"/>
                  </a:solidFill>
                </a:rPr>
                <a:t>Jesus did not explain this parable, as He did some others. Instead, He left it to us to understand its meaning. Taking the seed to be the Word of God, we can interpret the growth of the plants as the working of God’s Word in individual hearts. The fact that the crop grows without the farmer’s intervention means that God can accomplish His purposes even when we are absent or unaware of what He’s doing. The goal is the ripened grain. At the proper time, the Word will bring forth its fruit, and the Lord of the harvest will be glorified.</a:t>
              </a:r>
              <a:endParaRPr sz="2600">
                <a:solidFill>
                  <a:schemeClr val="dk1"/>
                </a:solidFill>
              </a:endParaRPr>
            </a:p>
            <a:p>
              <a:pPr indent="0" lvl="0" marL="0" rtl="0" algn="just">
                <a:spcBef>
                  <a:spcPts val="0"/>
                </a:spcBef>
                <a:spcAft>
                  <a:spcPts val="0"/>
                </a:spcAft>
                <a:buClr>
                  <a:schemeClr val="dk1"/>
                </a:buClr>
                <a:buSzPts val="1100"/>
                <a:buFont typeface="Arial"/>
                <a:buNone/>
              </a:pPr>
              <a:r>
                <a:t/>
              </a:r>
              <a:endParaRPr sz="2600">
                <a:solidFill>
                  <a:schemeClr val="dk1"/>
                </a:solidFill>
              </a:endParaRPr>
            </a:p>
            <a:p>
              <a:pPr indent="0" lvl="0" marL="0" rtl="0" algn="just">
                <a:spcBef>
                  <a:spcPts val="0"/>
                </a:spcBef>
                <a:spcAft>
                  <a:spcPts val="0"/>
                </a:spcAft>
                <a:buClr>
                  <a:schemeClr val="dk1"/>
                </a:buClr>
                <a:buSzPts val="1100"/>
                <a:buFont typeface="Arial"/>
                <a:buNone/>
              </a:pPr>
              <a:r>
                <a:rPr lang="en-US" sz="2600">
                  <a:solidFill>
                    <a:schemeClr val="dk1"/>
                  </a:solidFill>
                </a:rPr>
                <a:t>The truth of this parable is well illustrated in the growth of the early church: “I planted the seed, Apollos watered it, but God made it grow” (1 Corinthians 3:6). Just like a farmer cannot force a crop to grow, an evangelist cannot force spiritual life or growth on others. To summarize the point of the Parable of the Growing Seed: “The way God uses His Word in the heart of an individual is mysterious and completely independent of human effort.” May we be faithful in “sowing the seed,” praying for a harvest, and leaving the results to the Lord!</a:t>
              </a:r>
              <a:endParaRPr sz="2600">
                <a:solidFill>
                  <a:schemeClr val="dk1"/>
                </a:solidFill>
              </a:endParaRPr>
            </a:p>
            <a:p>
              <a:pPr indent="0" lvl="0" marL="0" marR="0" rtl="0" algn="just">
                <a:lnSpc>
                  <a:spcPct val="100000"/>
                </a:lnSpc>
                <a:spcBef>
                  <a:spcPts val="0"/>
                </a:spcBef>
                <a:spcAft>
                  <a:spcPts val="0"/>
                </a:spcAft>
                <a:buClr>
                  <a:schemeClr val="dk1"/>
                </a:buClr>
                <a:buSzPts val="1100"/>
                <a:buFont typeface="Arial"/>
                <a:buNone/>
              </a:pPr>
              <a:r>
                <a:t/>
              </a:r>
              <a:endParaRPr sz="2600">
                <a:solidFill>
                  <a:schemeClr val="dk1"/>
                </a:solidFill>
              </a:endParaRPr>
            </a:p>
          </p:txBody>
        </p:sp>
        <p:sp>
          <p:nvSpPr>
            <p:cNvPr id="115" name="Google Shape;115;p3"/>
            <p:cNvSpPr txBox="1"/>
            <p:nvPr/>
          </p:nvSpPr>
          <p:spPr>
            <a:xfrm>
              <a:off x="1967250" y="-114203"/>
              <a:ext cx="143535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400" u="none" cap="none" strike="noStrike">
                  <a:solidFill>
                    <a:schemeClr val="accent6"/>
                  </a:solidFill>
                  <a:latin typeface="Arial"/>
                  <a:ea typeface="Arial"/>
                  <a:cs typeface="Arial"/>
                  <a:sym typeface="Arial"/>
                </a:rPr>
                <a:t>REFLECTION FROM THE GOSPEL (for facilitators only)</a:t>
              </a:r>
              <a:endParaRPr b="1" i="0" sz="4400" u="none" cap="none" strike="noStrike">
                <a:solidFill>
                  <a:schemeClr val="accent6"/>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404351" y="8311600"/>
            <a:ext cx="17562300" cy="13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4200">
                <a:solidFill>
                  <a:srgbClr val="C00000"/>
                </a:solidFill>
                <a:latin typeface="Arial Black"/>
                <a:ea typeface="Arial Black"/>
                <a:cs typeface="Arial Black"/>
                <a:sym typeface="Arial Black"/>
              </a:rPr>
              <a:t>The Parable of the Growing Seed</a:t>
            </a:r>
            <a:endParaRPr b="0" i="0" sz="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b="0" i="0" lang="en-US" sz="4700" u="none" cap="none" strike="noStrike">
                <a:solidFill>
                  <a:schemeClr val="dk1"/>
                </a:solidFill>
                <a:latin typeface="Arial Black"/>
                <a:ea typeface="Arial Black"/>
                <a:cs typeface="Arial Black"/>
                <a:sym typeface="Arial Black"/>
              </a:rPr>
              <a:t>Mark </a:t>
            </a:r>
            <a:r>
              <a:rPr lang="en-US" sz="4700">
                <a:solidFill>
                  <a:schemeClr val="dk1"/>
                </a:solidFill>
                <a:latin typeface="Arial Black"/>
                <a:ea typeface="Arial Black"/>
                <a:cs typeface="Arial Black"/>
                <a:sym typeface="Arial Black"/>
              </a:rPr>
              <a:t>4:26-34</a:t>
            </a:r>
            <a:endParaRPr b="0" i="0" sz="7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a:blip r:embed="rId3">
            <a:alphaModFix/>
          </a:blip>
          <a:stretch>
            <a:fillRect/>
          </a:stretch>
        </p:blipFill>
        <p:spPr>
          <a:xfrm>
            <a:off x="5423200" y="1365150"/>
            <a:ext cx="8158125" cy="5964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Mark.</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4" name="Shape 134"/>
        <p:cNvGrpSpPr/>
        <p:nvPr/>
      </p:nvGrpSpPr>
      <p:grpSpPr>
        <a:xfrm>
          <a:off x="0" y="0"/>
          <a:ext cx="0" cy="0"/>
          <a:chOff x="0" y="0"/>
          <a:chExt cx="0" cy="0"/>
        </a:xfrm>
      </p:grpSpPr>
      <p:sp>
        <p:nvSpPr>
          <p:cNvPr descr="Sunset Animated Illustration by Mina FZ. for Queble on Dribbble" id="135" name="Google Shape;135;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6" name="Google Shape;136;p6"/>
          <p:cNvGrpSpPr/>
          <p:nvPr/>
        </p:nvGrpSpPr>
        <p:grpSpPr>
          <a:xfrm>
            <a:off x="1022670" y="2702314"/>
            <a:ext cx="7493838" cy="4112878"/>
            <a:chOff x="1181880" y="2228316"/>
            <a:chExt cx="7914911" cy="4112878"/>
          </a:xfrm>
        </p:grpSpPr>
        <p:sp>
          <p:nvSpPr>
            <p:cNvPr id="137" name="Google Shape;137;p6"/>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a:t>
              </a:r>
              <a:r>
                <a:rPr b="1" lang="en-US" sz="5000">
                  <a:solidFill>
                    <a:srgbClr val="FFFFFF"/>
                  </a:solidFill>
                  <a:latin typeface="Arial Black"/>
                  <a:ea typeface="Arial Black"/>
                  <a:cs typeface="Arial Black"/>
                  <a:sym typeface="Arial Black"/>
                </a:rPr>
                <a:t>6</a:t>
              </a:r>
              <a:endParaRPr b="1" i="0" sz="5000" u="none" cap="none" strike="noStrike">
                <a:solidFill>
                  <a:srgbClr val="FFFFFF"/>
                </a:solidFill>
                <a:latin typeface="Arial Black"/>
                <a:ea typeface="Arial Black"/>
                <a:cs typeface="Arial Black"/>
                <a:sym typeface="Arial Black"/>
              </a:endParaRPr>
            </a:p>
          </p:txBody>
        </p:sp>
        <p:sp>
          <p:nvSpPr>
            <p:cNvPr id="138" name="Google Shape;138;p6"/>
            <p:cNvSpPr txBox="1"/>
            <p:nvPr/>
          </p:nvSpPr>
          <p:spPr>
            <a:xfrm>
              <a:off x="1181891" y="3262594"/>
              <a:ext cx="7914900" cy="3078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Jesus went on to say, “The Kingdom of God is like this. A man scatters seed in his field.</a:t>
              </a:r>
              <a:endParaRPr b="1" i="0" sz="5000" u="none" cap="none" strike="noStrike">
                <a:solidFill>
                  <a:schemeClr val="lt1"/>
                </a:solidFill>
                <a:latin typeface="Arial Black"/>
                <a:ea typeface="Arial Black"/>
                <a:cs typeface="Arial Black"/>
                <a:sym typeface="Arial Black"/>
              </a:endParaRPr>
            </a:p>
          </p:txBody>
        </p:sp>
      </p:grpSp>
      <p:pic>
        <p:nvPicPr>
          <p:cNvPr id="139" name="Google Shape;139;p6"/>
          <p:cNvPicPr preferRelativeResize="0"/>
          <p:nvPr/>
        </p:nvPicPr>
        <p:blipFill>
          <a:blip r:embed="rId3">
            <a:alphaModFix/>
          </a:blip>
          <a:stretch>
            <a:fillRect/>
          </a:stretch>
        </p:blipFill>
        <p:spPr>
          <a:xfrm>
            <a:off x="8788950" y="2393563"/>
            <a:ext cx="8686799" cy="651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4" name="Shape 144"/>
        <p:cNvGrpSpPr/>
        <p:nvPr/>
      </p:nvGrpSpPr>
      <p:grpSpPr>
        <a:xfrm>
          <a:off x="0" y="0"/>
          <a:ext cx="0" cy="0"/>
          <a:chOff x="0" y="0"/>
          <a:chExt cx="0" cy="0"/>
        </a:xfrm>
      </p:grpSpPr>
      <p:sp>
        <p:nvSpPr>
          <p:cNvPr descr="Sunset Animated Illustration by Mina FZ. for Queble on Dribbble" id="145" name="Google Shape;145;p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6" name="Google Shape;146;p7"/>
          <p:cNvGrpSpPr/>
          <p:nvPr/>
        </p:nvGrpSpPr>
        <p:grpSpPr>
          <a:xfrm>
            <a:off x="1174493" y="1318088"/>
            <a:ext cx="6623708" cy="7159762"/>
            <a:chOff x="785200" y="1571235"/>
            <a:chExt cx="6623708" cy="7159762"/>
          </a:xfrm>
        </p:grpSpPr>
        <p:sp>
          <p:nvSpPr>
            <p:cNvPr id="147" name="Google Shape;147;p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rgbClr val="FFFFFF"/>
                  </a:solidFill>
                  <a:latin typeface="Arial Black"/>
                  <a:ea typeface="Arial Black"/>
                  <a:cs typeface="Arial Black"/>
                  <a:sym typeface="Arial Black"/>
                </a:rPr>
                <a:t>2</a:t>
              </a:r>
              <a:r>
                <a:rPr b="1" lang="en-US" sz="5000">
                  <a:solidFill>
                    <a:srgbClr val="FFFFFF"/>
                  </a:solidFill>
                  <a:latin typeface="Arial Black"/>
                  <a:ea typeface="Arial Black"/>
                  <a:cs typeface="Arial Black"/>
                  <a:sym typeface="Arial Black"/>
                </a:rPr>
                <a:t>7</a:t>
              </a:r>
              <a:endParaRPr b="1" i="0" sz="5000" u="none" cap="none" strike="noStrike">
                <a:solidFill>
                  <a:srgbClr val="FFFFFF"/>
                </a:solidFill>
                <a:latin typeface="Arial Black"/>
                <a:ea typeface="Arial Black"/>
                <a:cs typeface="Arial Black"/>
                <a:sym typeface="Arial Black"/>
              </a:endParaRPr>
            </a:p>
          </p:txBody>
        </p:sp>
        <p:sp>
          <p:nvSpPr>
            <p:cNvPr id="148" name="Google Shape;148;p7"/>
            <p:cNvSpPr txBox="1"/>
            <p:nvPr/>
          </p:nvSpPr>
          <p:spPr>
            <a:xfrm>
              <a:off x="785208" y="2574097"/>
              <a:ext cx="66237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He sleeps at night, is up and about during the day, and all the while the seeds are sprouting and growing. Yet he does not know how it happens.</a:t>
              </a:r>
              <a:endParaRPr b="0" i="0" sz="5000" u="none" cap="none" strike="noStrike">
                <a:solidFill>
                  <a:srgbClr val="000000"/>
                </a:solidFill>
                <a:latin typeface="Arial"/>
                <a:ea typeface="Arial"/>
                <a:cs typeface="Arial"/>
                <a:sym typeface="Arial"/>
              </a:endParaRPr>
            </a:p>
          </p:txBody>
        </p:sp>
      </p:grpSp>
      <p:pic>
        <p:nvPicPr>
          <p:cNvPr id="149" name="Google Shape;149;p7"/>
          <p:cNvPicPr preferRelativeResize="0"/>
          <p:nvPr/>
        </p:nvPicPr>
        <p:blipFill>
          <a:blip r:embed="rId3">
            <a:alphaModFix/>
          </a:blip>
          <a:stretch>
            <a:fillRect/>
          </a:stretch>
        </p:blipFill>
        <p:spPr>
          <a:xfrm>
            <a:off x="8991600" y="1885950"/>
            <a:ext cx="8686799" cy="651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4" name="Shape 154"/>
        <p:cNvGrpSpPr/>
        <p:nvPr/>
      </p:nvGrpSpPr>
      <p:grpSpPr>
        <a:xfrm>
          <a:off x="0" y="0"/>
          <a:ext cx="0" cy="0"/>
          <a:chOff x="0" y="0"/>
          <a:chExt cx="0" cy="0"/>
        </a:xfrm>
      </p:grpSpPr>
      <p:grpSp>
        <p:nvGrpSpPr>
          <p:cNvPr id="155" name="Google Shape;155;p8"/>
          <p:cNvGrpSpPr/>
          <p:nvPr/>
        </p:nvGrpSpPr>
        <p:grpSpPr>
          <a:xfrm>
            <a:off x="961987" y="1258449"/>
            <a:ext cx="6916277" cy="6658119"/>
            <a:chOff x="1571064" y="1485900"/>
            <a:chExt cx="6101700" cy="6658119"/>
          </a:xfrm>
        </p:grpSpPr>
        <p:sp>
          <p:nvSpPr>
            <p:cNvPr id="156" name="Google Shape;156;p8"/>
            <p:cNvSpPr/>
            <p:nvPr/>
          </p:nvSpPr>
          <p:spPr>
            <a:xfrm>
              <a:off x="1571075" y="148590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a:t>
              </a:r>
              <a:r>
                <a:rPr b="1" lang="en-US" sz="5000">
                  <a:solidFill>
                    <a:schemeClr val="lt1"/>
                  </a:solidFill>
                  <a:latin typeface="Arial Black"/>
                  <a:ea typeface="Arial Black"/>
                  <a:cs typeface="Arial Black"/>
                  <a:sym typeface="Arial Black"/>
                </a:rPr>
                <a:t>8</a:t>
              </a:r>
              <a:endParaRPr b="1" i="0" sz="5000" u="none" cap="none" strike="noStrike">
                <a:solidFill>
                  <a:schemeClr val="lt1"/>
                </a:solidFill>
                <a:latin typeface="Arial Black"/>
                <a:ea typeface="Arial Black"/>
                <a:cs typeface="Arial Black"/>
                <a:sym typeface="Arial Black"/>
              </a:endParaRPr>
            </a:p>
          </p:txBody>
        </p:sp>
        <p:sp>
          <p:nvSpPr>
            <p:cNvPr id="157" name="Google Shape;157;p8"/>
            <p:cNvSpPr txBox="1"/>
            <p:nvPr/>
          </p:nvSpPr>
          <p:spPr>
            <a:xfrm>
              <a:off x="1571064" y="2756619"/>
              <a:ext cx="6101700" cy="538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 soil itself makes the plants grow and bear fruit; first the tender stalk appears, then the head, and finally the head full of grain.</a:t>
              </a:r>
              <a:endParaRPr b="1" i="0" sz="5000" u="none" cap="none" strike="noStrike">
                <a:solidFill>
                  <a:schemeClr val="lt1"/>
                </a:solidFill>
                <a:latin typeface="Arial Black"/>
                <a:ea typeface="Arial Black"/>
                <a:cs typeface="Arial Black"/>
                <a:sym typeface="Arial Black"/>
              </a:endParaRPr>
            </a:p>
          </p:txBody>
        </p:sp>
      </p:grpSp>
      <p:pic>
        <p:nvPicPr>
          <p:cNvPr id="158" name="Google Shape;158;p8"/>
          <p:cNvPicPr preferRelativeResize="0"/>
          <p:nvPr/>
        </p:nvPicPr>
        <p:blipFill>
          <a:blip r:embed="rId3">
            <a:alphaModFix/>
          </a:blip>
          <a:stretch>
            <a:fillRect/>
          </a:stretch>
        </p:blipFill>
        <p:spPr>
          <a:xfrm>
            <a:off x="8423681" y="1667238"/>
            <a:ext cx="9610419" cy="72078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3" name="Shape 163"/>
        <p:cNvGrpSpPr/>
        <p:nvPr/>
      </p:nvGrpSpPr>
      <p:grpSpPr>
        <a:xfrm>
          <a:off x="0" y="0"/>
          <a:ext cx="0" cy="0"/>
          <a:chOff x="0" y="0"/>
          <a:chExt cx="0" cy="0"/>
        </a:xfrm>
      </p:grpSpPr>
      <p:grpSp>
        <p:nvGrpSpPr>
          <p:cNvPr id="164" name="Google Shape;164;p9"/>
          <p:cNvGrpSpPr/>
          <p:nvPr/>
        </p:nvGrpSpPr>
        <p:grpSpPr>
          <a:xfrm>
            <a:off x="1254576" y="1318873"/>
            <a:ext cx="5207778" cy="5526580"/>
            <a:chOff x="1258853" y="1485900"/>
            <a:chExt cx="5596500" cy="5526580"/>
          </a:xfrm>
        </p:grpSpPr>
        <p:sp>
          <p:nvSpPr>
            <p:cNvPr id="165" name="Google Shape;165;p9"/>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a:t>
              </a:r>
              <a:r>
                <a:rPr b="1" lang="en-US" sz="5000">
                  <a:solidFill>
                    <a:schemeClr val="lt1"/>
                  </a:solidFill>
                  <a:latin typeface="Arial Black"/>
                  <a:ea typeface="Arial Black"/>
                  <a:cs typeface="Arial Black"/>
                  <a:sym typeface="Arial Black"/>
                </a:rPr>
                <a:t>9</a:t>
              </a:r>
              <a:endParaRPr b="1" i="0" sz="5000" u="none" cap="none" strike="noStrike">
                <a:solidFill>
                  <a:schemeClr val="lt1"/>
                </a:solidFill>
                <a:latin typeface="Arial Black"/>
                <a:ea typeface="Arial Black"/>
                <a:cs typeface="Arial Black"/>
                <a:sym typeface="Arial Black"/>
              </a:endParaRPr>
            </a:p>
          </p:txBody>
        </p:sp>
        <p:sp>
          <p:nvSpPr>
            <p:cNvPr id="166" name="Google Shape;166;p9"/>
            <p:cNvSpPr txBox="1"/>
            <p:nvPr/>
          </p:nvSpPr>
          <p:spPr>
            <a:xfrm>
              <a:off x="1258853" y="2764180"/>
              <a:ext cx="5596500" cy="4248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600">
                  <a:solidFill>
                    <a:schemeClr val="lt1"/>
                  </a:solidFill>
                </a:rPr>
                <a:t>When the grain is ripe, the man starts cutting it with his sickle, because harvest time has come.</a:t>
              </a:r>
              <a:endParaRPr b="1" i="0" sz="4600" u="none" cap="none" strike="noStrike">
                <a:solidFill>
                  <a:schemeClr val="lt1"/>
                </a:solidFill>
                <a:latin typeface="Arial Black"/>
                <a:ea typeface="Arial Black"/>
                <a:cs typeface="Arial Black"/>
                <a:sym typeface="Arial Black"/>
              </a:endParaRPr>
            </a:p>
          </p:txBody>
        </p:sp>
      </p:grpSp>
      <p:pic>
        <p:nvPicPr>
          <p:cNvPr id="167" name="Google Shape;167;p9"/>
          <p:cNvPicPr preferRelativeResize="0"/>
          <p:nvPr/>
        </p:nvPicPr>
        <p:blipFill>
          <a:blip r:embed="rId3">
            <a:alphaModFix/>
          </a:blip>
          <a:stretch>
            <a:fillRect/>
          </a:stretch>
        </p:blipFill>
        <p:spPr>
          <a:xfrm>
            <a:off x="7109278" y="1485900"/>
            <a:ext cx="9753600" cy="731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