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84" r:id="rId17"/>
    <p:sldId id="285" r:id="rId18"/>
    <p:sldId id="286" r:id="rId19"/>
    <p:sldId id="287" r:id="rId20"/>
    <p:sldId id="272" r:id="rId21"/>
    <p:sldId id="273" r:id="rId22"/>
    <p:sldId id="274" r:id="rId23"/>
    <p:sldId id="275" r:id="rId24"/>
    <p:sldId id="276" r:id="rId25"/>
    <p:sldId id="278" r:id="rId26"/>
    <p:sldId id="283" r:id="rId27"/>
  </p:sldIdLst>
  <p:sldSz cx="18288000" cy="10287000"/>
  <p:notesSz cx="6858000" cy="9144000"/>
  <p:embeddedFontLst>
    <p:embeddedFont>
      <p:font typeface="Arial Black" panose="020B0A04020102020204" pitchFamily="34" charset="0"/>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892"/>
    <a:srgbClr val="F07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44" d="100"/>
          <a:sy n="44" d="100"/>
        </p:scale>
        <p:origin x="108" y="60"/>
      </p:cViewPr>
      <p:guideLst>
        <p:guide orient="horz" pos="2124"/>
        <p:guide pos="2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extLst>
      <p:ext uri="{BB962C8B-B14F-4D97-AF65-F5344CB8AC3E}">
        <p14:creationId xmlns:p14="http://schemas.microsoft.com/office/powerpoint/2010/main" val="350116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extLst>
      <p:ext uri="{BB962C8B-B14F-4D97-AF65-F5344CB8AC3E}">
        <p14:creationId xmlns:p14="http://schemas.microsoft.com/office/powerpoint/2010/main" val="4203268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extLst>
      <p:ext uri="{BB962C8B-B14F-4D97-AF65-F5344CB8AC3E}">
        <p14:creationId xmlns:p14="http://schemas.microsoft.com/office/powerpoint/2010/main" val="189295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extLst>
      <p:ext uri="{BB962C8B-B14F-4D97-AF65-F5344CB8AC3E}">
        <p14:creationId xmlns:p14="http://schemas.microsoft.com/office/powerpoint/2010/main" val="13288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a:p>
        </p:txBody>
      </p:sp>
      <p:sp>
        <p:nvSpPr>
          <p:cNvPr id="256" name="Google Shape;256;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25</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Shape 172"/>
        <p:cNvGrpSpPr/>
        <p:nvPr/>
      </p:nvGrpSpPr>
      <p:grpSpPr>
        <a:xfrm>
          <a:off x="0" y="0"/>
          <a:ext cx="0" cy="0"/>
          <a:chOff x="0" y="0"/>
          <a:chExt cx="0" cy="0"/>
        </a:xfrm>
      </p:grpSpPr>
      <p:grpSp>
        <p:nvGrpSpPr>
          <p:cNvPr id="173" name="Google Shape;173;p10"/>
          <p:cNvGrpSpPr/>
          <p:nvPr/>
        </p:nvGrpSpPr>
        <p:grpSpPr>
          <a:xfrm>
            <a:off x="1137865" y="1485900"/>
            <a:ext cx="5797424" cy="7608046"/>
            <a:chOff x="1265113" y="1485900"/>
            <a:chExt cx="5797424" cy="7608046"/>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632423"/>
                  </a:solidFill>
                  <a:latin typeface="Arial Black" panose="020B0A04020102020204"/>
                  <a:ea typeface="Arial Black" panose="020B0A04020102020204"/>
                  <a:cs typeface="Arial Black" panose="020B0A04020102020204"/>
                  <a:sym typeface="Arial Black" panose="020B0A04020102020204"/>
                </a:rPr>
                <a:t>23</a:t>
              </a:r>
              <a:endPar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638"/>
              <a:ext cx="5797424"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dirty="0">
                  <a:solidFill>
                    <a:schemeClr val="lt1"/>
                  </a:solidFill>
                  <a:latin typeface="Arial" panose="020B0604020202020204"/>
                  <a:ea typeface="Arial" panose="020B0604020202020204"/>
                  <a:cs typeface="Arial" panose="020B0604020202020204"/>
                  <a:sym typeface="Arial" panose="020B0604020202020204"/>
                </a:rPr>
                <a:t>If you forgive people's sins, they are forgiven; if you do not forgive them, they are not forgiven.”</a:t>
              </a:r>
            </a:p>
          </p:txBody>
        </p:sp>
      </p:grpSp>
      <p:pic>
        <p:nvPicPr>
          <p:cNvPr id="2" name="Picture 1">
            <a:extLst>
              <a:ext uri="{FF2B5EF4-FFF2-40B4-BE49-F238E27FC236}">
                <a16:creationId xmlns:a16="http://schemas.microsoft.com/office/drawing/2014/main" id="{AC973E20-AC27-CAD6-CF10-5418BF2A53C5}"/>
              </a:ext>
            </a:extLst>
          </p:cNvPr>
          <p:cNvPicPr>
            <a:picLocks noChangeAspect="1"/>
          </p:cNvPicPr>
          <p:nvPr/>
        </p:nvPicPr>
        <p:blipFill>
          <a:blip r:embed="rId3"/>
          <a:stretch>
            <a:fillRect/>
          </a:stretch>
        </p:blipFill>
        <p:spPr>
          <a:xfrm>
            <a:off x="7097486" y="1110877"/>
            <a:ext cx="10753660" cy="80652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 name="Shape 181"/>
        <p:cNvGrpSpPr/>
        <p:nvPr/>
      </p:nvGrpSpPr>
      <p:grpSpPr>
        <a:xfrm>
          <a:off x="0" y="0"/>
          <a:ext cx="0" cy="0"/>
          <a:chOff x="0" y="0"/>
          <a:chExt cx="0" cy="0"/>
        </a:xfrm>
      </p:grpSpPr>
      <p:grpSp>
        <p:nvGrpSpPr>
          <p:cNvPr id="182" name="Google Shape;182;p11"/>
          <p:cNvGrpSpPr/>
          <p:nvPr/>
        </p:nvGrpSpPr>
        <p:grpSpPr>
          <a:xfrm>
            <a:off x="1092493" y="2235616"/>
            <a:ext cx="6348295" cy="5454987"/>
            <a:chOff x="1147378" y="2138097"/>
            <a:chExt cx="6348295" cy="5454987"/>
          </a:xfrm>
        </p:grpSpPr>
        <p:sp>
          <p:nvSpPr>
            <p:cNvPr id="183" name="Google Shape;183;p11"/>
            <p:cNvSpPr txBox="1"/>
            <p:nvPr/>
          </p:nvSpPr>
          <p:spPr>
            <a:xfrm>
              <a:off x="1147378" y="3515045"/>
              <a:ext cx="6348295" cy="40780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300" b="1" i="0" u="none" strike="noStrike" cap="none" dirty="0">
                  <a:solidFill>
                    <a:schemeClr val="lt1"/>
                  </a:solidFill>
                  <a:latin typeface="Arial" panose="020B0604020202020204"/>
                  <a:ea typeface="Arial" panose="020B0604020202020204"/>
                  <a:cs typeface="Arial" panose="020B0604020202020204"/>
                  <a:sym typeface="Arial" panose="020B0604020202020204"/>
                </a:rPr>
                <a:t>One of the twelve disciples, Thomas (called the Twin), was not with them when Jesus came.</a:t>
              </a:r>
            </a:p>
          </p:txBody>
        </p:sp>
        <p:sp>
          <p:nvSpPr>
            <p:cNvPr id="184" name="Google Shape;184;p11"/>
            <p:cNvSpPr txBox="1"/>
            <p:nvPr/>
          </p:nvSpPr>
          <p:spPr>
            <a:xfrm>
              <a:off x="1147378" y="2138097"/>
              <a:ext cx="1070844" cy="768985"/>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24</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lstStyle/>
          <a:p>
            <a:endParaRPr lang="en-US"/>
          </a:p>
        </p:txBody>
      </p:sp>
      <p:pic>
        <p:nvPicPr>
          <p:cNvPr id="4" name="Picture 3">
            <a:extLst>
              <a:ext uri="{FF2B5EF4-FFF2-40B4-BE49-F238E27FC236}">
                <a16:creationId xmlns:a16="http://schemas.microsoft.com/office/drawing/2014/main" id="{524E31C7-9C77-4D1D-F93B-A670560224B9}"/>
              </a:ext>
            </a:extLst>
          </p:cNvPr>
          <p:cNvPicPr>
            <a:picLocks noChangeAspect="1"/>
          </p:cNvPicPr>
          <p:nvPr/>
        </p:nvPicPr>
        <p:blipFill>
          <a:blip r:embed="rId3"/>
          <a:stretch>
            <a:fillRect/>
          </a:stretch>
        </p:blipFill>
        <p:spPr>
          <a:xfrm>
            <a:off x="7440788" y="1219448"/>
            <a:ext cx="10464137" cy="78481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90"/>
        <p:cNvGrpSpPr/>
        <p:nvPr/>
      </p:nvGrpSpPr>
      <p:grpSpPr>
        <a:xfrm>
          <a:off x="0" y="0"/>
          <a:ext cx="0" cy="0"/>
          <a:chOff x="0" y="0"/>
          <a:chExt cx="0" cy="0"/>
        </a:xfrm>
      </p:grpSpPr>
      <p:grpSp>
        <p:nvGrpSpPr>
          <p:cNvPr id="191" name="Google Shape;191;p12"/>
          <p:cNvGrpSpPr/>
          <p:nvPr/>
        </p:nvGrpSpPr>
        <p:grpSpPr>
          <a:xfrm>
            <a:off x="1034781" y="1219448"/>
            <a:ext cx="5698589" cy="8265213"/>
            <a:chOff x="1231600" y="1485900"/>
            <a:chExt cx="5698589" cy="8265213"/>
          </a:xfrm>
        </p:grpSpPr>
        <p:sp>
          <p:nvSpPr>
            <p:cNvPr id="192" name="Google Shape;192;p12"/>
            <p:cNvSpPr txBox="1"/>
            <p:nvPr/>
          </p:nvSpPr>
          <p:spPr>
            <a:xfrm>
              <a:off x="1366566" y="2641474"/>
              <a:ext cx="5563623" cy="71096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200" b="1" i="0" u="none" strike="noStrike" cap="none" dirty="0">
                  <a:solidFill>
                    <a:schemeClr val="lt1"/>
                  </a:solidFill>
                  <a:latin typeface="Arial" panose="020B0604020202020204"/>
                  <a:ea typeface="Arial" panose="020B0604020202020204"/>
                  <a:cs typeface="Arial" panose="020B0604020202020204"/>
                  <a:sym typeface="Arial" panose="020B0604020202020204"/>
                </a:rPr>
                <a:t>So the other disciples told him, “We have seen the Lord!”. </a:t>
              </a:r>
            </a:p>
            <a:p>
              <a:pPr marL="0" marR="0" lvl="0" indent="0" algn="l" rtl="0">
                <a:lnSpc>
                  <a:spcPct val="100000"/>
                </a:lnSpc>
                <a:spcBef>
                  <a:spcPts val="0"/>
                </a:spcBef>
                <a:spcAft>
                  <a:spcPts val="0"/>
                </a:spcAft>
                <a:buClr>
                  <a:srgbClr val="000000"/>
                </a:buClr>
                <a:buSzPts val="5400"/>
                <a:buFont typeface="Arial" panose="020B0604020202020204"/>
                <a:buNone/>
              </a:pPr>
              <a:r>
                <a:rPr lang="en-US" sz="4200" b="1" i="0" u="none" strike="noStrike" cap="none" dirty="0">
                  <a:solidFill>
                    <a:schemeClr val="lt1"/>
                  </a:solidFill>
                  <a:latin typeface="Arial" panose="020B0604020202020204"/>
                  <a:ea typeface="Arial" panose="020B0604020202020204"/>
                  <a:cs typeface="Arial" panose="020B0604020202020204"/>
                  <a:sym typeface="Arial" panose="020B0604020202020204"/>
                </a:rPr>
                <a:t>Thomas said to them, “Unless I see the scars of the nails in his hands and put my finger on those scars and my hand in his side, I will not believe.”</a:t>
              </a: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25</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4" name="Picture 3">
            <a:extLst>
              <a:ext uri="{FF2B5EF4-FFF2-40B4-BE49-F238E27FC236}">
                <a16:creationId xmlns:a16="http://schemas.microsoft.com/office/drawing/2014/main" id="{0D95FE8B-9E7A-0A02-5182-C1001798636F}"/>
              </a:ext>
            </a:extLst>
          </p:cNvPr>
          <p:cNvPicPr>
            <a:picLocks noChangeAspect="1"/>
          </p:cNvPicPr>
          <p:nvPr/>
        </p:nvPicPr>
        <p:blipFill>
          <a:blip r:embed="rId3"/>
          <a:stretch>
            <a:fillRect/>
          </a:stretch>
        </p:blipFill>
        <p:spPr>
          <a:xfrm>
            <a:off x="7162801" y="1219449"/>
            <a:ext cx="10786382" cy="84742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99"/>
        <p:cNvGrpSpPr/>
        <p:nvPr/>
      </p:nvGrpSpPr>
      <p:grpSpPr>
        <a:xfrm>
          <a:off x="0" y="0"/>
          <a:ext cx="0" cy="0"/>
          <a:chOff x="0" y="0"/>
          <a:chExt cx="0" cy="0"/>
        </a:xfrm>
      </p:grpSpPr>
      <p:grpSp>
        <p:nvGrpSpPr>
          <p:cNvPr id="200" name="Google Shape;200;p13"/>
          <p:cNvGrpSpPr/>
          <p:nvPr/>
        </p:nvGrpSpPr>
        <p:grpSpPr>
          <a:xfrm>
            <a:off x="1186727" y="1349829"/>
            <a:ext cx="5666690" cy="8083362"/>
            <a:chOff x="1143184" y="1317457"/>
            <a:chExt cx="5666690" cy="8083362"/>
          </a:xfrm>
        </p:grpSpPr>
        <p:sp>
          <p:nvSpPr>
            <p:cNvPr id="201" name="Google Shape;201;p13"/>
            <p:cNvSpPr txBox="1"/>
            <p:nvPr/>
          </p:nvSpPr>
          <p:spPr>
            <a:xfrm>
              <a:off x="1143184" y="2460458"/>
              <a:ext cx="5666690" cy="69403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dirty="0">
                  <a:solidFill>
                    <a:schemeClr val="lt1"/>
                  </a:solidFill>
                  <a:latin typeface="Arial" panose="020B0604020202020204"/>
                  <a:ea typeface="Arial" panose="020B0604020202020204"/>
                  <a:cs typeface="Arial" panose="020B0604020202020204"/>
                  <a:sym typeface="Arial" panose="020B0604020202020204"/>
                </a:rPr>
                <a:t> </a:t>
              </a:r>
              <a:r>
                <a:rPr lang="en-US" sz="4400" b="1" i="0" u="none" strike="noStrike" cap="none" dirty="0">
                  <a:solidFill>
                    <a:schemeClr val="lt1"/>
                  </a:solidFill>
                  <a:latin typeface="Arial" panose="020B0604020202020204"/>
                  <a:ea typeface="Arial" panose="020B0604020202020204"/>
                  <a:cs typeface="Arial" panose="020B0604020202020204"/>
                  <a:sym typeface="Arial" panose="020B0604020202020204"/>
                </a:rPr>
                <a:t>A week later the disciples were together again indoors, and Thomas was with them. The doors were locked, but Jesus came and stood among them and said, “Peace be with you.”</a:t>
              </a:r>
            </a:p>
          </p:txBody>
        </p:sp>
        <p:sp>
          <p:nvSpPr>
            <p:cNvPr id="202" name="Google Shape;202;p13"/>
            <p:cNvSpPr txBox="1"/>
            <p:nvPr/>
          </p:nvSpPr>
          <p:spPr>
            <a:xfrm>
              <a:off x="1143184" y="1317457"/>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26</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3" name="Picture 2">
            <a:extLst>
              <a:ext uri="{FF2B5EF4-FFF2-40B4-BE49-F238E27FC236}">
                <a16:creationId xmlns:a16="http://schemas.microsoft.com/office/drawing/2014/main" id="{202CC88B-C861-5263-8AE1-FC4B7D4E5A4F}"/>
              </a:ext>
            </a:extLst>
          </p:cNvPr>
          <p:cNvPicPr>
            <a:picLocks noChangeAspect="1"/>
          </p:cNvPicPr>
          <p:nvPr/>
        </p:nvPicPr>
        <p:blipFill>
          <a:blip r:embed="rId3"/>
          <a:stretch>
            <a:fillRect/>
          </a:stretch>
        </p:blipFill>
        <p:spPr>
          <a:xfrm>
            <a:off x="7344231" y="1349829"/>
            <a:ext cx="10566399" cy="79247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08"/>
        <p:cNvGrpSpPr/>
        <p:nvPr/>
      </p:nvGrpSpPr>
      <p:grpSpPr>
        <a:xfrm>
          <a:off x="0" y="0"/>
          <a:ext cx="0" cy="0"/>
          <a:chOff x="0" y="0"/>
          <a:chExt cx="0" cy="0"/>
        </a:xfrm>
      </p:grpSpPr>
      <p:grpSp>
        <p:nvGrpSpPr>
          <p:cNvPr id="209" name="Google Shape;209;p14"/>
          <p:cNvGrpSpPr/>
          <p:nvPr/>
        </p:nvGrpSpPr>
        <p:grpSpPr>
          <a:xfrm>
            <a:off x="1034899" y="1349964"/>
            <a:ext cx="5903128" cy="7807643"/>
            <a:chOff x="930809" y="1485900"/>
            <a:chExt cx="5903128" cy="7807643"/>
          </a:xfrm>
        </p:grpSpPr>
        <p:sp>
          <p:nvSpPr>
            <p:cNvPr id="210" name="Google Shape;210;p14"/>
            <p:cNvSpPr txBox="1"/>
            <p:nvPr/>
          </p:nvSpPr>
          <p:spPr>
            <a:xfrm>
              <a:off x="930809" y="2645569"/>
              <a:ext cx="5903128"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Then he said to Thomas, “Put your finger here, and look at my hands; then reach out your hand and put it in my side. Stop your doubting, and believe!”</a:t>
              </a:r>
            </a:p>
          </p:txBody>
        </p:sp>
        <p:sp>
          <p:nvSpPr>
            <p:cNvPr id="211" name="Google Shape;211;p14"/>
            <p:cNvSpPr txBox="1"/>
            <p:nvPr/>
          </p:nvSpPr>
          <p:spPr>
            <a:xfrm>
              <a:off x="930809" y="1485900"/>
              <a:ext cx="1445260" cy="76898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27</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3" name="AutoShape 2" descr="Suddenly Jesus appeared and said ‘Peace be with you!’ Then, turning to Thomas, Jesus said, ‘Put your finger here – Slide 10">
            <a:extLst>
              <a:ext uri="{FF2B5EF4-FFF2-40B4-BE49-F238E27FC236}">
                <a16:creationId xmlns:a16="http://schemas.microsoft.com/office/drawing/2014/main" id="{EE15C283-9FDF-A401-E0F0-8015BC7F8AA4}"/>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9B90C23A-AAF1-37C5-6E93-CE0D2D3AACE3}"/>
              </a:ext>
            </a:extLst>
          </p:cNvPr>
          <p:cNvPicPr>
            <a:picLocks noChangeAspect="1"/>
          </p:cNvPicPr>
          <p:nvPr/>
        </p:nvPicPr>
        <p:blipFill>
          <a:blip r:embed="rId3"/>
          <a:stretch>
            <a:fillRect/>
          </a:stretch>
        </p:blipFill>
        <p:spPr>
          <a:xfrm>
            <a:off x="7228113" y="1129393"/>
            <a:ext cx="10704285" cy="80282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08"/>
        <p:cNvGrpSpPr/>
        <p:nvPr/>
      </p:nvGrpSpPr>
      <p:grpSpPr>
        <a:xfrm>
          <a:off x="0" y="0"/>
          <a:ext cx="0" cy="0"/>
          <a:chOff x="0" y="0"/>
          <a:chExt cx="0" cy="0"/>
        </a:xfrm>
      </p:grpSpPr>
      <p:grpSp>
        <p:nvGrpSpPr>
          <p:cNvPr id="209" name="Google Shape;209;p14"/>
          <p:cNvGrpSpPr/>
          <p:nvPr/>
        </p:nvGrpSpPr>
        <p:grpSpPr>
          <a:xfrm>
            <a:off x="991356" y="2813957"/>
            <a:ext cx="5903128" cy="3375660"/>
            <a:chOff x="930809" y="1485900"/>
            <a:chExt cx="5903128" cy="3375660"/>
          </a:xfrm>
        </p:grpSpPr>
        <p:sp>
          <p:nvSpPr>
            <p:cNvPr id="210" name="Google Shape;210;p14"/>
            <p:cNvSpPr txBox="1"/>
            <p:nvPr/>
          </p:nvSpPr>
          <p:spPr>
            <a:xfrm>
              <a:off x="930809" y="2645569"/>
              <a:ext cx="5903128" cy="2215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Thomas answered him, “My Lord and my God!”</a:t>
              </a:r>
            </a:p>
          </p:txBody>
        </p:sp>
        <p:sp>
          <p:nvSpPr>
            <p:cNvPr id="211" name="Google Shape;211;p14"/>
            <p:cNvSpPr txBox="1"/>
            <p:nvPr/>
          </p:nvSpPr>
          <p:spPr>
            <a:xfrm>
              <a:off x="930809" y="1485900"/>
              <a:ext cx="1445260" cy="768985"/>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28</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a:extLst>
              <a:ext uri="{FF2B5EF4-FFF2-40B4-BE49-F238E27FC236}">
                <a16:creationId xmlns:a16="http://schemas.microsoft.com/office/drawing/2014/main" id="{46A6C03E-4248-D048-3865-3911F533A9EF}"/>
              </a:ext>
            </a:extLst>
          </p:cNvPr>
          <p:cNvPicPr>
            <a:picLocks noChangeAspect="1"/>
          </p:cNvPicPr>
          <p:nvPr/>
        </p:nvPicPr>
        <p:blipFill>
          <a:blip r:embed="rId3"/>
          <a:stretch>
            <a:fillRect/>
          </a:stretch>
        </p:blipFill>
        <p:spPr>
          <a:xfrm>
            <a:off x="7293427" y="865959"/>
            <a:ext cx="10654935" cy="7991201"/>
          </a:xfrm>
          <a:prstGeom prst="rect">
            <a:avLst/>
          </a:prstGeom>
        </p:spPr>
      </p:pic>
    </p:spTree>
    <p:extLst>
      <p:ext uri="{BB962C8B-B14F-4D97-AF65-F5344CB8AC3E}">
        <p14:creationId xmlns:p14="http://schemas.microsoft.com/office/powerpoint/2010/main" val="385948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08"/>
        <p:cNvGrpSpPr/>
        <p:nvPr/>
      </p:nvGrpSpPr>
      <p:grpSpPr>
        <a:xfrm>
          <a:off x="0" y="0"/>
          <a:ext cx="0" cy="0"/>
          <a:chOff x="0" y="0"/>
          <a:chExt cx="0" cy="0"/>
        </a:xfrm>
      </p:grpSpPr>
      <p:grpSp>
        <p:nvGrpSpPr>
          <p:cNvPr id="209" name="Google Shape;209;p14"/>
          <p:cNvGrpSpPr/>
          <p:nvPr/>
        </p:nvGrpSpPr>
        <p:grpSpPr>
          <a:xfrm>
            <a:off x="904271" y="2347673"/>
            <a:ext cx="5903128" cy="5591652"/>
            <a:chOff x="930809" y="1485900"/>
            <a:chExt cx="5903128" cy="5591652"/>
          </a:xfrm>
        </p:grpSpPr>
        <p:sp>
          <p:nvSpPr>
            <p:cNvPr id="210" name="Google Shape;210;p14"/>
            <p:cNvSpPr txBox="1"/>
            <p:nvPr/>
          </p:nvSpPr>
          <p:spPr>
            <a:xfrm>
              <a:off x="930809" y="2645569"/>
              <a:ext cx="5903128"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Jesus said to him, “Do you believe because you see me? How happy are those who believe without seeing me!”</a:t>
              </a:r>
            </a:p>
          </p:txBody>
        </p:sp>
        <p:sp>
          <p:nvSpPr>
            <p:cNvPr id="211" name="Google Shape;211;p14"/>
            <p:cNvSpPr txBox="1"/>
            <p:nvPr/>
          </p:nvSpPr>
          <p:spPr>
            <a:xfrm>
              <a:off x="930809" y="1485900"/>
              <a:ext cx="144526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29</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a:extLst>
              <a:ext uri="{FF2B5EF4-FFF2-40B4-BE49-F238E27FC236}">
                <a16:creationId xmlns:a16="http://schemas.microsoft.com/office/drawing/2014/main" id="{2AD38621-AC05-4B02-0F6F-5C166C18A694}"/>
              </a:ext>
            </a:extLst>
          </p:cNvPr>
          <p:cNvPicPr>
            <a:picLocks noChangeAspect="1"/>
          </p:cNvPicPr>
          <p:nvPr/>
        </p:nvPicPr>
        <p:blipFill>
          <a:blip r:embed="rId3"/>
          <a:stretch>
            <a:fillRect/>
          </a:stretch>
        </p:blipFill>
        <p:spPr>
          <a:xfrm>
            <a:off x="7199086" y="1050471"/>
            <a:ext cx="10914742" cy="8186057"/>
          </a:xfrm>
          <a:prstGeom prst="rect">
            <a:avLst/>
          </a:prstGeom>
        </p:spPr>
      </p:pic>
    </p:spTree>
    <p:extLst>
      <p:ext uri="{BB962C8B-B14F-4D97-AF65-F5344CB8AC3E}">
        <p14:creationId xmlns:p14="http://schemas.microsoft.com/office/powerpoint/2010/main" val="313143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Shape 208"/>
        <p:cNvGrpSpPr/>
        <p:nvPr/>
      </p:nvGrpSpPr>
      <p:grpSpPr>
        <a:xfrm>
          <a:off x="0" y="0"/>
          <a:ext cx="0" cy="0"/>
          <a:chOff x="0" y="0"/>
          <a:chExt cx="0" cy="0"/>
        </a:xfrm>
      </p:grpSpPr>
      <p:grpSp>
        <p:nvGrpSpPr>
          <p:cNvPr id="209" name="Google Shape;209;p14"/>
          <p:cNvGrpSpPr/>
          <p:nvPr/>
        </p:nvGrpSpPr>
        <p:grpSpPr>
          <a:xfrm>
            <a:off x="1034899" y="1978341"/>
            <a:ext cx="5903128" cy="6330315"/>
            <a:chOff x="930809" y="1485900"/>
            <a:chExt cx="5903128" cy="6330315"/>
          </a:xfrm>
        </p:grpSpPr>
        <p:sp>
          <p:nvSpPr>
            <p:cNvPr id="210" name="Google Shape;210;p14"/>
            <p:cNvSpPr txBox="1"/>
            <p:nvPr/>
          </p:nvSpPr>
          <p:spPr>
            <a:xfrm>
              <a:off x="930809" y="2645569"/>
              <a:ext cx="5903128"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In his disciples' presence Jesus performed many other miracles which are not written down in this book.</a:t>
              </a:r>
            </a:p>
          </p:txBody>
        </p:sp>
        <p:sp>
          <p:nvSpPr>
            <p:cNvPr id="211" name="Google Shape;211;p14"/>
            <p:cNvSpPr txBox="1"/>
            <p:nvPr/>
          </p:nvSpPr>
          <p:spPr>
            <a:xfrm>
              <a:off x="930809" y="1485900"/>
              <a:ext cx="1445260" cy="768985"/>
            </a:xfrm>
            <a:prstGeom prst="rect">
              <a:avLst/>
            </a:prstGeom>
            <a:solidFill>
              <a:schemeClr val="tx2">
                <a:lumMod val="5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30</a:t>
              </a:r>
            </a:p>
          </p:txBody>
        </p:sp>
      </p:grpSp>
      <p:pic>
        <p:nvPicPr>
          <p:cNvPr id="2" name="Picture 1">
            <a:extLst>
              <a:ext uri="{FF2B5EF4-FFF2-40B4-BE49-F238E27FC236}">
                <a16:creationId xmlns:a16="http://schemas.microsoft.com/office/drawing/2014/main" id="{ED213A3B-BA9F-25D1-E666-89C4A2A49284}"/>
              </a:ext>
            </a:extLst>
          </p:cNvPr>
          <p:cNvPicPr>
            <a:picLocks noChangeAspect="1"/>
          </p:cNvPicPr>
          <p:nvPr/>
        </p:nvPicPr>
        <p:blipFill>
          <a:blip r:embed="rId3"/>
          <a:stretch>
            <a:fillRect/>
          </a:stretch>
        </p:blipFill>
        <p:spPr>
          <a:xfrm>
            <a:off x="6938027" y="1047824"/>
            <a:ext cx="10921801" cy="8191351"/>
          </a:xfrm>
          <a:prstGeom prst="rect">
            <a:avLst/>
          </a:prstGeom>
        </p:spPr>
      </p:pic>
    </p:spTree>
    <p:extLst>
      <p:ext uri="{BB962C8B-B14F-4D97-AF65-F5344CB8AC3E}">
        <p14:creationId xmlns:p14="http://schemas.microsoft.com/office/powerpoint/2010/main" val="1049003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08"/>
        <p:cNvGrpSpPr/>
        <p:nvPr/>
      </p:nvGrpSpPr>
      <p:grpSpPr>
        <a:xfrm>
          <a:off x="0" y="0"/>
          <a:ext cx="0" cy="0"/>
          <a:chOff x="0" y="0"/>
          <a:chExt cx="0" cy="0"/>
        </a:xfrm>
      </p:grpSpPr>
      <p:grpSp>
        <p:nvGrpSpPr>
          <p:cNvPr id="209" name="Google Shape;209;p14"/>
          <p:cNvGrpSpPr/>
          <p:nvPr/>
        </p:nvGrpSpPr>
        <p:grpSpPr>
          <a:xfrm>
            <a:off x="1078442" y="956831"/>
            <a:ext cx="5903128" cy="8373338"/>
            <a:chOff x="930809" y="1485900"/>
            <a:chExt cx="5903128" cy="8373338"/>
          </a:xfrm>
        </p:grpSpPr>
        <p:sp>
          <p:nvSpPr>
            <p:cNvPr id="210" name="Google Shape;210;p14"/>
            <p:cNvSpPr txBox="1"/>
            <p:nvPr/>
          </p:nvSpPr>
          <p:spPr>
            <a:xfrm>
              <a:off x="930809" y="2472600"/>
              <a:ext cx="5903128"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But these have been written in order that you may believe[a] that Jesus is the Messiah, the Son of God, and that through your faith in him you may have life.</a:t>
              </a:r>
            </a:p>
          </p:txBody>
        </p:sp>
        <p:sp>
          <p:nvSpPr>
            <p:cNvPr id="211" name="Google Shape;211;p14"/>
            <p:cNvSpPr txBox="1"/>
            <p:nvPr/>
          </p:nvSpPr>
          <p:spPr>
            <a:xfrm>
              <a:off x="930809" y="1485900"/>
              <a:ext cx="1445260" cy="76898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31</a:t>
              </a:r>
            </a:p>
          </p:txBody>
        </p:sp>
      </p:grpSp>
      <p:pic>
        <p:nvPicPr>
          <p:cNvPr id="2" name="Picture 1">
            <a:extLst>
              <a:ext uri="{FF2B5EF4-FFF2-40B4-BE49-F238E27FC236}">
                <a16:creationId xmlns:a16="http://schemas.microsoft.com/office/drawing/2014/main" id="{FB592F93-3737-8877-7FB1-C4E3606D23EC}"/>
              </a:ext>
            </a:extLst>
          </p:cNvPr>
          <p:cNvPicPr>
            <a:picLocks noChangeAspect="1"/>
          </p:cNvPicPr>
          <p:nvPr/>
        </p:nvPicPr>
        <p:blipFill>
          <a:blip r:embed="rId3"/>
          <a:stretch>
            <a:fillRect/>
          </a:stretch>
        </p:blipFill>
        <p:spPr>
          <a:xfrm>
            <a:off x="7272563" y="1107621"/>
            <a:ext cx="10762344" cy="8071758"/>
          </a:xfrm>
          <a:prstGeom prst="rect">
            <a:avLst/>
          </a:prstGeom>
        </p:spPr>
      </p:pic>
    </p:spTree>
    <p:extLst>
      <p:ext uri="{BB962C8B-B14F-4D97-AF65-F5344CB8AC3E}">
        <p14:creationId xmlns:p14="http://schemas.microsoft.com/office/powerpoint/2010/main" val="423521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Second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Sunday of Easter – </a:t>
              </a:r>
              <a:r>
                <a:rPr lang="en-US" sz="3000" b="1" dirty="0">
                  <a:solidFill>
                    <a:srgbClr val="FFFFFF"/>
                  </a:solidFill>
                </a:rPr>
                <a:t>April 07</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2024</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lstStyle/>
          <a:p>
            <a:endParaRPr lang="en-US"/>
          </a:p>
        </p:txBody>
      </p:sp>
      <p:sp>
        <p:nvSpPr>
          <p:cNvPr id="3" name="Text Box 0"/>
          <p:cNvSpPr txBox="1"/>
          <p:nvPr/>
        </p:nvSpPr>
        <p:spPr>
          <a:xfrm>
            <a:off x="15817215" y="3408680"/>
            <a:ext cx="6096000" cy="306705"/>
          </a:xfrm>
          <a:prstGeom prst="rect">
            <a:avLst/>
          </a:prstGeom>
          <a:noFill/>
        </p:spPr>
        <p:txBody>
          <a:bodyPr wrap="square" rtlCol="0">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3"/>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48"/>
        <p:cNvGrpSpPr/>
        <p:nvPr/>
      </p:nvGrpSpPr>
      <p:grpSpPr>
        <a:xfrm>
          <a:off x="0" y="0"/>
          <a:ext cx="0" cy="0"/>
          <a:chOff x="0" y="0"/>
          <a:chExt cx="0" cy="0"/>
        </a:xfrm>
      </p:grpSpPr>
      <p:sp>
        <p:nvSpPr>
          <p:cNvPr id="249" name="Google Shape;249;p19"/>
          <p:cNvSpPr/>
          <p:nvPr/>
        </p:nvSpPr>
        <p:spPr>
          <a:xfrm>
            <a:off x="1526540" y="1065530"/>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dirty="0">
                <a:solidFill>
                  <a:schemeClr val="accent2"/>
                </a:solidFill>
                <a:latin typeface="Arial Black" panose="020B0A04020102020204"/>
                <a:ea typeface="Arial Black" panose="020B0A04020102020204"/>
                <a:cs typeface="Arial Black" panose="020B0A04020102020204"/>
                <a:sym typeface="Arial Black" panose="020B0A04020102020204"/>
              </a:rPr>
              <a:t>Activity: </a:t>
            </a:r>
            <a:r>
              <a:rPr lang="en-US" sz="6000" dirty="0">
                <a:solidFill>
                  <a:schemeClr val="accent2"/>
                </a:solidFill>
                <a:latin typeface="Arial Black" panose="020B0A04020102020204"/>
                <a:ea typeface="Arial Black" panose="020B0A04020102020204"/>
                <a:cs typeface="Arial Black" panose="020B0A04020102020204"/>
                <a:sym typeface="Arial Black" panose="020B0A04020102020204"/>
              </a:rPr>
              <a:t>Handy Prayer</a:t>
            </a:r>
            <a:endParaRPr sz="6000" b="0" i="0" u="none" strike="noStrike" cap="none" dirty="0">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526540" y="3384550"/>
            <a:ext cx="7804785" cy="4616648"/>
          </a:xfrm>
          <a:prstGeom prst="rect">
            <a:avLst/>
          </a:prstGeom>
          <a:noFill/>
          <a:ln>
            <a:noFill/>
          </a:ln>
        </p:spPr>
        <p:txBody>
          <a:bodyPr spcFirstLastPara="1" wrap="square" lIns="0" tIns="0" rIns="0" bIns="0" anchor="t" anchorCtr="0">
            <a:spAutoFit/>
          </a:bodyPr>
          <a:lstStyle/>
          <a:p>
            <a:pPr marL="571500" indent="-571500" algn="l">
              <a:buClr>
                <a:srgbClr val="000000"/>
              </a:buClr>
              <a:buSzPts val="3700"/>
              <a:buFont typeface="Arial" panose="020B0604020202020204" pitchFamily="34" charset="0"/>
              <a:buChar char="•"/>
            </a:pPr>
            <a:r>
              <a:rPr lang="en-US" sz="5000" b="1" cap="none" dirty="0">
                <a:solidFill>
                  <a:schemeClr val="lt1"/>
                </a:solidFill>
                <a:latin typeface="Arial" panose="020B0604020202020204"/>
                <a:ea typeface="Arial" panose="020B0604020202020204"/>
                <a:cs typeface="Arial" panose="020B0604020202020204"/>
                <a:sym typeface="Arial" panose="020B0604020202020204"/>
              </a:rPr>
              <a:t>Construction Paper</a:t>
            </a:r>
          </a:p>
          <a:p>
            <a:pPr marL="571500" indent="-571500" algn="l">
              <a:buClr>
                <a:srgbClr val="000000"/>
              </a:buClr>
              <a:buSzPts val="3700"/>
              <a:buFont typeface="Arial" panose="020B0604020202020204" pitchFamily="34" charset="0"/>
              <a:buChar char="•"/>
            </a:pPr>
            <a:r>
              <a:rPr lang="en-US" sz="5000" b="1" cap="none" dirty="0">
                <a:solidFill>
                  <a:schemeClr val="lt1"/>
                </a:solidFill>
                <a:latin typeface="Arial" panose="020B0604020202020204"/>
                <a:ea typeface="Arial" panose="020B0604020202020204"/>
                <a:cs typeface="Arial" panose="020B0604020202020204"/>
                <a:sym typeface="Arial" panose="020B0604020202020204"/>
              </a:rPr>
              <a:t>Decorative materials</a:t>
            </a:r>
          </a:p>
          <a:p>
            <a:pPr marL="571500" indent="-571500" algn="l">
              <a:buClr>
                <a:srgbClr val="000000"/>
              </a:buClr>
              <a:buSzPts val="3700"/>
              <a:buFont typeface="Arial" panose="020B0604020202020204" pitchFamily="34" charset="0"/>
              <a:buChar char="•"/>
            </a:pPr>
            <a:r>
              <a:rPr lang="en-US" sz="5000" b="1" cap="none" dirty="0">
                <a:solidFill>
                  <a:schemeClr val="lt1"/>
                </a:solidFill>
                <a:latin typeface="Arial" panose="020B0604020202020204"/>
                <a:ea typeface="Arial" panose="020B0604020202020204"/>
                <a:cs typeface="Arial" panose="020B0604020202020204"/>
                <a:sym typeface="Arial" panose="020B0604020202020204"/>
              </a:rPr>
              <a:t>White paper</a:t>
            </a:r>
          </a:p>
          <a:p>
            <a:pPr marL="571500" indent="-571500" algn="l">
              <a:buClr>
                <a:srgbClr val="000000"/>
              </a:buClr>
              <a:buSzPts val="3700"/>
              <a:buFont typeface="Arial" panose="020B0604020202020204" pitchFamily="34" charset="0"/>
              <a:buChar char="•"/>
            </a:pPr>
            <a:r>
              <a:rPr lang="en-US" sz="5000" b="1" cap="none" dirty="0">
                <a:solidFill>
                  <a:schemeClr val="lt1"/>
                </a:solidFill>
                <a:latin typeface="Arial" panose="020B0604020202020204"/>
                <a:ea typeface="Arial" panose="020B0604020202020204"/>
                <a:cs typeface="Arial" panose="020B0604020202020204"/>
                <a:sym typeface="Arial" panose="020B0604020202020204"/>
              </a:rPr>
              <a:t>Glue</a:t>
            </a:r>
          </a:p>
          <a:p>
            <a:pPr marL="571500" indent="-571500" algn="l">
              <a:buClr>
                <a:srgbClr val="000000"/>
              </a:buClr>
              <a:buSzPts val="3700"/>
              <a:buFont typeface="Arial" panose="020B0604020202020204" pitchFamily="34" charset="0"/>
              <a:buChar char="•"/>
            </a:pPr>
            <a:r>
              <a:rPr lang="en-US" sz="5000" b="1" cap="none" dirty="0">
                <a:solidFill>
                  <a:schemeClr val="lt1"/>
                </a:solidFill>
                <a:latin typeface="Arial" panose="020B0604020202020204"/>
                <a:ea typeface="Arial" panose="020B0604020202020204"/>
                <a:cs typeface="Arial" panose="020B0604020202020204"/>
                <a:sym typeface="Arial" panose="020B0604020202020204"/>
              </a:rPr>
              <a:t>Scissors</a:t>
            </a:r>
          </a:p>
          <a:p>
            <a:pPr marL="571500" indent="-571500" algn="l">
              <a:buClr>
                <a:srgbClr val="000000"/>
              </a:buClr>
              <a:buSzPts val="3700"/>
              <a:buFont typeface="Arial" panose="020B0604020202020204" pitchFamily="34" charset="0"/>
              <a:buChar char="•"/>
            </a:pPr>
            <a:r>
              <a:rPr lang="en-US" sz="5000" b="1" cap="none" dirty="0">
                <a:solidFill>
                  <a:schemeClr val="lt1"/>
                </a:solidFill>
                <a:latin typeface="Arial" panose="020B0604020202020204"/>
                <a:ea typeface="Arial" panose="020B0604020202020204"/>
                <a:cs typeface="Arial" panose="020B0604020202020204"/>
                <a:sym typeface="Arial" panose="020B0604020202020204"/>
              </a:rPr>
              <a:t>Coloring Materials</a:t>
            </a:r>
          </a:p>
        </p:txBody>
      </p:sp>
      <p:pic>
        <p:nvPicPr>
          <p:cNvPr id="3" name="Picture 2">
            <a:extLst>
              <a:ext uri="{FF2B5EF4-FFF2-40B4-BE49-F238E27FC236}">
                <a16:creationId xmlns:a16="http://schemas.microsoft.com/office/drawing/2014/main" id="{DCBF539B-7AF2-8FD4-C597-D2D5C738DD47}"/>
              </a:ext>
            </a:extLst>
          </p:cNvPr>
          <p:cNvPicPr>
            <a:picLocks noChangeAspect="1"/>
          </p:cNvPicPr>
          <p:nvPr/>
        </p:nvPicPr>
        <p:blipFill>
          <a:blip r:embed="rId3"/>
          <a:stretch>
            <a:fillRect/>
          </a:stretch>
        </p:blipFill>
        <p:spPr>
          <a:xfrm>
            <a:off x="9522505" y="2614160"/>
            <a:ext cx="6768900" cy="67689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7"/>
        <p:cNvGrpSpPr/>
        <p:nvPr/>
      </p:nvGrpSpPr>
      <p:grpSpPr>
        <a:xfrm>
          <a:off x="0" y="0"/>
          <a:ext cx="0" cy="0"/>
          <a:chOff x="0" y="0"/>
          <a:chExt cx="0" cy="0"/>
        </a:xfrm>
      </p:grpSpPr>
      <p:sp>
        <p:nvSpPr>
          <p:cNvPr id="258" name="Google Shape;258;p20"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59" name="Google Shape;259;p20"/>
          <p:cNvGrpSpPr/>
          <p:nvPr/>
        </p:nvGrpSpPr>
        <p:grpSpPr>
          <a:xfrm>
            <a:off x="617855" y="1127125"/>
            <a:ext cx="7213600" cy="7731388"/>
            <a:chOff x="1477806" y="1370302"/>
            <a:chExt cx="6322695" cy="7731388"/>
          </a:xfrm>
        </p:grpSpPr>
        <p:sp>
          <p:nvSpPr>
            <p:cNvPr id="260" name="Google Shape;260;p20"/>
            <p:cNvSpPr txBox="1"/>
            <p:nvPr/>
          </p:nvSpPr>
          <p:spPr>
            <a:xfrm>
              <a:off x="1477806" y="1370302"/>
              <a:ext cx="5007215"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Instructions:</a:t>
              </a:r>
            </a:p>
          </p:txBody>
        </p:sp>
        <p:sp>
          <p:nvSpPr>
            <p:cNvPr id="261" name="Google Shape;261;p20"/>
            <p:cNvSpPr txBox="1"/>
            <p:nvPr/>
          </p:nvSpPr>
          <p:spPr>
            <a:xfrm>
              <a:off x="1477806" y="2245967"/>
              <a:ext cx="6322695" cy="6855723"/>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Trace a hand onto paper or cardstock.</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Add a round “nail scar” in the center, if desired.</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Cut the hand out of the paper.</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On each finger, write a person or topic to pray for.</a:t>
              </a:r>
            </a:p>
            <a:p>
              <a:pPr marL="31750" marR="0" lvl="0" algn="l" rtl="0">
                <a:lnSpc>
                  <a:spcPct val="150000"/>
                </a:lnSpc>
                <a:spcBef>
                  <a:spcPts val="0"/>
                </a:spcBef>
                <a:spcAft>
                  <a:spcPts val="0"/>
                </a:spcAft>
                <a:buClr>
                  <a:srgbClr val="000000"/>
                </a:buClr>
                <a:buSzPts val="3100"/>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5. If desired, place the praying hand on a stick or string for display.</a:t>
              </a:r>
            </a:p>
          </p:txBody>
        </p:sp>
      </p:grpSp>
      <p:pic>
        <p:nvPicPr>
          <p:cNvPr id="4" name="Picture 3">
            <a:extLst>
              <a:ext uri="{FF2B5EF4-FFF2-40B4-BE49-F238E27FC236}">
                <a16:creationId xmlns:a16="http://schemas.microsoft.com/office/drawing/2014/main" id="{FF8C9CD2-9462-F24B-7BD8-431348F2CD97}"/>
              </a:ext>
            </a:extLst>
          </p:cNvPr>
          <p:cNvPicPr>
            <a:picLocks noChangeAspect="1"/>
          </p:cNvPicPr>
          <p:nvPr/>
        </p:nvPicPr>
        <p:blipFill>
          <a:blip r:embed="rId3"/>
          <a:stretch>
            <a:fillRect/>
          </a:stretch>
        </p:blipFill>
        <p:spPr>
          <a:xfrm>
            <a:off x="8321199" y="469027"/>
            <a:ext cx="9348946" cy="93489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p>
            <a:p>
              <a:pPr marL="0" marR="0" lvl="0" indent="0" algn="just" rtl="0">
                <a:lnSpc>
                  <a:spcPct val="100000"/>
                </a:lnSpc>
                <a:spcBef>
                  <a:spcPts val="0"/>
                </a:spcBef>
                <a:spcAft>
                  <a:spcPts val="0"/>
                </a:spcAft>
                <a:buClr>
                  <a:srgbClr val="000000"/>
                </a:buClr>
                <a:buSzPts val="4000"/>
                <a:buFont typeface="Arial" panose="020B0604020202020204"/>
                <a:buNone/>
              </a:pPr>
              <a:endParaRPr lang="en-US" sz="48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the peace of Jesus. Help us to rely on that instead of fear. Help us to trust in you and share your love with those around us</a:t>
              </a: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loving us. We love you, God!</a:t>
              </a: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Jesus</a:t>
              </a: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His name, Amen!</a:t>
              </a:r>
            </a:p>
          </p:txBody>
        </p:sp>
        <p:pic>
          <p:nvPicPr>
            <p:cNvPr id="274" name="Google Shape;274;p21"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6">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Second Sunday of Easter</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 April 07, 2024</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B – YEAR II </a:t>
              </a:r>
              <a:endParaRPr lang="en-US" sz="45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lstStyle/>
          <a:p>
            <a:endParaRPr lang="en-US"/>
          </a:p>
        </p:txBody>
      </p:sp>
      <p:sp>
        <p:nvSpPr>
          <p:cNvPr id="3" name="Text Box 0"/>
          <p:cNvSpPr txBox="1"/>
          <p:nvPr/>
        </p:nvSpPr>
        <p:spPr>
          <a:xfrm>
            <a:off x="15817215" y="3408680"/>
            <a:ext cx="6096000" cy="306705"/>
          </a:xfrm>
          <a:prstGeom prst="rect">
            <a:avLst/>
          </a:prstGeom>
          <a:noFill/>
        </p:spPr>
        <p:txBody>
          <a:bodyPr wrap="square" rtlCol="0">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113" name="Google Shape;113;p3"/>
          <p:cNvSpPr txBox="1"/>
          <p:nvPr/>
        </p:nvSpPr>
        <p:spPr>
          <a:xfrm>
            <a:off x="953135" y="1772285"/>
            <a:ext cx="16381730" cy="732508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a:ea typeface="Arial" panose="020B0604020202020204"/>
                <a:cs typeface="Arial" panose="020B0604020202020204"/>
                <a:sym typeface="Arial" panose="020B0604020202020204"/>
              </a:rPr>
              <a:t>There are a lot of things that might worry or scare us, but God wants to take those fears away and give us peace instead. His disciples were hiding away in a room, because they were afraid. They knew that Jesus had been arrested and killed, and they didn’t want to be arrested, too. While they were huddled away in fear, Jesus showed up. He just appeared in their midst and said “peace be with you.” He knew that they were worried, and offered His peace instead. Jesus showed the disciples His scars and told them He wanted to send them out to proclaim His message into the world. He breathed on them with the Holy Spirit, reminding them that His presence would go with them always and that they should pass on His forgiveness to others.</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28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a:ea typeface="Arial" panose="020B0604020202020204"/>
                <a:cs typeface="Arial" panose="020B0604020202020204"/>
                <a:sym typeface="Arial" panose="020B0604020202020204"/>
              </a:rPr>
              <a:t>Jesus wants us to know that His peace and presence is for us, too. Jesus said that those who believe without seeing are especially blessed. That’s us! We can trust that Jesus is near, even though we do not see or feel Him all the time. There are things that are scary and burdensome to us, but Jesus wants to take those burdens and replace them with His peace. He wants us to rely on Him. He can take away those fears that are so heavy, and swap them for His peace. We don’t have to bear grudges and worries alone. We can have the comfort of His love surround us always. We’d be foolish to refuse God’s comfort, too! He wants to give it to us. And we can share the love, forgiveness, and peace of Christ with others around us.</a:t>
            </a:r>
          </a:p>
        </p:txBody>
      </p:sp>
      <p:sp>
        <p:nvSpPr>
          <p:cNvPr id="114" name="Google Shape;114;p3"/>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3047682" y="8311606"/>
            <a:ext cx="12191999" cy="1785104"/>
          </a:xfrm>
          <a:prstGeom prst="rect">
            <a:avLst/>
          </a:prstGeom>
          <a:noFill/>
          <a:ln>
            <a:noFill/>
          </a:ln>
        </p:spPr>
        <p:txBody>
          <a:bodyPr spcFirstLastPara="1" wrap="square" lIns="0" tIns="0" rIns="0" bIns="0" anchor="t" anchorCtr="0">
            <a:spAutoFit/>
          </a:bodyPr>
          <a:lstStyle/>
          <a:p>
            <a:pPr marL="0" indent="0" algn="ctr">
              <a:buNone/>
            </a:pPr>
            <a:r>
              <a:rPr lang="en-US" sz="5600" cap="none" dirty="0">
                <a:solidFill>
                  <a:srgbClr val="C00000"/>
                </a:solidFill>
                <a:latin typeface="Arial Black" panose="020B0A04020102020204"/>
                <a:ea typeface="Arial Black" panose="020B0A04020102020204"/>
                <a:cs typeface="Arial Black" panose="020B0A04020102020204"/>
                <a:sym typeface="Arial Black" panose="020B0A04020102020204"/>
              </a:rPr>
              <a:t>Jesus Appears to His Disciples</a:t>
            </a:r>
          </a:p>
          <a:p>
            <a:pPr marL="0" indent="0" algn="ctr">
              <a:buNone/>
            </a:pPr>
            <a:r>
              <a:rPr lang="en-US" sz="6000" cap="none" dirty="0">
                <a:solidFill>
                  <a:schemeClr val="dk1"/>
                </a:solidFill>
                <a:latin typeface="Arial Black" panose="020B0A04020102020204"/>
                <a:ea typeface="Arial Black" panose="020B0A04020102020204"/>
                <a:cs typeface="Arial Black" panose="020B0A04020102020204"/>
                <a:sym typeface="Arial Black" panose="020B0A04020102020204"/>
              </a:rPr>
              <a:t>John 20:19-31</a:t>
            </a:r>
            <a:endParaRPr sz="6000"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5ABD1FE9-ADBE-C8A9-2F0C-998223197F22}"/>
              </a:ext>
            </a:extLst>
          </p:cNvPr>
          <p:cNvPicPr>
            <a:picLocks noChangeAspect="1"/>
          </p:cNvPicPr>
          <p:nvPr/>
        </p:nvPicPr>
        <p:blipFill>
          <a:blip r:embed="rId3"/>
          <a:stretch>
            <a:fillRect/>
          </a:stretch>
        </p:blipFill>
        <p:spPr>
          <a:xfrm>
            <a:off x="3047682" y="299117"/>
            <a:ext cx="12191999" cy="76319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a:off x="1054100" y="1307465"/>
            <a:ext cx="5920740" cy="6367780"/>
            <a:chOff x="1185021" y="1485900"/>
            <a:chExt cx="5920740" cy="6367780"/>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75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19</a:t>
              </a:r>
            </a:p>
          </p:txBody>
        </p:sp>
        <p:sp>
          <p:nvSpPr>
            <p:cNvPr id="138" name="Google Shape;138;p6"/>
            <p:cNvSpPr txBox="1"/>
            <p:nvPr/>
          </p:nvSpPr>
          <p:spPr>
            <a:xfrm>
              <a:off x="1185021" y="2485390"/>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It was late that Sunday evening, and the disciples were gathered together behind locked doors, because they were afraid of the Jewish authorities. Then Jesus came and stood among them. “Peace be with you,” he said.</a:t>
              </a:r>
            </a:p>
          </p:txBody>
        </p:sp>
      </p:grpSp>
      <p:pic>
        <p:nvPicPr>
          <p:cNvPr id="2" name="Picture 1">
            <a:extLst>
              <a:ext uri="{FF2B5EF4-FFF2-40B4-BE49-F238E27FC236}">
                <a16:creationId xmlns:a16="http://schemas.microsoft.com/office/drawing/2014/main" id="{85B1ABDE-9355-A0ED-A32B-711896DA1348}"/>
              </a:ext>
            </a:extLst>
          </p:cNvPr>
          <p:cNvPicPr>
            <a:picLocks noChangeAspect="1"/>
          </p:cNvPicPr>
          <p:nvPr/>
        </p:nvPicPr>
        <p:blipFill>
          <a:blip r:embed="rId3"/>
          <a:stretch>
            <a:fillRect/>
          </a:stretch>
        </p:blipFill>
        <p:spPr>
          <a:xfrm>
            <a:off x="7309515" y="1018404"/>
            <a:ext cx="10593855" cy="79453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139004" y="2125732"/>
            <a:ext cx="6498590" cy="5534295"/>
            <a:chOff x="1246033" y="2939802"/>
            <a:chExt cx="6498590" cy="5534295"/>
          </a:xfrm>
        </p:grpSpPr>
        <p:sp>
          <p:nvSpPr>
            <p:cNvPr id="147" name="Google Shape;147;p7"/>
            <p:cNvSpPr txBox="1"/>
            <p:nvPr/>
          </p:nvSpPr>
          <p:spPr>
            <a:xfrm>
              <a:off x="1246033" y="2939802"/>
              <a:ext cx="1070400" cy="768985"/>
            </a:xfrm>
            <a:prstGeom prst="rect">
              <a:avLst/>
            </a:prstGeom>
            <a:solidFill>
              <a:schemeClr val="accent4">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20</a:t>
              </a:r>
            </a:p>
          </p:txBody>
        </p:sp>
        <p:sp>
          <p:nvSpPr>
            <p:cNvPr id="148" name="Google Shape;148;p7"/>
            <p:cNvSpPr txBox="1"/>
            <p:nvPr/>
          </p:nvSpPr>
          <p:spPr>
            <a:xfrm>
              <a:off x="1246033" y="4319113"/>
              <a:ext cx="6498590" cy="41549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500" b="1" i="0" u="none" strike="noStrike" cap="none" dirty="0">
                  <a:solidFill>
                    <a:schemeClr val="lt1"/>
                  </a:solidFill>
                  <a:latin typeface="Arial" panose="020B0604020202020204"/>
                  <a:ea typeface="Arial" panose="020B0604020202020204"/>
                  <a:cs typeface="Arial" panose="020B0604020202020204"/>
                  <a:sym typeface="Arial" panose="020B0604020202020204"/>
                </a:rPr>
                <a:t>After saying this, he showed them his hands and his side. The disciples were filled with joy at seeing the Lord.</a:t>
              </a:r>
            </a:p>
          </p:txBody>
        </p:sp>
      </p:grpSp>
      <p:pic>
        <p:nvPicPr>
          <p:cNvPr id="2" name="Picture 1">
            <a:extLst>
              <a:ext uri="{FF2B5EF4-FFF2-40B4-BE49-F238E27FC236}">
                <a16:creationId xmlns:a16="http://schemas.microsoft.com/office/drawing/2014/main" id="{4919F286-F218-7C89-F3DA-72FBD834534E}"/>
              </a:ext>
            </a:extLst>
          </p:cNvPr>
          <p:cNvPicPr>
            <a:picLocks noChangeAspect="1"/>
          </p:cNvPicPr>
          <p:nvPr/>
        </p:nvPicPr>
        <p:blipFill>
          <a:blip r:embed="rId3"/>
          <a:stretch>
            <a:fillRect/>
          </a:stretch>
        </p:blipFill>
        <p:spPr>
          <a:xfrm>
            <a:off x="7946570" y="1489154"/>
            <a:ext cx="10151322" cy="76134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4"/>
        <p:cNvGrpSpPr/>
        <p:nvPr/>
      </p:nvGrpSpPr>
      <p:grpSpPr>
        <a:xfrm>
          <a:off x="0" y="0"/>
          <a:ext cx="0" cy="0"/>
          <a:chOff x="0" y="0"/>
          <a:chExt cx="0" cy="0"/>
        </a:xfrm>
      </p:grpSpPr>
      <p:grpSp>
        <p:nvGrpSpPr>
          <p:cNvPr id="155" name="Google Shape;155;p8"/>
          <p:cNvGrpSpPr/>
          <p:nvPr/>
        </p:nvGrpSpPr>
        <p:grpSpPr>
          <a:xfrm>
            <a:off x="1239304" y="1485900"/>
            <a:ext cx="5695999" cy="6810709"/>
            <a:chOff x="1571075" y="1485900"/>
            <a:chExt cx="5695999" cy="6810709"/>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21</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631"/>
              <a:ext cx="5695999"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dirty="0">
                  <a:solidFill>
                    <a:schemeClr val="lt1"/>
                  </a:solidFill>
                  <a:latin typeface="Arial" panose="020B0604020202020204"/>
                  <a:ea typeface="Arial" panose="020B0604020202020204"/>
                  <a:cs typeface="Arial" panose="020B0604020202020204"/>
                  <a:sym typeface="Arial" panose="020B0604020202020204"/>
                </a:rPr>
                <a:t>Jesus said to them again, “Peace be with you. As the Father sent me, so I send you.”</a:t>
              </a:r>
            </a:p>
          </p:txBody>
        </p:sp>
      </p:grpSp>
      <p:pic>
        <p:nvPicPr>
          <p:cNvPr id="2" name="Picture 1">
            <a:extLst>
              <a:ext uri="{FF2B5EF4-FFF2-40B4-BE49-F238E27FC236}">
                <a16:creationId xmlns:a16="http://schemas.microsoft.com/office/drawing/2014/main" id="{E8E1715E-A308-0905-251A-80903586B61F}"/>
              </a:ext>
            </a:extLst>
          </p:cNvPr>
          <p:cNvPicPr>
            <a:picLocks noChangeAspect="1"/>
          </p:cNvPicPr>
          <p:nvPr/>
        </p:nvPicPr>
        <p:blipFill>
          <a:blip r:embed="rId3"/>
          <a:stretch>
            <a:fillRect/>
          </a:stretch>
        </p:blipFill>
        <p:spPr>
          <a:xfrm>
            <a:off x="7253749" y="1094015"/>
            <a:ext cx="10798627" cy="80989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3"/>
        <p:cNvGrpSpPr/>
        <p:nvPr/>
      </p:nvGrpSpPr>
      <p:grpSpPr>
        <a:xfrm>
          <a:off x="0" y="0"/>
          <a:ext cx="0" cy="0"/>
          <a:chOff x="0" y="0"/>
          <a:chExt cx="0" cy="0"/>
        </a:xfrm>
      </p:grpSpPr>
      <p:grpSp>
        <p:nvGrpSpPr>
          <p:cNvPr id="164" name="Google Shape;164;p9"/>
          <p:cNvGrpSpPr/>
          <p:nvPr/>
        </p:nvGrpSpPr>
        <p:grpSpPr>
          <a:xfrm>
            <a:off x="1183352" y="1943100"/>
            <a:ext cx="5596438" cy="5574033"/>
            <a:chOff x="1258853" y="1943100"/>
            <a:chExt cx="5596438" cy="5574033"/>
          </a:xfrm>
        </p:grpSpPr>
        <p:sp>
          <p:nvSpPr>
            <p:cNvPr id="165" name="Google Shape;165;p9"/>
            <p:cNvSpPr/>
            <p:nvPr/>
          </p:nvSpPr>
          <p:spPr>
            <a:xfrm>
              <a:off x="1258853" y="19431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22</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3439094"/>
              <a:ext cx="5596438" cy="40780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300" b="1" i="0" u="none" strike="noStrike" cap="none" dirty="0">
                  <a:solidFill>
                    <a:schemeClr val="lt1"/>
                  </a:solidFill>
                  <a:latin typeface="Arial" panose="020B0604020202020204"/>
                  <a:ea typeface="Arial" panose="020B0604020202020204"/>
                  <a:cs typeface="Arial" panose="020B0604020202020204"/>
                  <a:sym typeface="Arial" panose="020B0604020202020204"/>
                </a:rPr>
                <a:t>Then he breathed on them and said, “Receive the Holy Spirit.</a:t>
              </a:r>
            </a:p>
          </p:txBody>
        </p:sp>
      </p:grpSp>
      <p:pic>
        <p:nvPicPr>
          <p:cNvPr id="2" name="Picture 1">
            <a:extLst>
              <a:ext uri="{FF2B5EF4-FFF2-40B4-BE49-F238E27FC236}">
                <a16:creationId xmlns:a16="http://schemas.microsoft.com/office/drawing/2014/main" id="{50AF9D99-E60A-4E53-9701-14FD3F43D5D4}"/>
              </a:ext>
            </a:extLst>
          </p:cNvPr>
          <p:cNvPicPr>
            <a:picLocks noChangeAspect="1"/>
          </p:cNvPicPr>
          <p:nvPr/>
        </p:nvPicPr>
        <p:blipFill>
          <a:blip r:embed="rId3"/>
          <a:stretch>
            <a:fillRect/>
          </a:stretch>
        </p:blipFill>
        <p:spPr>
          <a:xfrm>
            <a:off x="6507210" y="960665"/>
            <a:ext cx="11154227" cy="83656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933</Words>
  <Application>Microsoft Office PowerPoint</Application>
  <PresentationFormat>Custom</PresentationFormat>
  <Paragraphs>86</Paragraphs>
  <Slides>25</Slides>
  <Notes>25</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Arial Black</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angellette anne ambion</cp:lastModifiedBy>
  <cp:revision>4</cp:revision>
  <dcterms:created xsi:type="dcterms:W3CDTF">2024-02-01T02:11:00Z</dcterms:created>
  <dcterms:modified xsi:type="dcterms:W3CDTF">2024-04-01T06:33:59Z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8C7E81A7724D447C9044795D1C57BE73_13</vt:lpwstr>
  </property>
  <property fmtid="{D5CDD505-2E9C-101B-9397-08002B2CF9AE}" pid="3" name="KSOProductBuildVer">
    <vt:lpwstr>1033-12.2.0.13431</vt:lpwstr>
  </property>
</Properties>
</file>