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84" r:id="rId15"/>
    <p:sldId id="265" r:id="rId16"/>
    <p:sldId id="281" r:id="rId17"/>
    <p:sldId id="282" r:id="rId18"/>
    <p:sldId id="283" r:id="rId19"/>
    <p:sldId id="285" r:id="rId20"/>
    <p:sldId id="286" r:id="rId21"/>
    <p:sldId id="287" r:id="rId22"/>
    <p:sldId id="288" r:id="rId23"/>
    <p:sldId id="289" r:id="rId24"/>
    <p:sldId id="300" r:id="rId25"/>
    <p:sldId id="268" r:id="rId26"/>
    <p:sldId id="269" r:id="rId27"/>
    <p:sldId id="274" r:id="rId28"/>
    <p:sldId id="291" r:id="rId29"/>
    <p:sldId id="272" r:id="rId30"/>
    <p:sldId id="273" r:id="rId31"/>
  </p:sldIdLst>
  <p:sldSz cx="9144000" cy="5143500"/>
  <p:notesSz cx="6858000" cy="9144000"/>
  <p:embeddedFontLst>
    <p:embeddedFont>
      <p:font typeface="Calibri" panose="020F0502020204030204"/>
      <p:regular r:id="rId35"/>
      <p:bold r:id="rId36"/>
      <p:italic r:id="rId37"/>
      <p:boldItalic r:id="rId38"/>
    </p:embeddedFont>
    <p:embeddedFont>
      <p:font typeface="Arial Black" panose="020B0A04020102020204"/>
      <p:bold r:id="rId39"/>
    </p:embeddedFont>
    <p:embeddedFont>
      <p:font typeface="Poppins" panose="00000500000000000000"/>
      <p:regular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51" userDrawn="1">
          <p15:clr>
            <a:srgbClr val="A4A3A4"/>
          </p15:clr>
        </p15:guide>
        <p15:guide id="2" pos="28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51"/>
        <p:guide pos="2845"/>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2" Type="http://schemas.openxmlformats.org/officeDocument/2006/relationships/font" Target="fonts/font8.fntdata"/><Relationship Id="rId41" Type="http://schemas.openxmlformats.org/officeDocument/2006/relationships/font" Target="fonts/font7.fntdata"/><Relationship Id="rId40" Type="http://schemas.openxmlformats.org/officeDocument/2006/relationships/font" Target="fonts/font6.fntdata"/><Relationship Id="rId4" Type="http://schemas.openxmlformats.org/officeDocument/2006/relationships/slideMaster" Target="slideMasters/slideMaster3.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23e9e892038_2_7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3e9e892038_2_7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3e9e892038_2_7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23e9e892038_2_1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3e9e892038_2_1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9" name="Google Shape;179;g23e9e892038_2_1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g23e9e892038_2_1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e9e892038_2_1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3" name="Google Shape;213;g23e9e892038_2_1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g23e9e892038_2_1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3e9e892038_2_13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8" name="Google Shape;188;g23e9e892038_2_13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Google Shape;202;g23e9e892038_2_14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3e9e892038_2_14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4" name="Google Shape;204;g23e9e892038_2_14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g23e9e892038_2_1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e9e892038_2_1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3" name="Google Shape;213;g23e9e892038_2_1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23e9e892038_2_1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3e9e892038_2_1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9" name="Google Shape;179;g23e9e892038_2_1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g23e9e892038_2_1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3e9e892038_2_13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8" name="Google Shape;188;g23e9e892038_2_13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Google Shape;202;g23e9e892038_2_14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3e9e892038_2_14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4" name="Google Shape;204;g23e9e892038_2_14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g23e9e892038_2_1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e9e892038_2_1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3" name="Google Shape;213;g23e9e892038_2_1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23e9e892038_2_1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3e9e892038_2_1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9" name="Google Shape;179;g23e9e892038_2_1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5" name="Shape 145"/>
        <p:cNvGrpSpPr/>
        <p:nvPr/>
      </p:nvGrpSpPr>
      <p:grpSpPr>
        <a:xfrm>
          <a:off x="0" y="0"/>
          <a:ext cx="0" cy="0"/>
          <a:chOff x="0" y="0"/>
          <a:chExt cx="0" cy="0"/>
        </a:xfrm>
      </p:grpSpPr>
      <p:sp>
        <p:nvSpPr>
          <p:cNvPr id="146" name="Google Shape;146;g23e9e892038_2_8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3e9e892038_2_8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8" name="Google Shape;148;g23e9e892038_2_8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g23e9e892038_2_1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3e9e892038_2_13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8" name="Google Shape;188;g23e9e892038_2_13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4" name="Shape 234"/>
        <p:cNvGrpSpPr/>
        <p:nvPr/>
      </p:nvGrpSpPr>
      <p:grpSpPr>
        <a:xfrm>
          <a:off x="0" y="0"/>
          <a:ext cx="0" cy="0"/>
          <a:chOff x="0" y="0"/>
          <a:chExt cx="0" cy="0"/>
        </a:xfrm>
      </p:grpSpPr>
      <p:sp>
        <p:nvSpPr>
          <p:cNvPr id="235" name="Google Shape;235;g23e9e892038_2_17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6" name="Google Shape;236;g23e9e892038_2_17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0" name="Shape 240"/>
        <p:cNvGrpSpPr/>
        <p:nvPr/>
      </p:nvGrpSpPr>
      <p:grpSpPr>
        <a:xfrm>
          <a:off x="0" y="0"/>
          <a:ext cx="0" cy="0"/>
          <a:chOff x="0" y="0"/>
          <a:chExt cx="0" cy="0"/>
        </a:xfrm>
      </p:grpSpPr>
      <p:sp>
        <p:nvSpPr>
          <p:cNvPr id="241" name="Google Shape;241;g23e9e892038_2_17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23e9e892038_2_17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 name="Google Shape;243;g23e9e892038_2_17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23e9e892038_2_1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3e9e892038_2_18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0" name="Google Shape;250;g23e9e892038_2_18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23e9e892038_2_1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3e9e892038_2_18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“Tha</a:t>
            </a:r>
            <a:r>
              <a:rPr lang="en-US"/>
              <a:t>t’s</a:t>
            </a:r>
            <a:r>
              <a:t> not fair!!!” Children are often quite concerned with what seems fair to them. The parable of the workers in the vineyard emphasizes that often life does not seem fair or just. It also reminds us that “fair” in God’s eyes is not quite the same as our human understanding. Life isn’t fair, because we don’t deserve the mercy and grace that accompany the Lord’s love and forgiveness, but we receive them anyway!</a:t>
            </a:r>
          </a:p>
          <a:p>
            <a:pPr marL="0" lvl="0" indent="0" algn="l" rtl="0">
              <a:lnSpc>
                <a:spcPct val="100000"/>
              </a:lnSpc>
              <a:spcBef>
                <a:spcPts val="0"/>
              </a:spcBef>
              <a:spcAft>
                <a:spcPts val="0"/>
              </a:spcAft>
              <a:buSzPts val="1400"/>
              <a:buNone/>
            </a:pPr>
          </a:p>
          <a:p>
            <a:pPr marL="0" lvl="0" indent="0" algn="l" rtl="0">
              <a:lnSpc>
                <a:spcPct val="100000"/>
              </a:lnSpc>
              <a:spcBef>
                <a:spcPts val="0"/>
              </a:spcBef>
              <a:spcAft>
                <a:spcPts val="0"/>
              </a:spcAft>
              <a:buSzPts val="1400"/>
              <a:buNone/>
            </a:pPr>
            <a:r>
              <a:t>Th</a:t>
            </a:r>
            <a:r>
              <a:rPr lang="en-US"/>
              <a:t>is craft</a:t>
            </a:r>
            <a:r>
              <a:t> remind</a:t>
            </a:r>
            <a:r>
              <a:rPr lang="en-US"/>
              <a:t>s</a:t>
            </a:r>
            <a:r>
              <a:t> us of the importance of the cross, and also remind us to be grateful for grace and for whatever we might have. Rather than comparing our situation with others, we can rejoice in the beauty of mercy that comes through Christ.</a:t>
            </a:r>
          </a:p>
        </p:txBody>
      </p:sp>
      <p:sp>
        <p:nvSpPr>
          <p:cNvPr id="250" name="Google Shape;250;g23e9e892038_2_18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6" name="Shape 276"/>
        <p:cNvGrpSpPr/>
        <p:nvPr/>
      </p:nvGrpSpPr>
      <p:grpSpPr>
        <a:xfrm>
          <a:off x="0" y="0"/>
          <a:ext cx="0" cy="0"/>
          <a:chOff x="0" y="0"/>
          <a:chExt cx="0" cy="0"/>
        </a:xfrm>
      </p:grpSpPr>
      <p:sp>
        <p:nvSpPr>
          <p:cNvPr id="277" name="Google Shape;277;g23e9e892038_2_2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3e9e892038_2_2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79" name="Google Shape;279;g23e9e892038_2_2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g23e9e892038_2_2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3e9e892038_2_21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7" name="Google Shape;287;g23e9e892038_2_21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2" name="Shape 152"/>
        <p:cNvGrpSpPr/>
        <p:nvPr/>
      </p:nvGrpSpPr>
      <p:grpSpPr>
        <a:xfrm>
          <a:off x="0" y="0"/>
          <a:ext cx="0" cy="0"/>
          <a:chOff x="0" y="0"/>
          <a:chExt cx="0" cy="0"/>
        </a:xfrm>
      </p:grpSpPr>
      <p:sp>
        <p:nvSpPr>
          <p:cNvPr id="153" name="Google Shape;153;g23e9e892038_2_10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3e9e892038_2_10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5" name="Google Shape;155;g23e9e892038_2_10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1" name="Shape 161"/>
        <p:cNvGrpSpPr/>
        <p:nvPr/>
      </p:nvGrpSpPr>
      <p:grpSpPr>
        <a:xfrm>
          <a:off x="0" y="0"/>
          <a:ext cx="0" cy="0"/>
          <a:chOff x="0" y="0"/>
          <a:chExt cx="0" cy="0"/>
        </a:xfrm>
      </p:grpSpPr>
      <p:sp>
        <p:nvSpPr>
          <p:cNvPr id="162" name="Google Shape;162;g23e9e892038_2_10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3" name="Google Shape;163;g23e9e892038_2_10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 name="Shape 167"/>
        <p:cNvGrpSpPr/>
        <p:nvPr/>
      </p:nvGrpSpPr>
      <p:grpSpPr>
        <a:xfrm>
          <a:off x="0" y="0"/>
          <a:ext cx="0" cy="0"/>
          <a:chOff x="0" y="0"/>
          <a:chExt cx="0" cy="0"/>
        </a:xfrm>
      </p:grpSpPr>
      <p:sp>
        <p:nvSpPr>
          <p:cNvPr id="168" name="Google Shape;168;g23e9e892038_2_1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3e9e892038_2_11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0" name="Google Shape;170;g23e9e892038_2_11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23e9e892038_2_1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3e9e892038_2_1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9" name="Google Shape;179;g23e9e892038_2_1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g23e9e892038_2_1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3e9e892038_2_13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8" name="Google Shape;188;g23e9e892038_2_13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3" name="Shape 193"/>
        <p:cNvGrpSpPr/>
        <p:nvPr/>
      </p:nvGrpSpPr>
      <p:grpSpPr>
        <a:xfrm>
          <a:off x="0" y="0"/>
          <a:ext cx="0" cy="0"/>
          <a:chOff x="0" y="0"/>
          <a:chExt cx="0" cy="0"/>
        </a:xfrm>
      </p:grpSpPr>
      <p:sp>
        <p:nvSpPr>
          <p:cNvPr id="194" name="Google Shape;194;g23e9e892038_2_13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3e9e892038_2_13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6" name="Google Shape;196;g23e9e892038_2_13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Google Shape;202;g23e9e892038_2_14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3e9e892038_2_14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4" name="Google Shape;204;g23e9e892038_2_14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6" name="Shape 56"/>
        <p:cNvGrpSpPr/>
        <p:nvPr/>
      </p:nvGrpSpPr>
      <p:grpSpPr>
        <a:xfrm>
          <a:off x="0" y="0"/>
          <a:ext cx="0" cy="0"/>
          <a:chOff x="0" y="0"/>
          <a:chExt cx="0" cy="0"/>
        </a:xfrm>
      </p:grpSpPr>
      <p:sp>
        <p:nvSpPr>
          <p:cNvPr id="57" name="Google Shape;57;p1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63" name="Google Shape;63;p1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88" name="Google Shape;88;p19"/>
          <p:cNvSpPr txBox="1"/>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90" name="Google Shape;90;p19"/>
          <p:cNvSpPr txBox="1"/>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03" name="Google Shape;103;p21"/>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type="pic" idx="2"/>
          </p:nvPr>
        </p:nvSpPr>
        <p:spPr>
          <a:xfrm>
            <a:off x="896144" y="306388"/>
            <a:ext cx="2743200" cy="2057400"/>
          </a:xfrm>
          <a:prstGeom prst="rect">
            <a:avLst/>
          </a:prstGeom>
          <a:noFill/>
          <a:ln>
            <a:noFill/>
          </a:ln>
        </p:spPr>
      </p:sp>
      <p:sp>
        <p:nvSpPr>
          <p:cNvPr id="109" name="Google Shape;109;p22"/>
          <p:cNvSpPr txBox="1"/>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10" name="Google Shape;110;p22"/>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16" name="Google Shape;116;p2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22" name="Google Shape;122;p2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31" name="Shape 131"/>
        <p:cNvGrpSpPr/>
        <p:nvPr/>
      </p:nvGrpSpPr>
      <p:grpSpPr>
        <a:xfrm>
          <a:off x="0" y="0"/>
          <a:ext cx="0" cy="0"/>
          <a:chOff x="0" y="0"/>
          <a:chExt cx="0" cy="0"/>
        </a:xfrm>
      </p:grpSpPr>
      <p:sp>
        <p:nvSpPr>
          <p:cNvPr id="132" name="Google Shape;132;p2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4" name="Google Shape;54;p1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1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27" name="Google Shape;127;p2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8" name="Google Shape;128;p2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9" name="Google Shape;129;p2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30" name="Google Shape;130;p2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39" name="Shape 139"/>
        <p:cNvGrpSpPr/>
        <p:nvPr/>
      </p:nvGrpSpPr>
      <p:grpSpPr>
        <a:xfrm>
          <a:off x="0" y="0"/>
          <a:ext cx="0" cy="0"/>
          <a:chOff x="0" y="0"/>
          <a:chExt cx="0" cy="0"/>
        </a:xfrm>
      </p:grpSpPr>
      <p:sp>
        <p:nvSpPr>
          <p:cNvPr id="140" name="Google Shape;140;p27"/>
          <p:cNvSpPr txBox="1"/>
          <p:nvPr/>
        </p:nvSpPr>
        <p:spPr>
          <a:xfrm>
            <a:off x="0" y="1778577"/>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543790" y="3526718"/>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0" y="3596448"/>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2</a:t>
            </a:r>
            <a:r>
              <a:rPr lang="en-US" alt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5th </a:t>
            </a: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Sunday in Ordinary Time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1"/>
          <a:srcRect/>
          <a:stretch>
            <a:fillRect/>
          </a:stretch>
        </p:blipFill>
        <p:spPr>
          <a:xfrm>
            <a:off x="5126182" y="971550"/>
            <a:ext cx="3505200" cy="3505200"/>
          </a:xfrm>
          <a:prstGeom prst="rect">
            <a:avLst/>
          </a:prstGeom>
          <a:noFill/>
          <a:ln>
            <a:noFill/>
          </a:ln>
        </p:spPr>
      </p:pic>
      <p:pic>
        <p:nvPicPr>
          <p:cNvPr id="144" name="Google Shape;144;p27"/>
          <p:cNvPicPr preferRelativeResize="0"/>
          <p:nvPr/>
        </p:nvPicPr>
        <p:blipFill rotWithShape="1">
          <a:blip r:embed="rId2"/>
          <a:srcRect/>
          <a:stretch>
            <a:fillRect/>
          </a:stretch>
        </p:blipFill>
        <p:spPr>
          <a:xfrm>
            <a:off x="1797627" y="1063336"/>
            <a:ext cx="1662545" cy="85898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BF8E"/>
        </a:solidFill>
        <a:effectLst/>
      </p:bgPr>
    </p:bg>
    <p:spTree>
      <p:nvGrpSpPr>
        <p:cNvPr id="180" name="Shape 180"/>
        <p:cNvGrpSpPr/>
        <p:nvPr/>
      </p:nvGrpSpPr>
      <p:grpSpPr>
        <a:xfrm>
          <a:off x="0" y="0"/>
          <a:ext cx="0" cy="0"/>
          <a:chOff x="0" y="0"/>
          <a:chExt cx="0" cy="0"/>
        </a:xfrm>
      </p:grpSpPr>
      <p:sp>
        <p:nvSpPr>
          <p:cNvPr id="181" name="Google Shape;181;p32"/>
          <p:cNvSpPr txBox="1"/>
          <p:nvPr/>
        </p:nvSpPr>
        <p:spPr>
          <a:xfrm>
            <a:off x="5520720" y="903128"/>
            <a:ext cx="642900" cy="384175"/>
          </a:xfrm>
          <a:prstGeom prst="rect">
            <a:avLst/>
          </a:prstGeom>
          <a:solidFill>
            <a:srgbClr val="31859B"/>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6</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p:cNvSpPr txBox="1"/>
          <p:nvPr/>
        </p:nvSpPr>
        <p:spPr>
          <a:xfrm>
            <a:off x="5520690" y="1408430"/>
            <a:ext cx="3313430" cy="276987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 It was nearly five o'clock when he went to the marketplace and saw some other men still standing there. ‘Why are you wasting the whole day here doing nothing?’ he asked them. </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3" name="Google Shape;183;p32" descr="Sunset Animated Illustration by Mina FZ. for Queble on Dribbble"/>
          <p:cNvSpPr/>
          <p:nvPr/>
        </p:nvSpPr>
        <p:spPr>
          <a:xfrm>
            <a:off x="5278582" y="2516332"/>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0" name="Picture 99"/>
          <p:cNvPicPr/>
          <p:nvPr/>
        </p:nvPicPr>
        <p:blipFill>
          <a:blip r:embed="rId1"/>
          <a:stretch>
            <a:fillRect/>
          </a:stretch>
        </p:blipFill>
        <p:spPr>
          <a:xfrm>
            <a:off x="560070" y="583565"/>
            <a:ext cx="4572000" cy="401828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214" name="Shape 214"/>
        <p:cNvGrpSpPr/>
        <p:nvPr/>
      </p:nvGrpSpPr>
      <p:grpSpPr>
        <a:xfrm>
          <a:off x="0" y="0"/>
          <a:ext cx="0" cy="0"/>
          <a:chOff x="0" y="0"/>
          <a:chExt cx="0" cy="0"/>
        </a:xfrm>
      </p:grpSpPr>
      <p:sp>
        <p:nvSpPr>
          <p:cNvPr id="215" name="Google Shape;215;p36"/>
          <p:cNvSpPr txBox="1"/>
          <p:nvPr/>
        </p:nvSpPr>
        <p:spPr>
          <a:xfrm>
            <a:off x="699770" y="1530350"/>
            <a:ext cx="2479040" cy="2477135"/>
          </a:xfrm>
          <a:prstGeom prst="rect">
            <a:avLst/>
          </a:prstGeom>
          <a:noFill/>
          <a:ln>
            <a:noFill/>
          </a:ln>
        </p:spPr>
        <p:txBody>
          <a:bodyPr spcFirstLastPara="1" wrap="square" lIns="0" tIns="0" rIns="0" bIns="0" anchor="t" anchorCtr="0">
            <a:spAutoFit/>
          </a:bodyPr>
          <a:lstStyle/>
          <a:p>
            <a:pPr marL="0" indent="0">
              <a:buClr>
                <a:srgbClr val="000000"/>
              </a:buClr>
              <a:buSzPts val="20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‘No one hired us,’ they answered. ‘Well, then, you go and work in the vineyard,’ he told them.</a:t>
            </a:r>
            <a:endParaRPr lang="en-GB" sz="2300" cap="none">
              <a:latin typeface="Arial Black" panose="020B0A04020102020204"/>
              <a:ea typeface="Arial Black" panose="020B0A04020102020204"/>
              <a:cs typeface="Arial Black" panose="020B0A04020102020204"/>
              <a:sym typeface="Arial Black" panose="020B0A04020102020204"/>
            </a:endParaRPr>
          </a:p>
        </p:txBody>
      </p:sp>
      <p:sp>
        <p:nvSpPr>
          <p:cNvPr id="216" name="Google Shape;216;p36"/>
          <p:cNvSpPr txBox="1"/>
          <p:nvPr/>
        </p:nvSpPr>
        <p:spPr>
          <a:xfrm>
            <a:off x="699597" y="923300"/>
            <a:ext cx="642900" cy="384175"/>
          </a:xfrm>
          <a:prstGeom prst="rect">
            <a:avLst/>
          </a:prstGeom>
          <a:solidFill>
            <a:srgbClr val="783F0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7</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1" name="Picture 100"/>
          <p:cNvPicPr/>
          <p:nvPr/>
        </p:nvPicPr>
        <p:blipFill>
          <a:blip r:embed="rId1"/>
          <a:stretch>
            <a:fillRect/>
          </a:stretch>
        </p:blipFill>
        <p:spPr>
          <a:xfrm>
            <a:off x="3823970" y="561975"/>
            <a:ext cx="4572000" cy="401955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89" name="Shape 189"/>
        <p:cNvGrpSpPr/>
        <p:nvPr/>
      </p:nvGrpSpPr>
      <p:grpSpPr>
        <a:xfrm>
          <a:off x="0" y="0"/>
          <a:ext cx="0" cy="0"/>
          <a:chOff x="0" y="0"/>
          <a:chExt cx="0" cy="0"/>
        </a:xfrm>
      </p:grpSpPr>
      <p:sp>
        <p:nvSpPr>
          <p:cNvPr id="190" name="Google Shape;190;p33"/>
          <p:cNvSpPr/>
          <p:nvPr/>
        </p:nvSpPr>
        <p:spPr>
          <a:xfrm>
            <a:off x="582854" y="456845"/>
            <a:ext cx="607200" cy="428700"/>
          </a:xfrm>
          <a:prstGeom prst="rect">
            <a:avLst/>
          </a:prstGeom>
          <a:solidFill>
            <a:srgbClr val="31859B"/>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8</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1" name="Google Shape;191;p33"/>
          <p:cNvSpPr txBox="1"/>
          <p:nvPr/>
        </p:nvSpPr>
        <p:spPr>
          <a:xfrm>
            <a:off x="582930" y="1020445"/>
            <a:ext cx="3072130" cy="323151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100" cap="none">
                <a:latin typeface="Arial Black" panose="020B0A04020102020204"/>
                <a:ea typeface="Arial Black" panose="020B0A04020102020204"/>
                <a:cs typeface="Arial Black" panose="020B0A04020102020204"/>
                <a:sym typeface="Arial Black" panose="020B0A04020102020204"/>
              </a:rPr>
              <a:t>“When evening came, the owner told his foreman, ‘Call the workers and pay them their wages, starting with those who were hired last and ending with those who were hired first.’ </a:t>
            </a:r>
            <a:endParaRPr lang="en-GB" sz="2100" cap="none">
              <a:latin typeface="Arial Black" panose="020B0A04020102020204"/>
              <a:ea typeface="Arial Black" panose="020B0A04020102020204"/>
              <a:cs typeface="Arial Black" panose="020B0A04020102020204"/>
              <a:sym typeface="Arial Black" panose="020B0A04020102020204"/>
            </a:endParaRPr>
          </a:p>
        </p:txBody>
      </p:sp>
      <p:pic>
        <p:nvPicPr>
          <p:cNvPr id="102" name="Picture 101"/>
          <p:cNvPicPr/>
          <p:nvPr/>
        </p:nvPicPr>
        <p:blipFill>
          <a:blip r:embed="rId1"/>
          <a:stretch>
            <a:fillRect/>
          </a:stretch>
        </p:blipFill>
        <p:spPr>
          <a:xfrm>
            <a:off x="4137025" y="519430"/>
            <a:ext cx="4572000" cy="410464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205" name="Shape 205"/>
        <p:cNvGrpSpPr/>
        <p:nvPr/>
      </p:nvGrpSpPr>
      <p:grpSpPr>
        <a:xfrm>
          <a:off x="0" y="0"/>
          <a:ext cx="0" cy="0"/>
          <a:chOff x="0" y="0"/>
          <a:chExt cx="0" cy="0"/>
        </a:xfrm>
      </p:grpSpPr>
      <p:sp>
        <p:nvSpPr>
          <p:cNvPr id="206" name="Google Shape;206;p35"/>
          <p:cNvSpPr txBox="1"/>
          <p:nvPr/>
        </p:nvSpPr>
        <p:spPr>
          <a:xfrm>
            <a:off x="5492522" y="1470489"/>
            <a:ext cx="642900" cy="384175"/>
          </a:xfrm>
          <a:prstGeom prst="rect">
            <a:avLst/>
          </a:prstGeom>
          <a:solidFill>
            <a:srgbClr val="A61C00"/>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9</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07" name="Google Shape;207;p35"/>
          <p:cNvSpPr txBox="1"/>
          <p:nvPr/>
        </p:nvSpPr>
        <p:spPr>
          <a:xfrm>
            <a:off x="5492750" y="2032635"/>
            <a:ext cx="3280410" cy="123063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000" cap="none">
                <a:latin typeface="Arial Black" panose="020B0A04020102020204"/>
                <a:ea typeface="Arial Black" panose="020B0A04020102020204"/>
                <a:cs typeface="Arial Black" panose="020B0A04020102020204"/>
                <a:sym typeface="Arial Black" panose="020B0A04020102020204"/>
              </a:rPr>
              <a:t>The men who had begun to work at five o'clock were paid a silver coin each. </a:t>
            </a:r>
            <a:endParaRPr lang="en-GB" sz="2000" cap="none">
              <a:latin typeface="Arial Black" panose="020B0A04020102020204"/>
              <a:ea typeface="Arial Black" panose="020B0A04020102020204"/>
              <a:cs typeface="Arial Black" panose="020B0A04020102020204"/>
              <a:sym typeface="Arial Black" panose="020B0A04020102020204"/>
            </a:endParaRPr>
          </a:p>
        </p:txBody>
      </p:sp>
      <p:sp>
        <p:nvSpPr>
          <p:cNvPr id="208" name="Google Shape;208;p35" descr="Sunset Animated Illustration by Mina FZ. for Queble on Dribbble"/>
          <p:cNvSpPr/>
          <p:nvPr/>
        </p:nvSpPr>
        <p:spPr>
          <a:xfrm>
            <a:off x="4777154" y="25717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03" name="Picture 102"/>
          <p:cNvPicPr/>
          <p:nvPr/>
        </p:nvPicPr>
        <p:blipFill>
          <a:blip r:embed="rId1"/>
          <a:stretch>
            <a:fillRect/>
          </a:stretch>
        </p:blipFill>
        <p:spPr>
          <a:xfrm>
            <a:off x="594360" y="483235"/>
            <a:ext cx="4572000" cy="415417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214" name="Shape 214"/>
        <p:cNvGrpSpPr/>
        <p:nvPr/>
      </p:nvGrpSpPr>
      <p:grpSpPr>
        <a:xfrm>
          <a:off x="0" y="0"/>
          <a:ext cx="0" cy="0"/>
          <a:chOff x="0" y="0"/>
          <a:chExt cx="0" cy="0"/>
        </a:xfrm>
      </p:grpSpPr>
      <p:sp>
        <p:nvSpPr>
          <p:cNvPr id="215" name="Google Shape;215;p36"/>
          <p:cNvSpPr txBox="1"/>
          <p:nvPr/>
        </p:nvSpPr>
        <p:spPr>
          <a:xfrm>
            <a:off x="643255" y="1231265"/>
            <a:ext cx="3112135" cy="2831465"/>
          </a:xfrm>
          <a:prstGeom prst="rect">
            <a:avLst/>
          </a:prstGeom>
          <a:noFill/>
          <a:ln>
            <a:noFill/>
          </a:ln>
        </p:spPr>
        <p:txBody>
          <a:bodyPr spcFirstLastPara="1" wrap="square" lIns="0" tIns="0" rIns="0" bIns="0" anchor="t" anchorCtr="0">
            <a:spAutoFit/>
          </a:bodyPr>
          <a:lstStyle/>
          <a:p>
            <a:pPr marL="0" indent="0">
              <a:buClr>
                <a:srgbClr val="000000"/>
              </a:buClr>
              <a:buSzPts val="20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So when the men who were the first to be hired came to be paid, they thought they would get more; but they too were given a silver coin each.</a:t>
            </a:r>
            <a:endParaRPr lang="en-GB" sz="2300" cap="none">
              <a:latin typeface="Arial Black" panose="020B0A04020102020204"/>
              <a:ea typeface="Arial Black" panose="020B0A04020102020204"/>
              <a:cs typeface="Arial Black" panose="020B0A04020102020204"/>
              <a:sym typeface="Arial Black" panose="020B0A04020102020204"/>
            </a:endParaRPr>
          </a:p>
        </p:txBody>
      </p:sp>
      <p:sp>
        <p:nvSpPr>
          <p:cNvPr id="216" name="Google Shape;216;p36"/>
          <p:cNvSpPr txBox="1"/>
          <p:nvPr/>
        </p:nvSpPr>
        <p:spPr>
          <a:xfrm>
            <a:off x="643082" y="730895"/>
            <a:ext cx="642900" cy="384175"/>
          </a:xfrm>
          <a:prstGeom prst="rect">
            <a:avLst/>
          </a:prstGeom>
          <a:solidFill>
            <a:srgbClr val="783F0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10</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3" name="Picture 102"/>
          <p:cNvPicPr/>
          <p:nvPr/>
        </p:nvPicPr>
        <p:blipFill>
          <a:blip r:embed="rId1"/>
          <a:stretch>
            <a:fillRect/>
          </a:stretch>
        </p:blipFill>
        <p:spPr>
          <a:xfrm>
            <a:off x="3987800" y="527050"/>
            <a:ext cx="4572000" cy="409003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BF8E"/>
        </a:solidFill>
        <a:effectLst/>
      </p:bgPr>
    </p:bg>
    <p:spTree>
      <p:nvGrpSpPr>
        <p:cNvPr id="180" name="Shape 180"/>
        <p:cNvGrpSpPr/>
        <p:nvPr/>
      </p:nvGrpSpPr>
      <p:grpSpPr>
        <a:xfrm>
          <a:off x="0" y="0"/>
          <a:ext cx="0" cy="0"/>
          <a:chOff x="0" y="0"/>
          <a:chExt cx="0" cy="0"/>
        </a:xfrm>
      </p:grpSpPr>
      <p:sp>
        <p:nvSpPr>
          <p:cNvPr id="181" name="Google Shape;181;p32"/>
          <p:cNvSpPr txBox="1"/>
          <p:nvPr/>
        </p:nvSpPr>
        <p:spPr>
          <a:xfrm>
            <a:off x="5810280" y="1032668"/>
            <a:ext cx="642900" cy="384175"/>
          </a:xfrm>
          <a:prstGeom prst="rect">
            <a:avLst/>
          </a:prstGeom>
          <a:solidFill>
            <a:srgbClr val="31859B"/>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11</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p:cNvSpPr txBox="1"/>
          <p:nvPr/>
        </p:nvSpPr>
        <p:spPr>
          <a:xfrm>
            <a:off x="5810250" y="1463675"/>
            <a:ext cx="2924810" cy="221551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400" cap="none">
                <a:solidFill>
                  <a:schemeClr val="dk1"/>
                </a:solidFill>
                <a:latin typeface="Arial Black" panose="020B0A04020102020204"/>
                <a:ea typeface="Arial Black" panose="020B0A04020102020204"/>
                <a:cs typeface="Arial Black" panose="020B0A04020102020204"/>
                <a:sym typeface="Arial Black" panose="020B0A04020102020204"/>
              </a:rPr>
              <a:t>They took their money and started grumbling against the employer.</a:t>
            </a:r>
            <a:endParaRPr lang="en-GB" sz="24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3" name="Google Shape;183;p32" descr="Sunset Animated Illustration by Mina FZ. for Queble on Dribbble"/>
          <p:cNvSpPr/>
          <p:nvPr/>
        </p:nvSpPr>
        <p:spPr>
          <a:xfrm>
            <a:off x="5278582" y="2516332"/>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2" name="Picture 101"/>
          <p:cNvPicPr/>
          <p:nvPr/>
        </p:nvPicPr>
        <p:blipFill>
          <a:blip r:embed="rId1"/>
          <a:stretch>
            <a:fillRect/>
          </a:stretch>
        </p:blipFill>
        <p:spPr>
          <a:xfrm>
            <a:off x="622300" y="518795"/>
            <a:ext cx="4656455" cy="410464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89" name="Shape 189"/>
        <p:cNvGrpSpPr/>
        <p:nvPr/>
      </p:nvGrpSpPr>
      <p:grpSpPr>
        <a:xfrm>
          <a:off x="0" y="0"/>
          <a:ext cx="0" cy="0"/>
          <a:chOff x="0" y="0"/>
          <a:chExt cx="0" cy="0"/>
        </a:xfrm>
      </p:grpSpPr>
      <p:sp>
        <p:nvSpPr>
          <p:cNvPr id="190" name="Google Shape;190;p33"/>
          <p:cNvSpPr/>
          <p:nvPr/>
        </p:nvSpPr>
        <p:spPr>
          <a:xfrm>
            <a:off x="582854" y="584480"/>
            <a:ext cx="607200" cy="428700"/>
          </a:xfrm>
          <a:prstGeom prst="rect">
            <a:avLst/>
          </a:prstGeom>
          <a:solidFill>
            <a:srgbClr val="31859B"/>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12</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1" name="Google Shape;191;p33"/>
          <p:cNvSpPr txBox="1"/>
          <p:nvPr/>
        </p:nvSpPr>
        <p:spPr>
          <a:xfrm>
            <a:off x="582930" y="1141730"/>
            <a:ext cx="3072130" cy="353949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‘These men who were hired last worked only one hour,’ they said, ‘while we put up with a whole day's work in the hot sun—yet you paid them the same as you paid us!’ </a:t>
            </a:r>
            <a:endParaRPr lang="en-GB" sz="2300" cap="none">
              <a:latin typeface="Arial Black" panose="020B0A04020102020204"/>
              <a:ea typeface="Arial Black" panose="020B0A04020102020204"/>
              <a:cs typeface="Arial Black" panose="020B0A04020102020204"/>
              <a:sym typeface="Arial Black" panose="020B0A04020102020204"/>
            </a:endParaRPr>
          </a:p>
        </p:txBody>
      </p:sp>
      <p:pic>
        <p:nvPicPr>
          <p:cNvPr id="101" name="Picture 100"/>
          <p:cNvPicPr/>
          <p:nvPr/>
        </p:nvPicPr>
        <p:blipFill>
          <a:blip r:embed="rId1"/>
          <a:stretch>
            <a:fillRect/>
          </a:stretch>
        </p:blipFill>
        <p:spPr>
          <a:xfrm>
            <a:off x="3973830" y="523240"/>
            <a:ext cx="4572000" cy="409702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205" name="Shape 205"/>
        <p:cNvGrpSpPr/>
        <p:nvPr/>
      </p:nvGrpSpPr>
      <p:grpSpPr>
        <a:xfrm>
          <a:off x="0" y="0"/>
          <a:ext cx="0" cy="0"/>
          <a:chOff x="0" y="0"/>
          <a:chExt cx="0" cy="0"/>
        </a:xfrm>
      </p:grpSpPr>
      <p:sp>
        <p:nvSpPr>
          <p:cNvPr id="206" name="Google Shape;206;p35"/>
          <p:cNvSpPr txBox="1"/>
          <p:nvPr/>
        </p:nvSpPr>
        <p:spPr>
          <a:xfrm>
            <a:off x="5579517" y="708489"/>
            <a:ext cx="642900" cy="384175"/>
          </a:xfrm>
          <a:prstGeom prst="rect">
            <a:avLst/>
          </a:prstGeom>
          <a:solidFill>
            <a:srgbClr val="A61C00"/>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13</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07" name="Google Shape;207;p35"/>
          <p:cNvSpPr txBox="1"/>
          <p:nvPr/>
        </p:nvSpPr>
        <p:spPr>
          <a:xfrm>
            <a:off x="5579745" y="1175385"/>
            <a:ext cx="2932430" cy="332359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400" cap="none">
                <a:latin typeface="Arial Black" panose="020B0A04020102020204"/>
                <a:ea typeface="Arial Black" panose="020B0A04020102020204"/>
                <a:cs typeface="Arial Black" panose="020B0A04020102020204"/>
                <a:sym typeface="Arial Black" panose="020B0A04020102020204"/>
              </a:rPr>
              <a:t>‘Listen, friend,’ the owner answered one of them, ‘I have not cheated you. After all, you agreed to do a day's work for one silver coin. </a:t>
            </a:r>
            <a:endParaRPr lang="en-GB" sz="2400" cap="none">
              <a:latin typeface="Arial Black" panose="020B0A04020102020204"/>
              <a:ea typeface="Arial Black" panose="020B0A04020102020204"/>
              <a:cs typeface="Arial Black" panose="020B0A04020102020204"/>
              <a:sym typeface="Arial Black" panose="020B0A04020102020204"/>
            </a:endParaRPr>
          </a:p>
        </p:txBody>
      </p:sp>
      <p:sp>
        <p:nvSpPr>
          <p:cNvPr id="208" name="Google Shape;208;p35" descr="Sunset Animated Illustration by Mina FZ. for Queble on Dribbble"/>
          <p:cNvSpPr/>
          <p:nvPr/>
        </p:nvSpPr>
        <p:spPr>
          <a:xfrm>
            <a:off x="4777154" y="25717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04" name="Picture 103"/>
          <p:cNvPicPr/>
          <p:nvPr/>
        </p:nvPicPr>
        <p:blipFill>
          <a:blip r:embed="rId1"/>
          <a:stretch>
            <a:fillRect/>
          </a:stretch>
        </p:blipFill>
        <p:spPr>
          <a:xfrm>
            <a:off x="607060" y="498475"/>
            <a:ext cx="4572000" cy="414655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214" name="Shape 214"/>
        <p:cNvGrpSpPr/>
        <p:nvPr/>
      </p:nvGrpSpPr>
      <p:grpSpPr>
        <a:xfrm>
          <a:off x="0" y="0"/>
          <a:ext cx="0" cy="0"/>
          <a:chOff x="0" y="0"/>
          <a:chExt cx="0" cy="0"/>
        </a:xfrm>
      </p:grpSpPr>
      <p:sp>
        <p:nvSpPr>
          <p:cNvPr id="215" name="Google Shape;215;p36"/>
          <p:cNvSpPr txBox="1"/>
          <p:nvPr/>
        </p:nvSpPr>
        <p:spPr>
          <a:xfrm>
            <a:off x="577850" y="1394460"/>
            <a:ext cx="2479040" cy="2831465"/>
          </a:xfrm>
          <a:prstGeom prst="rect">
            <a:avLst/>
          </a:prstGeom>
          <a:noFill/>
          <a:ln>
            <a:noFill/>
          </a:ln>
        </p:spPr>
        <p:txBody>
          <a:bodyPr spcFirstLastPara="1" wrap="square" lIns="0" tIns="0" rIns="0" bIns="0" anchor="t" anchorCtr="0">
            <a:spAutoFit/>
          </a:bodyPr>
          <a:lstStyle/>
          <a:p>
            <a:pPr marL="0" indent="0">
              <a:buClr>
                <a:srgbClr val="000000"/>
              </a:buClr>
              <a:buSzPts val="20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Now take your pay and go home. I want to give this man who was hired last as much as I gave you.</a:t>
            </a:r>
            <a:endParaRPr lang="en-GB" sz="2300" cap="none">
              <a:latin typeface="Arial Black" panose="020B0A04020102020204"/>
              <a:ea typeface="Arial Black" panose="020B0A04020102020204"/>
              <a:cs typeface="Arial Black" panose="020B0A04020102020204"/>
              <a:sym typeface="Arial Black" panose="020B0A04020102020204"/>
            </a:endParaRPr>
          </a:p>
        </p:txBody>
      </p:sp>
      <p:sp>
        <p:nvSpPr>
          <p:cNvPr id="216" name="Google Shape;216;p36"/>
          <p:cNvSpPr txBox="1"/>
          <p:nvPr/>
        </p:nvSpPr>
        <p:spPr>
          <a:xfrm>
            <a:off x="577677" y="878850"/>
            <a:ext cx="642900" cy="384175"/>
          </a:xfrm>
          <a:prstGeom prst="rect">
            <a:avLst/>
          </a:prstGeom>
          <a:solidFill>
            <a:srgbClr val="783F0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14</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5" name="Picture 104"/>
          <p:cNvPicPr/>
          <p:nvPr/>
        </p:nvPicPr>
        <p:blipFill>
          <a:blip r:embed="rId1"/>
          <a:stretch>
            <a:fillRect/>
          </a:stretch>
        </p:blipFill>
        <p:spPr>
          <a:xfrm>
            <a:off x="3475355" y="511810"/>
            <a:ext cx="5062220" cy="411924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BF8E"/>
        </a:solidFill>
        <a:effectLst/>
      </p:bgPr>
    </p:bg>
    <p:spTree>
      <p:nvGrpSpPr>
        <p:cNvPr id="180" name="Shape 180"/>
        <p:cNvGrpSpPr/>
        <p:nvPr/>
      </p:nvGrpSpPr>
      <p:grpSpPr>
        <a:xfrm>
          <a:off x="0" y="0"/>
          <a:ext cx="0" cy="0"/>
          <a:chOff x="0" y="0"/>
          <a:chExt cx="0" cy="0"/>
        </a:xfrm>
      </p:grpSpPr>
      <p:sp>
        <p:nvSpPr>
          <p:cNvPr id="181" name="Google Shape;181;p32"/>
          <p:cNvSpPr txBox="1"/>
          <p:nvPr/>
        </p:nvSpPr>
        <p:spPr>
          <a:xfrm>
            <a:off x="5642640" y="910748"/>
            <a:ext cx="642900" cy="384175"/>
          </a:xfrm>
          <a:prstGeom prst="rect">
            <a:avLst/>
          </a:prstGeom>
          <a:solidFill>
            <a:srgbClr val="31859B"/>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15</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p:cNvSpPr txBox="1"/>
          <p:nvPr/>
        </p:nvSpPr>
        <p:spPr>
          <a:xfrm>
            <a:off x="5642610" y="1445895"/>
            <a:ext cx="2887345" cy="184658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Don't I have the right to do as I wish with my own money? Or are you jealous because I am generous?’”</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3" name="Google Shape;183;p32" descr="Sunset Animated Illustration by Mina FZ. for Queble on Dribbble"/>
          <p:cNvSpPr/>
          <p:nvPr/>
        </p:nvSpPr>
        <p:spPr>
          <a:xfrm>
            <a:off x="5278582" y="2516332"/>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6" name="Picture 105"/>
          <p:cNvPicPr/>
          <p:nvPr/>
        </p:nvPicPr>
        <p:blipFill>
          <a:blip r:embed="rId1"/>
          <a:stretch>
            <a:fillRect/>
          </a:stretch>
        </p:blipFill>
        <p:spPr>
          <a:xfrm>
            <a:off x="706755" y="551815"/>
            <a:ext cx="4572000" cy="403987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49" name="Shape 149"/>
        <p:cNvGrpSpPr/>
        <p:nvPr/>
      </p:nvGrpSpPr>
      <p:grpSpPr>
        <a:xfrm>
          <a:off x="0" y="0"/>
          <a:ext cx="0" cy="0"/>
          <a:chOff x="0" y="0"/>
          <a:chExt cx="0" cy="0"/>
        </a:xfrm>
      </p:grpSpPr>
      <p:sp>
        <p:nvSpPr>
          <p:cNvPr id="150" name="Google Shape;150;p28"/>
          <p:cNvSpPr txBox="1"/>
          <p:nvPr/>
        </p:nvSpPr>
        <p:spPr>
          <a:xfrm>
            <a:off x="280500" y="21689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51" name="Google Shape;151;p28"/>
          <p:cNvSpPr txBox="1"/>
          <p:nvPr/>
        </p:nvSpPr>
        <p:spPr>
          <a:xfrm>
            <a:off x="176530" y="555625"/>
            <a:ext cx="8774430" cy="446341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altLang="en-GB" b="0" i="0" u="none" strike="noStrike" cap="none">
                <a:solidFill>
                  <a:schemeClr val="lt1"/>
                </a:solidFill>
                <a:latin typeface="Arial" panose="020B0604020202020204"/>
                <a:ea typeface="Arial" panose="020B0604020202020204"/>
                <a:cs typeface="Arial" panose="020B0604020202020204"/>
                <a:sym typeface="Arial" panose="020B0604020202020204"/>
              </a:rPr>
              <a:t>T</a:t>
            </a: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here are a lot of times in our lives when things might not seem fair</a:t>
            </a:r>
            <a:r>
              <a:rPr lang="en-US" altLang="en-GB" b="0" i="0" u="none" strike="noStrike" cap="none">
                <a:solidFill>
                  <a:schemeClr val="lt1"/>
                </a:solidFill>
                <a:latin typeface="Arial" panose="020B0604020202020204"/>
                <a:ea typeface="Arial" panose="020B0604020202020204"/>
                <a:cs typeface="Arial" panose="020B0604020202020204"/>
                <a:sym typeface="Arial" panose="020B0604020202020204"/>
              </a:rPr>
              <a:t>.</a:t>
            </a: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 Sometimes we might feel like we don’t deserve things that happen to us. </a:t>
            </a:r>
            <a:r>
              <a:rPr lang="en-US" altLang="en-GB" b="0" i="0" u="none" strike="noStrike" cap="none">
                <a:solidFill>
                  <a:schemeClr val="lt1"/>
                </a:solidFill>
                <a:latin typeface="Arial" panose="020B0604020202020204"/>
                <a:ea typeface="Arial" panose="020B0604020202020204"/>
                <a:cs typeface="Arial" panose="020B0604020202020204"/>
                <a:sym typeface="Arial" panose="020B0604020202020204"/>
              </a:rPr>
              <a:t>I</a:t>
            </a: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n the Gospel today, there were some people who felt upset over something that happened. Jesus told a parable about a farmer who hired workers for his vineyard. He agreed to pay the first person he hired a certain amount</a:t>
            </a:r>
            <a:r>
              <a:rPr lang="en-US" altLang="en-GB" b="0" i="0" u="none" strike="noStrike" cap="none">
                <a:solidFill>
                  <a:schemeClr val="lt1"/>
                </a:solidFill>
                <a:latin typeface="Arial" panose="020B0604020202020204"/>
                <a:ea typeface="Arial" panose="020B0604020202020204"/>
                <a:cs typeface="Arial" panose="020B0604020202020204"/>
                <a:sym typeface="Arial" panose="020B0604020202020204"/>
              </a:rPr>
              <a:t> </a:t>
            </a: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for the day of work.</a:t>
            </a: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A little while later, he found another person who wanted a job, and hired him on for the same amount of money. Then he found another and another worker, and let them start laboring as well. He even found someone who jumped into the job in the last hour of the day. Well, the owner gathered everyone around at the end of the day, and each worker received </a:t>
            </a:r>
            <a:r>
              <a:rPr lang="en-US" altLang="en-GB" b="0" i="0" u="none" strike="noStrike" cap="none">
                <a:solidFill>
                  <a:schemeClr val="lt1"/>
                </a:solidFill>
                <a:latin typeface="Arial" panose="020B0604020202020204"/>
                <a:ea typeface="Arial" panose="020B0604020202020204"/>
                <a:cs typeface="Arial" panose="020B0604020202020204"/>
                <a:sym typeface="Arial" panose="020B0604020202020204"/>
              </a:rPr>
              <a:t>same amount</a:t>
            </a: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 The first workers were upset, because they didn’t get any extra pay for working longer. But the owner said that he could do what he wanted with his money, and everyone was going to get the same pay check.</a:t>
            </a: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See, in today’s world, we sometimes worry a lot about things being fair. We think we earn and deserve things that we get, and we get upset if we think we’ve been cheated or mistreated. In this parable, Jesus reminds us that we don’t always need to be the first, or the hardest working, or the best in society’s eyes. Maybe we go to church our whole lives, and maybe we learn about Jesus in a nursing home. Maybe we make mistakes, or maybe we aim to do a lot of things right. God offers forgiveness to all of us. Remember how I mentioned that it’s a good thing life isn’t always fair? If we wanted life to be “fair” so that we would always get exactly what we deserved, we would actually get what we deserved for sin.</a:t>
            </a: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89" name="Shape 189"/>
        <p:cNvGrpSpPr/>
        <p:nvPr/>
      </p:nvGrpSpPr>
      <p:grpSpPr>
        <a:xfrm>
          <a:off x="0" y="0"/>
          <a:ext cx="0" cy="0"/>
          <a:chOff x="0" y="0"/>
          <a:chExt cx="0" cy="0"/>
        </a:xfrm>
      </p:grpSpPr>
      <p:sp>
        <p:nvSpPr>
          <p:cNvPr id="190" name="Google Shape;190;p33"/>
          <p:cNvSpPr/>
          <p:nvPr/>
        </p:nvSpPr>
        <p:spPr>
          <a:xfrm>
            <a:off x="582854" y="854355"/>
            <a:ext cx="607200" cy="428700"/>
          </a:xfrm>
          <a:prstGeom prst="rect">
            <a:avLst/>
          </a:prstGeom>
          <a:solidFill>
            <a:srgbClr val="31859B"/>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16</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1" name="Google Shape;191;p33"/>
          <p:cNvSpPr txBox="1"/>
          <p:nvPr/>
        </p:nvSpPr>
        <p:spPr>
          <a:xfrm>
            <a:off x="582930" y="1632585"/>
            <a:ext cx="2908935" cy="247713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And Jesus concluded, </a:t>
            </a:r>
            <a:endParaRPr lang="en-GB" sz="2300" cap="none">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“So those who are last will be first, and those who are first will be last.”</a:t>
            </a:r>
            <a:endParaRPr lang="en-GB" sz="2300" cap="none">
              <a:latin typeface="Arial Black" panose="020B0A04020102020204"/>
              <a:ea typeface="Arial Black" panose="020B0A04020102020204"/>
              <a:cs typeface="Arial Black" panose="020B0A04020102020204"/>
              <a:sym typeface="Arial Black" panose="020B0A04020102020204"/>
            </a:endParaRPr>
          </a:p>
        </p:txBody>
      </p:sp>
      <p:pic>
        <p:nvPicPr>
          <p:cNvPr id="107" name="Picture 106"/>
          <p:cNvPicPr/>
          <p:nvPr/>
        </p:nvPicPr>
        <p:blipFill>
          <a:blip r:embed="rId1"/>
          <a:stretch>
            <a:fillRect/>
          </a:stretch>
        </p:blipFill>
        <p:spPr>
          <a:xfrm>
            <a:off x="3738245" y="580390"/>
            <a:ext cx="4872990" cy="398208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237" name="Shape 237"/>
        <p:cNvGrpSpPr/>
        <p:nvPr/>
      </p:nvGrpSpPr>
      <p:grpSpPr>
        <a:xfrm>
          <a:off x="0" y="0"/>
          <a:ext cx="0" cy="0"/>
          <a:chOff x="0" y="0"/>
          <a:chExt cx="0" cy="0"/>
        </a:xfrm>
      </p:grpSpPr>
      <p:sp>
        <p:nvSpPr>
          <p:cNvPr id="238" name="Google Shape;238;p39"/>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The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9" name="Google Shape;239;p39"/>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Praise to You,</a:t>
            </a:r>
            <a:endParaRPr sz="36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Lord Jesus Christ.</a:t>
            </a:r>
            <a:endParaRPr sz="36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4" name="Shape 244"/>
        <p:cNvGrpSpPr/>
        <p:nvPr/>
      </p:nvGrpSpPr>
      <p:grpSpPr>
        <a:xfrm>
          <a:off x="0" y="0"/>
          <a:ext cx="0" cy="0"/>
          <a:chOff x="0" y="0"/>
          <a:chExt cx="0" cy="0"/>
        </a:xfrm>
      </p:grpSpPr>
      <p:sp>
        <p:nvSpPr>
          <p:cNvPr id="245" name="Google Shape;245;p40"/>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46" name="Google Shape;246;p40"/>
          <p:cNvPicPr preferRelativeResize="0"/>
          <p:nvPr/>
        </p:nvPicPr>
        <p:blipFill rotWithShape="1">
          <a:blip r:embed="rId1"/>
          <a:srcRect/>
          <a:stretch>
            <a:fillRect/>
          </a:stretch>
        </p:blipFill>
        <p:spPr>
          <a:xfrm>
            <a:off x="4860032" y="735546"/>
            <a:ext cx="3505200" cy="3505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51" name="Shape 251"/>
        <p:cNvGrpSpPr/>
        <p:nvPr/>
      </p:nvGrpSpPr>
      <p:grpSpPr>
        <a:xfrm>
          <a:off x="0" y="0"/>
          <a:ext cx="0" cy="0"/>
          <a:chOff x="0" y="0"/>
          <a:chExt cx="0" cy="0"/>
        </a:xfrm>
      </p:grpSpPr>
      <p:sp>
        <p:nvSpPr>
          <p:cNvPr id="252" name="Google Shape;252;p41"/>
          <p:cNvSpPr/>
          <p:nvPr/>
        </p:nvSpPr>
        <p:spPr>
          <a:xfrm>
            <a:off x="416560" y="786130"/>
            <a:ext cx="3841750" cy="42545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Activity:</a:t>
            </a:r>
            <a:r>
              <a:rPr lang="en-US" alt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 Look to the Cross</a:t>
            </a:r>
            <a:endParaRPr lang="en-GB" alt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53" name="Google Shape;253;p41"/>
          <p:cNvSpPr txBox="1"/>
          <p:nvPr/>
        </p:nvSpPr>
        <p:spPr>
          <a:xfrm>
            <a:off x="639230" y="1888446"/>
            <a:ext cx="3384450" cy="384701"/>
          </a:xfrm>
          <a:prstGeom prst="rect">
            <a:avLst/>
          </a:prstGeom>
          <a:noFill/>
          <a:ln>
            <a:noFill/>
          </a:ln>
        </p:spPr>
        <p:txBody>
          <a:bodyPr spcFirstLastPara="1" wrap="square" lIns="45725" tIns="22850" rIns="45725" bIns="22850" anchor="t" anchorCtr="0">
            <a:spAutoFit/>
          </a:bodyPr>
          <a:lstStyle/>
          <a:p>
            <a:pPr marL="228600" indent="-88900">
              <a:buClr>
                <a:srgbClr val="FFFFFF"/>
              </a:buClr>
              <a:buSzPts val="2200"/>
              <a:buFont typeface="Calibri" panose="020F0502020204030204"/>
              <a:buNone/>
            </a:pPr>
            <a:endParaRPr sz="2200" b="1"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4" name="Google Shape;254;p41"/>
          <p:cNvSpPr txBox="1"/>
          <p:nvPr/>
        </p:nvSpPr>
        <p:spPr>
          <a:xfrm>
            <a:off x="416560" y="1280160"/>
            <a:ext cx="3382010" cy="2583180"/>
          </a:xfrm>
          <a:prstGeom prst="rect">
            <a:avLst/>
          </a:prstGeom>
          <a:noFill/>
          <a:ln>
            <a:noFill/>
          </a:ln>
        </p:spPr>
        <p:txBody>
          <a:bodyPr spcFirstLastPara="1" wrap="square" lIns="91425" tIns="45700" rIns="91425" bIns="45700" anchor="t" anchorCtr="0">
            <a:spAutoFit/>
          </a:bodyPr>
          <a:lstStyle/>
          <a:p>
            <a:pPr marL="285750" indent="-285750">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Stickers or other small decorative items</a:t>
            </a:r>
            <a:endParaRPr lang="en-GB" sz="1800" cap="none">
              <a:latin typeface="Poppins" panose="00000500000000000000"/>
              <a:ea typeface="Poppins" panose="00000500000000000000"/>
              <a:cs typeface="Poppins" panose="00000500000000000000"/>
              <a:sym typeface="Poppins" panose="00000500000000000000"/>
            </a:endParaRPr>
          </a:p>
          <a:p>
            <a:pPr marL="285750" indent="-285750">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Glue or tape</a:t>
            </a:r>
            <a:endParaRPr lang="en-GB" sz="1800" cap="none">
              <a:latin typeface="Poppins" panose="00000500000000000000"/>
              <a:ea typeface="Poppins" panose="00000500000000000000"/>
              <a:cs typeface="Poppins" panose="00000500000000000000"/>
              <a:sym typeface="Poppins" panose="00000500000000000000"/>
            </a:endParaRPr>
          </a:p>
          <a:p>
            <a:pPr marL="285750" indent="-285750">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Paper, cardstock, or wooden cross</a:t>
            </a:r>
            <a:endParaRPr lang="en-GB" sz="1800" cap="none">
              <a:latin typeface="Poppins" panose="00000500000000000000"/>
              <a:ea typeface="Poppins" panose="00000500000000000000"/>
              <a:cs typeface="Poppins" panose="00000500000000000000"/>
              <a:sym typeface="Poppins" panose="00000500000000000000"/>
            </a:endParaRPr>
          </a:p>
          <a:p>
            <a:pPr marL="285750" indent="-285750">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Markers or crayons</a:t>
            </a:r>
            <a:endParaRPr lang="en-GB" sz="1800" cap="none">
              <a:latin typeface="Poppins" panose="00000500000000000000"/>
              <a:ea typeface="Poppins" panose="00000500000000000000"/>
              <a:cs typeface="Poppins" panose="00000500000000000000"/>
              <a:sym typeface="Poppins" panose="00000500000000000000"/>
            </a:endParaRPr>
          </a:p>
          <a:p>
            <a:pPr marL="285750" indent="-285750">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Verse caption or extra decoration (optional)</a:t>
            </a:r>
            <a:endParaRPr lang="en-GB" sz="1800" cap="none">
              <a:latin typeface="Poppins" panose="00000500000000000000"/>
              <a:ea typeface="Poppins" panose="00000500000000000000"/>
              <a:cs typeface="Poppins" panose="00000500000000000000"/>
              <a:sym typeface="Poppins" panose="00000500000000000000"/>
            </a:endParaRPr>
          </a:p>
          <a:p>
            <a:pPr marL="285750" indent="-285750">
              <a:buClr>
                <a:srgbClr val="000000"/>
              </a:buClr>
              <a:buSzPts val="1800"/>
              <a:buFont typeface="Arial" panose="020B0604020202020204" pitchFamily="34" charset="0"/>
              <a:buChar char="•"/>
            </a:pPr>
            <a:r>
              <a:rPr lang="en-GB" sz="1800" cap="none">
                <a:latin typeface="Poppins" panose="00000500000000000000"/>
                <a:ea typeface="Poppins" panose="00000500000000000000"/>
                <a:cs typeface="Poppins" panose="00000500000000000000"/>
                <a:sym typeface="Poppins" panose="00000500000000000000"/>
              </a:rPr>
              <a:t>Pipe cleaner or string</a:t>
            </a:r>
            <a:endParaRPr lang="en-GB" sz="1800" cap="none">
              <a:latin typeface="Poppins" panose="00000500000000000000"/>
              <a:ea typeface="Poppins" panose="00000500000000000000"/>
              <a:cs typeface="Poppins" panose="00000500000000000000"/>
              <a:sym typeface="Poppins" panose="00000500000000000000"/>
            </a:endParaRPr>
          </a:p>
        </p:txBody>
      </p:sp>
      <p:pic>
        <p:nvPicPr>
          <p:cNvPr id="108" name="Picture 107"/>
          <p:cNvPicPr/>
          <p:nvPr/>
        </p:nvPicPr>
        <p:blipFill>
          <a:blip r:embed="rId1"/>
          <a:stretch>
            <a:fillRect/>
          </a:stretch>
        </p:blipFill>
        <p:spPr>
          <a:xfrm>
            <a:off x="4559300" y="506095"/>
            <a:ext cx="4140200" cy="413131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51" name="Shape 251"/>
        <p:cNvGrpSpPr/>
        <p:nvPr/>
      </p:nvGrpSpPr>
      <p:grpSpPr>
        <a:xfrm>
          <a:off x="0" y="0"/>
          <a:ext cx="0" cy="0"/>
          <a:chOff x="0" y="0"/>
          <a:chExt cx="0" cy="0"/>
        </a:xfrm>
      </p:grpSpPr>
      <p:sp>
        <p:nvSpPr>
          <p:cNvPr id="252" name="Google Shape;252;p41"/>
          <p:cNvSpPr/>
          <p:nvPr/>
        </p:nvSpPr>
        <p:spPr>
          <a:xfrm>
            <a:off x="639445" y="495935"/>
            <a:ext cx="3199130" cy="681355"/>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19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Activity:</a:t>
            </a:r>
            <a:r>
              <a:rPr lang="en-US" altLang="en-GB" sz="19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 “Forgiveness Erases Wrong” Heart</a:t>
            </a:r>
            <a:endParaRPr lang="en-GB" altLang="en-GB" sz="19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53" name="Google Shape;253;p41"/>
          <p:cNvSpPr txBox="1"/>
          <p:nvPr/>
        </p:nvSpPr>
        <p:spPr>
          <a:xfrm>
            <a:off x="639230" y="1888446"/>
            <a:ext cx="3384450" cy="384701"/>
          </a:xfrm>
          <a:prstGeom prst="rect">
            <a:avLst/>
          </a:prstGeom>
          <a:noFill/>
          <a:ln>
            <a:noFill/>
          </a:ln>
        </p:spPr>
        <p:txBody>
          <a:bodyPr spcFirstLastPara="1" wrap="square" lIns="45725" tIns="22850" rIns="45725" bIns="22850" anchor="t" anchorCtr="0">
            <a:spAutoFit/>
          </a:bodyPr>
          <a:lstStyle/>
          <a:p>
            <a:pPr marL="228600" indent="-88900">
              <a:buClr>
                <a:srgbClr val="FFFFFF"/>
              </a:buClr>
              <a:buSzPts val="2200"/>
              <a:buFont typeface="Calibri" panose="020F0502020204030204"/>
              <a:buNone/>
            </a:pPr>
            <a:endParaRPr sz="2200" b="1"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4" name="Google Shape;254;p41"/>
          <p:cNvSpPr txBox="1"/>
          <p:nvPr/>
        </p:nvSpPr>
        <p:spPr>
          <a:xfrm>
            <a:off x="416560" y="1223010"/>
            <a:ext cx="3607435" cy="3290570"/>
          </a:xfrm>
          <a:prstGeom prst="rect">
            <a:avLst/>
          </a:prstGeom>
          <a:noFill/>
          <a:ln>
            <a:noFill/>
          </a:ln>
        </p:spPr>
        <p:txBody>
          <a:bodyPr spcFirstLastPara="1" wrap="square" lIns="91425" tIns="45700" rIns="91425" bIns="45700" anchor="t" anchorCtr="0">
            <a:spAutoFit/>
          </a:bodyPr>
          <a:lstStyle/>
          <a:p>
            <a:pPr marL="342900" indent="-342900" algn="l">
              <a:buClr>
                <a:srgbClr val="000000"/>
              </a:buClr>
              <a:buSzPts val="1800"/>
              <a:buFont typeface="Arial" panose="020B0604020202020204" pitchFamily="34" charset="0"/>
              <a:buAutoNum type="arabicPeriod"/>
            </a:pPr>
            <a:r>
              <a:rPr lang="en-GB" sz="1600" cap="none">
                <a:latin typeface="Poppins" panose="00000500000000000000"/>
                <a:ea typeface="Poppins" panose="00000500000000000000"/>
                <a:cs typeface="Poppins" panose="00000500000000000000"/>
                <a:sym typeface="Poppins" panose="00000500000000000000"/>
              </a:rPr>
              <a:t>Decorate the cross with markers, captions, or other decorations.</a:t>
            </a:r>
            <a:endParaRPr lang="en-GB" sz="1600" cap="none">
              <a:latin typeface="Poppins" panose="00000500000000000000"/>
              <a:ea typeface="Poppins" panose="00000500000000000000"/>
              <a:cs typeface="Poppins" panose="00000500000000000000"/>
              <a:sym typeface="Poppins" panose="00000500000000000000"/>
            </a:endParaRPr>
          </a:p>
          <a:p>
            <a:pPr marL="342900" indent="-342900" algn="l">
              <a:buClr>
                <a:srgbClr val="000000"/>
              </a:buClr>
              <a:buSzPts val="1800"/>
              <a:buFont typeface="Arial" panose="020B0604020202020204" pitchFamily="34" charset="0"/>
              <a:buAutoNum type="arabicPeriod"/>
            </a:pPr>
            <a:r>
              <a:rPr lang="en-GB" sz="1600" cap="none">
                <a:latin typeface="Poppins" panose="00000500000000000000"/>
                <a:ea typeface="Poppins" panose="00000500000000000000"/>
                <a:cs typeface="Poppins" panose="00000500000000000000"/>
                <a:sym typeface="Poppins" panose="00000500000000000000"/>
              </a:rPr>
              <a:t>Add decorations such as stickers, jewels, glitter, and even google eyes!</a:t>
            </a:r>
            <a:endParaRPr lang="en-GB" sz="1600" cap="none">
              <a:latin typeface="Poppins" panose="00000500000000000000"/>
              <a:ea typeface="Poppins" panose="00000500000000000000"/>
              <a:cs typeface="Poppins" panose="00000500000000000000"/>
              <a:sym typeface="Poppins" panose="00000500000000000000"/>
            </a:endParaRPr>
          </a:p>
          <a:p>
            <a:pPr marL="342900" indent="-342900" algn="l">
              <a:buClr>
                <a:srgbClr val="000000"/>
              </a:buClr>
              <a:buSzPts val="1800"/>
              <a:buFont typeface="Arial" panose="020B0604020202020204" pitchFamily="34" charset="0"/>
              <a:buAutoNum type="arabicPeriod"/>
            </a:pPr>
            <a:r>
              <a:rPr lang="en-GB" sz="1600" cap="none">
                <a:latin typeface="Poppins" panose="00000500000000000000"/>
                <a:ea typeface="Poppins" panose="00000500000000000000"/>
                <a:cs typeface="Poppins" panose="00000500000000000000"/>
                <a:sym typeface="Poppins" panose="00000500000000000000"/>
              </a:rPr>
              <a:t>Remind students that the cross is the most meaningful thing in our faith and in our lives.</a:t>
            </a:r>
            <a:endParaRPr lang="en-GB" sz="1600" cap="none">
              <a:latin typeface="Poppins" panose="00000500000000000000"/>
              <a:ea typeface="Poppins" panose="00000500000000000000"/>
              <a:cs typeface="Poppins" panose="00000500000000000000"/>
              <a:sym typeface="Poppins" panose="00000500000000000000"/>
            </a:endParaRPr>
          </a:p>
          <a:p>
            <a:pPr marL="342900" indent="-342900" algn="l">
              <a:buClr>
                <a:srgbClr val="000000"/>
              </a:buClr>
              <a:buSzPts val="1800"/>
              <a:buFont typeface="Arial" panose="020B0604020202020204" pitchFamily="34" charset="0"/>
              <a:buAutoNum type="arabicPeriod"/>
            </a:pPr>
            <a:r>
              <a:rPr lang="en-GB" sz="1600" cap="none">
                <a:latin typeface="Poppins" panose="00000500000000000000"/>
                <a:ea typeface="Poppins" panose="00000500000000000000"/>
                <a:cs typeface="Poppins" panose="00000500000000000000"/>
                <a:sym typeface="Poppins" panose="00000500000000000000"/>
              </a:rPr>
              <a:t>Add a string or pipe cleaner if you’d like to make this into a decoration.</a:t>
            </a:r>
            <a:endParaRPr lang="en-GB" sz="1600" cap="none">
              <a:latin typeface="Poppins" panose="00000500000000000000"/>
              <a:ea typeface="Poppins" panose="00000500000000000000"/>
              <a:cs typeface="Poppins" panose="00000500000000000000"/>
              <a:sym typeface="Poppins" panose="00000500000000000000"/>
            </a:endParaRPr>
          </a:p>
        </p:txBody>
      </p:sp>
      <p:pic>
        <p:nvPicPr>
          <p:cNvPr id="108" name="Picture 107"/>
          <p:cNvPicPr/>
          <p:nvPr/>
        </p:nvPicPr>
        <p:blipFill>
          <a:blip r:embed="rId1"/>
          <a:stretch>
            <a:fillRect/>
          </a:stretch>
        </p:blipFill>
        <p:spPr>
          <a:xfrm>
            <a:off x="4559300" y="506095"/>
            <a:ext cx="4140200" cy="413131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280" name="Shape 280"/>
        <p:cNvGrpSpPr/>
        <p:nvPr/>
      </p:nvGrpSpPr>
      <p:grpSpPr>
        <a:xfrm>
          <a:off x="0" y="0"/>
          <a:ext cx="0" cy="0"/>
          <a:chOff x="0" y="0"/>
          <a:chExt cx="0" cy="0"/>
        </a:xfrm>
      </p:grpSpPr>
      <p:sp>
        <p:nvSpPr>
          <p:cNvPr id="281" name="Google Shape;281;p43"/>
          <p:cNvSpPr/>
          <p:nvPr/>
        </p:nvSpPr>
        <p:spPr>
          <a:xfrm>
            <a:off x="504212" y="6122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2" name="Google Shape;282;p43"/>
          <p:cNvSpPr/>
          <p:nvPr/>
        </p:nvSpPr>
        <p:spPr>
          <a:xfrm>
            <a:off x="504200" y="1091880"/>
            <a:ext cx="4619100" cy="34461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1700"/>
              <a:buFont typeface="Arial" panose="020B0604020202020204"/>
              <a:buNone/>
            </a:pPr>
            <a: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t>Dear God, </a:t>
            </a:r>
            <a:b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br>
            <a:endParaRPr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T</a:t>
            </a:r>
            <a:r>
              <a:rPr sz="2000">
                <a:solidFill>
                  <a:schemeClr val="lt1"/>
                </a:solidFill>
              </a:rPr>
              <a:t>hank you for granting us mercy and forgiveness</a:t>
            </a:r>
            <a:r>
              <a:rPr lang="en-US" sz="2000">
                <a:solidFill>
                  <a:schemeClr val="lt1"/>
                </a:solidFill>
              </a:rPr>
              <a:t>. </a:t>
            </a:r>
            <a:r>
              <a:rPr sz="2000">
                <a:solidFill>
                  <a:schemeClr val="lt1"/>
                </a:solidFill>
              </a:rPr>
              <a:t>Thank you that life isn’t fair</a:t>
            </a:r>
            <a:endParaRPr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sz="2000">
                <a:solidFill>
                  <a:schemeClr val="lt1"/>
                </a:solidFill>
              </a:rPr>
              <a:t>And that means life for us!</a:t>
            </a:r>
            <a:r>
              <a:rPr lang="en-US" sz="2000">
                <a:solidFill>
                  <a:schemeClr val="lt1"/>
                </a:solidFill>
              </a:rPr>
              <a:t> </a:t>
            </a:r>
            <a:r>
              <a:rPr sz="2000">
                <a:solidFill>
                  <a:schemeClr val="lt1"/>
                </a:solidFill>
              </a:rPr>
              <a:t>Remind us to be faithful and patient</a:t>
            </a:r>
            <a:r>
              <a:rPr lang="en-US" sz="2000">
                <a:solidFill>
                  <a:schemeClr val="lt1"/>
                </a:solidFill>
              </a:rPr>
              <a:t>. </a:t>
            </a:r>
            <a:r>
              <a:rPr sz="2000">
                <a:solidFill>
                  <a:schemeClr val="lt1"/>
                </a:solidFill>
              </a:rPr>
              <a:t>Thank you for your love</a:t>
            </a:r>
            <a:r>
              <a:rPr lang="en-US" sz="2000">
                <a:solidFill>
                  <a:schemeClr val="lt1"/>
                </a:solidFill>
              </a:rPr>
              <a:t>. </a:t>
            </a:r>
            <a:r>
              <a:rPr sz="2000">
                <a:solidFill>
                  <a:schemeClr val="lt1"/>
                </a:solidFill>
              </a:rPr>
              <a:t>We love you, God!</a:t>
            </a:r>
            <a:endParaRPr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In Jesus name</a:t>
            </a:r>
            <a:r>
              <a:rPr lang="en-US" altLang="en-GB" sz="2000">
                <a:solidFill>
                  <a:schemeClr val="lt1"/>
                </a:solidFill>
              </a:rPr>
              <a:t> we pray</a:t>
            </a:r>
            <a:r>
              <a:rPr lang="en-GB" sz="2000">
                <a:solidFill>
                  <a:schemeClr val="lt1"/>
                </a:solidFill>
              </a:rPr>
              <a:t>, </a:t>
            </a:r>
            <a: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t>Amen.</a:t>
            </a:r>
            <a:endParaRPr sz="20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83" name="Google Shape;283;p43" descr="Image result for animated kid praying transparent background"/>
          <p:cNvPicPr preferRelativeResize="0"/>
          <p:nvPr/>
        </p:nvPicPr>
        <p:blipFill rotWithShape="1">
          <a:blip r:embed="rId1"/>
          <a:srcRect/>
          <a:stretch>
            <a:fillRect/>
          </a:stretch>
        </p:blipFill>
        <p:spPr>
          <a:xfrm>
            <a:off x="5580112" y="560361"/>
            <a:ext cx="3276364" cy="40227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8" name="Shape 288"/>
        <p:cNvGrpSpPr/>
        <p:nvPr/>
      </p:nvGrpSpPr>
      <p:grpSpPr>
        <a:xfrm>
          <a:off x="0" y="0"/>
          <a:ext cx="0" cy="0"/>
          <a:chOff x="0" y="0"/>
          <a:chExt cx="0" cy="0"/>
        </a:xfrm>
      </p:grpSpPr>
      <p:sp>
        <p:nvSpPr>
          <p:cNvPr id="289" name="Google Shape;289;p44"/>
          <p:cNvSpPr txBox="1"/>
          <p:nvPr/>
        </p:nvSpPr>
        <p:spPr>
          <a:xfrm>
            <a:off x="0" y="1778577"/>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0" name="Google Shape;290;p44"/>
          <p:cNvSpPr/>
          <p:nvPr/>
        </p:nvSpPr>
        <p:spPr>
          <a:xfrm>
            <a:off x="543790" y="3526718"/>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1" name="Google Shape;291;p44"/>
          <p:cNvSpPr txBox="1"/>
          <p:nvPr/>
        </p:nvSpPr>
        <p:spPr>
          <a:xfrm>
            <a:off x="0" y="3596448"/>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2</a:t>
            </a:r>
            <a:r>
              <a:rPr lang="en-US" alt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5th</a:t>
            </a: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 Sunday in Ordinary Time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92" name="Google Shape;292;p44"/>
          <p:cNvPicPr preferRelativeResize="0"/>
          <p:nvPr/>
        </p:nvPicPr>
        <p:blipFill rotWithShape="1">
          <a:blip r:embed="rId1"/>
          <a:srcRect/>
          <a:stretch>
            <a:fillRect/>
          </a:stretch>
        </p:blipFill>
        <p:spPr>
          <a:xfrm>
            <a:off x="5126182" y="971550"/>
            <a:ext cx="3505200" cy="3505200"/>
          </a:xfrm>
          <a:prstGeom prst="rect">
            <a:avLst/>
          </a:prstGeom>
          <a:noFill/>
          <a:ln>
            <a:noFill/>
          </a:ln>
        </p:spPr>
      </p:pic>
      <p:pic>
        <p:nvPicPr>
          <p:cNvPr id="293" name="Google Shape;293;p44"/>
          <p:cNvPicPr preferRelativeResize="0"/>
          <p:nvPr/>
        </p:nvPicPr>
        <p:blipFill rotWithShape="1">
          <a:blip r:embed="rId2"/>
          <a:srcRect/>
          <a:stretch>
            <a:fillRect/>
          </a:stretch>
        </p:blipFill>
        <p:spPr>
          <a:xfrm>
            <a:off x="1797627" y="1063336"/>
            <a:ext cx="1662545" cy="85898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56" name="Shape 156"/>
        <p:cNvGrpSpPr/>
        <p:nvPr/>
      </p:nvGrpSpPr>
      <p:grpSpPr>
        <a:xfrm>
          <a:off x="0" y="0"/>
          <a:ext cx="0" cy="0"/>
          <a:chOff x="0" y="0"/>
          <a:chExt cx="0" cy="0"/>
        </a:xfrm>
      </p:grpSpPr>
      <p:sp>
        <p:nvSpPr>
          <p:cNvPr id="157" name="Google Shape;157;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8" name="Google Shape;158;p29"/>
          <p:cNvSpPr txBox="1"/>
          <p:nvPr/>
        </p:nvSpPr>
        <p:spPr>
          <a:xfrm>
            <a:off x="0" y="4290386"/>
            <a:ext cx="9144000" cy="384175"/>
          </a:xfrm>
          <a:prstGeom prst="rect">
            <a:avLst/>
          </a:prstGeom>
          <a:no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altLang="en-GB" sz="2500" b="1" cap="none">
                <a:solidFill>
                  <a:schemeClr val="accent3"/>
                </a:solidFill>
                <a:latin typeface="Arial Black" panose="020B0A04020102020204"/>
                <a:ea typeface="Arial Black" panose="020B0A04020102020204"/>
                <a:cs typeface="Arial Black" panose="020B0A04020102020204"/>
                <a:sym typeface="Arial Black" panose="020B0A04020102020204"/>
              </a:rPr>
              <a:t>The Workers in the Vineyard</a:t>
            </a:r>
            <a:endParaRPr lang="en-US" altLang="en-GB" sz="2500" b="1" cap="none">
              <a:solidFill>
                <a:schemeClr val="accent3"/>
              </a:solidFill>
              <a:latin typeface="Arial Black" panose="020B0A04020102020204"/>
              <a:ea typeface="Arial Black" panose="020B0A04020102020204"/>
              <a:cs typeface="Arial Black" panose="020B0A04020102020204"/>
              <a:sym typeface="Arial Black" panose="020B0A04020102020204"/>
            </a:endParaRPr>
          </a:p>
        </p:txBody>
      </p:sp>
      <p:sp>
        <p:nvSpPr>
          <p:cNvPr id="159" name="Google Shape;159;p29"/>
          <p:cNvSpPr txBox="1"/>
          <p:nvPr/>
        </p:nvSpPr>
        <p:spPr>
          <a:xfrm>
            <a:off x="0" y="4621946"/>
            <a:ext cx="9144000" cy="368935"/>
          </a:xfrm>
          <a:prstGeom prst="rect">
            <a:avLst/>
          </a:prstGeom>
          <a:noFill/>
          <a:ln>
            <a:noFill/>
          </a:ln>
        </p:spPr>
        <p:txBody>
          <a:bodyPr spcFirstLastPara="1" wrap="square" lIns="0" tIns="0" rIns="0" bIns="0" anchor="t" anchorCtr="0">
            <a:spAutoFit/>
          </a:bodyPr>
          <a:lstStyle/>
          <a:p>
            <a:pPr marL="0" indent="0" algn="ctr">
              <a:buClr>
                <a:srgbClr val="000000"/>
              </a:buClr>
              <a:buSzPts val="2400"/>
              <a:buFont typeface="Arial" panose="020B0604020202020204"/>
              <a:buNone/>
            </a:pPr>
            <a:r>
              <a:rPr lang="en-GB" sz="2400" cap="none">
                <a:solidFill>
                  <a:schemeClr val="dk1"/>
                </a:solidFill>
                <a:latin typeface="Arial Black" panose="020B0A04020102020204"/>
                <a:ea typeface="Arial Black" panose="020B0A04020102020204"/>
                <a:cs typeface="Arial Black" panose="020B0A04020102020204"/>
                <a:sym typeface="Arial Black" panose="020B0A04020102020204"/>
              </a:rPr>
              <a:t>Matthew </a:t>
            </a:r>
            <a:r>
              <a:rPr lang="en-US" altLang="en-GB" sz="2400" cap="none">
                <a:solidFill>
                  <a:schemeClr val="dk1"/>
                </a:solidFill>
                <a:latin typeface="Arial Black" panose="020B0A04020102020204"/>
                <a:ea typeface="Arial Black" panose="020B0A04020102020204"/>
                <a:cs typeface="Arial Black" panose="020B0A04020102020204"/>
                <a:sym typeface="Arial Black" panose="020B0A04020102020204"/>
              </a:rPr>
              <a:t>20:1-16</a:t>
            </a:r>
            <a:endParaRPr lang="en-US" altLang="en-GB" sz="24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1" name="Picture 100"/>
          <p:cNvPicPr/>
          <p:nvPr/>
        </p:nvPicPr>
        <p:blipFill>
          <a:blip r:embed="rId1"/>
          <a:stretch>
            <a:fillRect/>
          </a:stretch>
        </p:blipFill>
        <p:spPr>
          <a:xfrm>
            <a:off x="290195" y="119380"/>
            <a:ext cx="8653145" cy="411797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64" name="Shape 164"/>
        <p:cNvGrpSpPr/>
        <p:nvPr/>
      </p:nvGrpSpPr>
      <p:grpSpPr>
        <a:xfrm>
          <a:off x="0" y="0"/>
          <a:ext cx="0" cy="0"/>
          <a:chOff x="0" y="0"/>
          <a:chExt cx="0" cy="0"/>
        </a:xfrm>
      </p:grpSpPr>
      <p:sp>
        <p:nvSpPr>
          <p:cNvPr id="165" name="Google Shape;165;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Matthew.</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6" name="Google Shape;166;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71" name="Shape 171"/>
        <p:cNvGrpSpPr/>
        <p:nvPr/>
      </p:nvGrpSpPr>
      <p:grpSpPr>
        <a:xfrm>
          <a:off x="0" y="0"/>
          <a:ext cx="0" cy="0"/>
          <a:chOff x="0" y="0"/>
          <a:chExt cx="0" cy="0"/>
        </a:xfrm>
      </p:grpSpPr>
      <p:sp>
        <p:nvSpPr>
          <p:cNvPr id="172" name="Google Shape;172;p31"/>
          <p:cNvSpPr txBox="1"/>
          <p:nvPr/>
        </p:nvSpPr>
        <p:spPr>
          <a:xfrm>
            <a:off x="468907" y="711057"/>
            <a:ext cx="642900" cy="384175"/>
          </a:xfrm>
          <a:prstGeom prst="rect">
            <a:avLst/>
          </a:prstGeom>
          <a:solidFill>
            <a:srgbClr val="95373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chemeClr val="lt1"/>
                </a:solidFill>
                <a:latin typeface="Arial Black" panose="020B0A04020102020204"/>
                <a:ea typeface="Arial Black" panose="020B0A04020102020204"/>
                <a:cs typeface="Arial Black" panose="020B0A04020102020204"/>
                <a:sym typeface="Arial Black" panose="020B0A04020102020204"/>
              </a:rPr>
              <a:t>1</a:t>
            </a:r>
            <a:endParaRPr lang="en-US" sz="2500" b="1"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p:cNvSpPr txBox="1"/>
          <p:nvPr/>
        </p:nvSpPr>
        <p:spPr>
          <a:xfrm>
            <a:off x="468630" y="1417320"/>
            <a:ext cx="3195320" cy="246189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rPr>
              <a:t>The Kingdom of heaven is like this. </a:t>
            </a:r>
            <a:endPar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rPr>
              <a:t> </a:t>
            </a:r>
            <a:endPar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rPr>
              <a:t>Once there was a man who went out early in the morning to hire some men to work in his vineyard. </a:t>
            </a:r>
            <a:endPar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4" name="Google Shape;174;p31" descr="Sunset Animated Illustration by Mina FZ. for Queble on Dribbble"/>
          <p:cNvSpPr/>
          <p:nvPr/>
        </p:nvSpPr>
        <p:spPr>
          <a:xfrm>
            <a:off x="4364675" y="2825925"/>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2" name="Picture 101"/>
          <p:cNvPicPr/>
          <p:nvPr/>
        </p:nvPicPr>
        <p:blipFill>
          <a:blip r:embed="rId1"/>
          <a:stretch>
            <a:fillRect/>
          </a:stretch>
        </p:blipFill>
        <p:spPr>
          <a:xfrm>
            <a:off x="3824605" y="424180"/>
            <a:ext cx="4841240" cy="424688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BF8E"/>
        </a:solidFill>
        <a:effectLst/>
      </p:bgPr>
    </p:bg>
    <p:spTree>
      <p:nvGrpSpPr>
        <p:cNvPr id="180" name="Shape 180"/>
        <p:cNvGrpSpPr/>
        <p:nvPr/>
      </p:nvGrpSpPr>
      <p:grpSpPr>
        <a:xfrm>
          <a:off x="0" y="0"/>
          <a:ext cx="0" cy="0"/>
          <a:chOff x="0" y="0"/>
          <a:chExt cx="0" cy="0"/>
        </a:xfrm>
      </p:grpSpPr>
      <p:sp>
        <p:nvSpPr>
          <p:cNvPr id="181" name="Google Shape;181;p32"/>
          <p:cNvSpPr txBox="1"/>
          <p:nvPr/>
        </p:nvSpPr>
        <p:spPr>
          <a:xfrm>
            <a:off x="5775355" y="1115853"/>
            <a:ext cx="642900" cy="384175"/>
          </a:xfrm>
          <a:prstGeom prst="rect">
            <a:avLst/>
          </a:prstGeom>
          <a:solidFill>
            <a:srgbClr val="31859B"/>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2</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p:cNvSpPr txBox="1"/>
          <p:nvPr/>
        </p:nvSpPr>
        <p:spPr>
          <a:xfrm>
            <a:off x="5775325" y="1713230"/>
            <a:ext cx="2776855" cy="193865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100" cap="none">
                <a:solidFill>
                  <a:schemeClr val="dk1"/>
                </a:solidFill>
                <a:latin typeface="Arial Black" panose="020B0A04020102020204"/>
                <a:ea typeface="Arial Black" panose="020B0A04020102020204"/>
                <a:cs typeface="Arial Black" panose="020B0A04020102020204"/>
                <a:sym typeface="Arial Black" panose="020B0A04020102020204"/>
              </a:rPr>
              <a:t>He agreed to pay them the regular wage, a silver coin a day, and sent them to work in his vineyard.</a:t>
            </a:r>
            <a:endParaRPr lang="en-GB" sz="21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3" name="Google Shape;183;p32" descr="Sunset Animated Illustration by Mina FZ. for Queble on Dribbble"/>
          <p:cNvSpPr/>
          <p:nvPr/>
        </p:nvSpPr>
        <p:spPr>
          <a:xfrm>
            <a:off x="5278582" y="2516332"/>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3" name="Picture 102"/>
          <p:cNvPicPr/>
          <p:nvPr/>
        </p:nvPicPr>
        <p:blipFill>
          <a:blip r:embed="rId1"/>
          <a:stretch>
            <a:fillRect/>
          </a:stretch>
        </p:blipFill>
        <p:spPr>
          <a:xfrm>
            <a:off x="617220" y="502285"/>
            <a:ext cx="4813935" cy="41910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89" name="Shape 189"/>
        <p:cNvGrpSpPr/>
        <p:nvPr/>
      </p:nvGrpSpPr>
      <p:grpSpPr>
        <a:xfrm>
          <a:off x="0" y="0"/>
          <a:ext cx="0" cy="0"/>
          <a:chOff x="0" y="0"/>
          <a:chExt cx="0" cy="0"/>
        </a:xfrm>
      </p:grpSpPr>
      <p:sp>
        <p:nvSpPr>
          <p:cNvPr id="190" name="Google Shape;190;p33"/>
          <p:cNvSpPr/>
          <p:nvPr/>
        </p:nvSpPr>
        <p:spPr>
          <a:xfrm>
            <a:off x="521894" y="931190"/>
            <a:ext cx="607200" cy="428700"/>
          </a:xfrm>
          <a:prstGeom prst="rect">
            <a:avLst/>
          </a:prstGeom>
          <a:solidFill>
            <a:srgbClr val="31859B"/>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3</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1" name="Google Shape;191;p33"/>
          <p:cNvSpPr txBox="1"/>
          <p:nvPr/>
        </p:nvSpPr>
        <p:spPr>
          <a:xfrm>
            <a:off x="521970" y="1598930"/>
            <a:ext cx="3072130" cy="258508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400" cap="none">
                <a:latin typeface="Arial Black" panose="020B0A04020102020204"/>
                <a:ea typeface="Arial Black" panose="020B0A04020102020204"/>
                <a:cs typeface="Arial Black" panose="020B0A04020102020204"/>
                <a:sym typeface="Arial Black" panose="020B0A04020102020204"/>
              </a:rPr>
              <a:t>He went out again to the marketplace at nine o'clock and saw some men standing there doing nothing,</a:t>
            </a:r>
            <a:endParaRPr lang="en-GB" sz="2400" cap="none">
              <a:latin typeface="Arial Black" panose="020B0A04020102020204"/>
              <a:ea typeface="Arial Black" panose="020B0A04020102020204"/>
              <a:cs typeface="Arial Black" panose="020B0A04020102020204"/>
              <a:sym typeface="Arial Black" panose="020B0A04020102020204"/>
            </a:endParaRPr>
          </a:p>
        </p:txBody>
      </p:sp>
      <p:pic>
        <p:nvPicPr>
          <p:cNvPr id="104" name="Picture 103"/>
          <p:cNvPicPr/>
          <p:nvPr/>
        </p:nvPicPr>
        <p:blipFill>
          <a:blip r:embed="rId1"/>
          <a:stretch>
            <a:fillRect/>
          </a:stretch>
        </p:blipFill>
        <p:spPr>
          <a:xfrm>
            <a:off x="3963670" y="436880"/>
            <a:ext cx="4695190" cy="427037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97" name="Shape 197"/>
        <p:cNvGrpSpPr/>
        <p:nvPr/>
      </p:nvGrpSpPr>
      <p:grpSpPr>
        <a:xfrm>
          <a:off x="0" y="0"/>
          <a:ext cx="0" cy="0"/>
          <a:chOff x="0" y="0"/>
          <a:chExt cx="0" cy="0"/>
        </a:xfrm>
      </p:grpSpPr>
      <p:sp>
        <p:nvSpPr>
          <p:cNvPr id="198" name="Google Shape;198;p34"/>
          <p:cNvSpPr/>
          <p:nvPr/>
        </p:nvSpPr>
        <p:spPr>
          <a:xfrm>
            <a:off x="510728" y="1051564"/>
            <a:ext cx="607200" cy="428700"/>
          </a:xfrm>
          <a:prstGeom prst="rect">
            <a:avLst/>
          </a:prstGeom>
          <a:solidFill>
            <a:schemeClr val="accent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4</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9" name="Google Shape;199;p34"/>
          <p:cNvSpPr txBox="1"/>
          <p:nvPr/>
        </p:nvSpPr>
        <p:spPr>
          <a:xfrm>
            <a:off x="510540" y="1609090"/>
            <a:ext cx="3228975" cy="2123440"/>
          </a:xfrm>
          <a:prstGeom prst="rect">
            <a:avLst/>
          </a:prstGeom>
          <a:noFill/>
          <a:ln>
            <a:noFill/>
          </a:ln>
        </p:spPr>
        <p:txBody>
          <a:bodyPr spcFirstLastPara="1" wrap="square" lIns="0" tIns="0" rIns="0" bIns="0" anchor="t" anchorCtr="0">
            <a:spAutoFit/>
          </a:bodyPr>
          <a:lstStyle/>
          <a:p>
            <a:pPr marL="0" indent="0">
              <a:buClr>
                <a:srgbClr val="000000"/>
              </a:buClr>
              <a:buSzPts val="28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so he told them, ‘You also go and work in the vineyard, and I will pay you a fair wage.’ </a:t>
            </a:r>
            <a:endParaRPr lang="en-GB" sz="2300" cap="none">
              <a:latin typeface="Arial Black" panose="020B0A04020102020204"/>
              <a:ea typeface="Arial Black" panose="020B0A04020102020204"/>
              <a:cs typeface="Arial Black" panose="020B0A04020102020204"/>
              <a:sym typeface="Arial Black" panose="020B0A04020102020204"/>
            </a:endParaRPr>
          </a:p>
        </p:txBody>
      </p:sp>
      <p:pic>
        <p:nvPicPr>
          <p:cNvPr id="105" name="Picture 104"/>
          <p:cNvPicPr/>
          <p:nvPr/>
        </p:nvPicPr>
        <p:blipFill>
          <a:blip r:embed="rId1"/>
          <a:stretch>
            <a:fillRect/>
          </a:stretch>
        </p:blipFill>
        <p:spPr>
          <a:xfrm>
            <a:off x="3917950" y="381000"/>
            <a:ext cx="4733290" cy="429323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205" name="Shape 205"/>
        <p:cNvGrpSpPr/>
        <p:nvPr/>
      </p:nvGrpSpPr>
      <p:grpSpPr>
        <a:xfrm>
          <a:off x="0" y="0"/>
          <a:ext cx="0" cy="0"/>
          <a:chOff x="0" y="0"/>
          <a:chExt cx="0" cy="0"/>
        </a:xfrm>
      </p:grpSpPr>
      <p:sp>
        <p:nvSpPr>
          <p:cNvPr id="206" name="Google Shape;206;p35"/>
          <p:cNvSpPr txBox="1"/>
          <p:nvPr/>
        </p:nvSpPr>
        <p:spPr>
          <a:xfrm>
            <a:off x="5677942" y="923119"/>
            <a:ext cx="642900" cy="384175"/>
          </a:xfrm>
          <a:prstGeom prst="rect">
            <a:avLst/>
          </a:prstGeom>
          <a:solidFill>
            <a:srgbClr val="A61C00"/>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5</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07" name="Google Shape;207;p35"/>
          <p:cNvSpPr txBox="1"/>
          <p:nvPr/>
        </p:nvSpPr>
        <p:spPr>
          <a:xfrm>
            <a:off x="5678170" y="1687195"/>
            <a:ext cx="2818130" cy="203136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200" cap="none">
                <a:latin typeface="Arial Black" panose="020B0A04020102020204"/>
                <a:ea typeface="Arial Black" panose="020B0A04020102020204"/>
                <a:cs typeface="Arial Black" panose="020B0A04020102020204"/>
                <a:sym typeface="Arial Black" panose="020B0A04020102020204"/>
              </a:rPr>
              <a:t>So they went. </a:t>
            </a:r>
            <a:endParaRPr lang="en-GB" sz="2200" cap="none">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GB" sz="2200" cap="none">
                <a:latin typeface="Arial Black" panose="020B0A04020102020204"/>
                <a:ea typeface="Arial Black" panose="020B0A04020102020204"/>
                <a:cs typeface="Arial Black" panose="020B0A04020102020204"/>
                <a:sym typeface="Arial Black" panose="020B0A04020102020204"/>
              </a:rPr>
              <a:t>Then at twelve o'clock and again at three o'clock he did the same thing.</a:t>
            </a:r>
            <a:endParaRPr lang="en-GB" sz="2200" cap="none">
              <a:latin typeface="Arial Black" panose="020B0A04020102020204"/>
              <a:ea typeface="Arial Black" panose="020B0A04020102020204"/>
              <a:cs typeface="Arial Black" panose="020B0A04020102020204"/>
              <a:sym typeface="Arial Black" panose="020B0A04020102020204"/>
            </a:endParaRPr>
          </a:p>
        </p:txBody>
      </p:sp>
      <p:sp>
        <p:nvSpPr>
          <p:cNvPr id="208" name="Google Shape;208;p35" descr="Sunset Animated Illustration by Mina FZ. for Queble on Dribbble"/>
          <p:cNvSpPr/>
          <p:nvPr/>
        </p:nvSpPr>
        <p:spPr>
          <a:xfrm>
            <a:off x="4777154" y="25717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05" name="Picture 104"/>
          <p:cNvPicPr/>
          <p:nvPr/>
        </p:nvPicPr>
        <p:blipFill>
          <a:blip r:embed="rId1"/>
          <a:stretch>
            <a:fillRect/>
          </a:stretch>
        </p:blipFill>
        <p:spPr>
          <a:xfrm>
            <a:off x="595630" y="425450"/>
            <a:ext cx="4733290" cy="4293235"/>
          </a:xfrm>
          <a:prstGeom prst="rect">
            <a:avLst/>
          </a:prstGeom>
          <a:noFill/>
          <a:ln w="9525">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4672</Words>
  <Application>WPS Presentation</Application>
  <PresentationFormat/>
  <Paragraphs>125</Paragraphs>
  <Slides>26</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Arial</vt:lpstr>
      <vt:lpstr>SimSun</vt:lpstr>
      <vt:lpstr>Wingdings</vt:lpstr>
      <vt:lpstr>Arial</vt:lpstr>
      <vt:lpstr>Calibri</vt:lpstr>
      <vt:lpstr>Arial Black</vt:lpstr>
      <vt:lpstr>Microsoft YaHei</vt:lpstr>
      <vt:lpstr>Arial Unicode MS</vt:lpstr>
      <vt:lpstr>Poppins</vt:lpstr>
      <vt:lpstr>Simple Light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8</cp:revision>
  <dcterms:created xsi:type="dcterms:W3CDTF">2023-08-30T07:37:00Z</dcterms:created>
  <dcterms:modified xsi:type="dcterms:W3CDTF">2023-09-19T13:31:11Z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660A5BE73A5E47958852A661F523E27A_13</vt:lpwstr>
  </property>
  <property fmtid="{D5CDD505-2E9C-101B-9397-08002B2CF9AE}" pid="3" name="KSOProductBuildVer">
    <vt:lpwstr>1033-12.2.0.13215</vt:lpwstr>
  </property>
</Properties>
</file>