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84" r:id="rId15"/>
    <p:sldId id="265" r:id="rId16"/>
    <p:sldId id="281" r:id="rId17"/>
    <p:sldId id="282" r:id="rId18"/>
    <p:sldId id="283" r:id="rId19"/>
    <p:sldId id="285" r:id="rId20"/>
    <p:sldId id="286" r:id="rId21"/>
    <p:sldId id="287" r:id="rId22"/>
    <p:sldId id="288" r:id="rId23"/>
    <p:sldId id="289" r:id="rId24"/>
    <p:sldId id="268" r:id="rId25"/>
    <p:sldId id="269" r:id="rId26"/>
    <p:sldId id="274" r:id="rId27"/>
    <p:sldId id="291" r:id="rId28"/>
    <p:sldId id="272" r:id="rId29"/>
    <p:sldId id="273" r:id="rId30"/>
  </p:sldIdLst>
  <p:sldSz cx="9144000" cy="5143500"/>
  <p:notesSz cx="6858000" cy="9144000"/>
  <p:embeddedFontLst>
    <p:embeddedFont>
      <p:font typeface="Calibri" panose="020F0502020204030204"/>
      <p:regular r:id="rId34"/>
      <p:bold r:id="rId35"/>
      <p:italic r:id="rId36"/>
      <p:boldItalic r:id="rId37"/>
    </p:embeddedFont>
    <p:embeddedFont>
      <p:font typeface="Arial Black" panose="020B0A04020102020204"/>
      <p:bold r:id="rId38"/>
    </p:embeddedFont>
    <p:embeddedFont>
      <p:font typeface="Poppins" panose="00000500000000000000"/>
      <p:regular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19"/>
        <p:guide pos="284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Master" Target="slideMasters/slideMaster3.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3e9e892038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e9e892038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3e9e892038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g23e9e892038_2_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e9e892038_2_8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8" name="Google Shape;148;g23e9e892038_2_8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g23e9e892038_2_17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 name="Google Shape;236;g23e9e892038_2_17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0" name="Shape 240"/>
        <p:cNvGrpSpPr/>
        <p:nvPr/>
      </p:nvGrpSpPr>
      <p:grpSpPr>
        <a:xfrm>
          <a:off x="0" y="0"/>
          <a:ext cx="0" cy="0"/>
          <a:chOff x="0" y="0"/>
          <a:chExt cx="0" cy="0"/>
        </a:xfrm>
      </p:grpSpPr>
      <p:sp>
        <p:nvSpPr>
          <p:cNvPr id="241" name="Google Shape;241;g23e9e892038_2_17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3e9e892038_2_17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 name="Google Shape;243;g23e9e892038_2_17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6" name="Shape 276"/>
        <p:cNvGrpSpPr/>
        <p:nvPr/>
      </p:nvGrpSpPr>
      <p:grpSpPr>
        <a:xfrm>
          <a:off x="0" y="0"/>
          <a:ext cx="0" cy="0"/>
          <a:chOff x="0" y="0"/>
          <a:chExt cx="0" cy="0"/>
        </a:xfrm>
      </p:grpSpPr>
      <p:sp>
        <p:nvSpPr>
          <p:cNvPr id="277" name="Google Shape;277;g23e9e892038_2_2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3e9e892038_2_2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9" name="Google Shape;279;g23e9e892038_2_2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23e9e892038_2_2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3e9e892038_2_2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3e9e892038_2_2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Google Shape;153;g23e9e892038_2_10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3e9e892038_2_10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5" name="Google Shape;155;g23e9e892038_2_10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g23e9e892038_2_10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 name="Google Shape;163;g23e9e892038_2_10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23e9e892038_2_1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3e9e892038_2_1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0" name="Google Shape;170;g23e9e892038_2_1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 name="Shape 193"/>
        <p:cNvGrpSpPr/>
        <p:nvPr/>
      </p:nvGrpSpPr>
      <p:grpSpPr>
        <a:xfrm>
          <a:off x="0" y="0"/>
          <a:ext cx="0" cy="0"/>
          <a:chOff x="0" y="0"/>
          <a:chExt cx="0" cy="0"/>
        </a:xfrm>
      </p:grpSpPr>
      <p:sp>
        <p:nvSpPr>
          <p:cNvPr id="194" name="Google Shape;194;g23e9e892038_2_1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3e9e892038_2_13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6" name="Google Shape;196;g23e9e892038_2_13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4th </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520720" y="90312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520690" y="1408430"/>
            <a:ext cx="3313430" cy="153860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The servant fell on his knees before the king. ‘Be patient with me,’ he begged, ‘and I will pay you everything!’</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3" name="Picture 102"/>
          <p:cNvPicPr/>
          <p:nvPr/>
        </p:nvPicPr>
        <p:blipFill>
          <a:blip r:embed="rId1"/>
          <a:stretch>
            <a:fillRect/>
          </a:stretch>
        </p:blipFill>
        <p:spPr>
          <a:xfrm>
            <a:off x="617220" y="412115"/>
            <a:ext cx="4572000" cy="431990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699770" y="1615440"/>
            <a:ext cx="2479040" cy="1769745"/>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The king felt sorry for him, so he forgave him the debt and let him go.</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699597" y="1115070"/>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27</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4" name="Picture 103"/>
          <p:cNvPicPr/>
          <p:nvPr/>
        </p:nvPicPr>
        <p:blipFill>
          <a:blip r:embed="rId1"/>
          <a:stretch>
            <a:fillRect/>
          </a:stretch>
        </p:blipFill>
        <p:spPr>
          <a:xfrm>
            <a:off x="3771900" y="514350"/>
            <a:ext cx="4572000" cy="41148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71275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28</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355090"/>
            <a:ext cx="3072130" cy="290830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100" cap="none">
                <a:latin typeface="Arial Black" panose="020B0A04020102020204"/>
                <a:ea typeface="Arial Black" panose="020B0A04020102020204"/>
                <a:cs typeface="Arial Black" panose="020B0A04020102020204"/>
                <a:sym typeface="Arial Black" panose="020B0A04020102020204"/>
              </a:rPr>
              <a:t>“Then the man went out and met one of his fellow servants who owed him a few dollars. He grabbed him and started choking him. ‘Pay back what you owe me!’ he said. </a:t>
            </a:r>
            <a:endParaRPr lang="en-GB" sz="2100" cap="none">
              <a:latin typeface="Arial Black" panose="020B0A04020102020204"/>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4000500" y="582930"/>
            <a:ext cx="4572000" cy="397700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406797" y="95867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29</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407025" y="1582420"/>
            <a:ext cx="3280410" cy="184658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latin typeface="Arial Black" panose="020B0A04020102020204"/>
                <a:ea typeface="Arial Black" panose="020B0A04020102020204"/>
                <a:cs typeface="Arial Black" panose="020B0A04020102020204"/>
                <a:sym typeface="Arial Black" panose="020B0A04020102020204"/>
              </a:rPr>
              <a:t>His fellow servant fell down and begged him,</a:t>
            </a:r>
            <a:endParaRPr lang="en-GB" sz="2000" cap="none">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endParaRPr lang="en-GB" sz="2000" cap="none">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latin typeface="Arial Black" panose="020B0A04020102020204"/>
                <a:ea typeface="Arial Black" panose="020B0A04020102020204"/>
                <a:cs typeface="Arial Black" panose="020B0A04020102020204"/>
                <a:sym typeface="Arial Black" panose="020B0A04020102020204"/>
              </a:rPr>
              <a:t>‘Be patient with me, and I will pay you back!’</a:t>
            </a:r>
            <a:endParaRPr lang="en-GB" sz="20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6" name="Picture 105"/>
          <p:cNvPicPr/>
          <p:nvPr/>
        </p:nvPicPr>
        <p:blipFill>
          <a:blip r:embed="rId1"/>
          <a:stretch>
            <a:fillRect/>
          </a:stretch>
        </p:blipFill>
        <p:spPr>
          <a:xfrm>
            <a:off x="640080" y="514350"/>
            <a:ext cx="4373245" cy="411416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699770" y="1615440"/>
            <a:ext cx="2479040" cy="2123440"/>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But he refused; instead, he had him thrown into jail until he should pay the debt. </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699597" y="1115070"/>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30</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7" name="Picture 106"/>
          <p:cNvPicPr/>
          <p:nvPr/>
        </p:nvPicPr>
        <p:blipFill>
          <a:blip r:embed="rId1"/>
          <a:stretch>
            <a:fillRect/>
          </a:stretch>
        </p:blipFill>
        <p:spPr>
          <a:xfrm>
            <a:off x="3680460" y="628650"/>
            <a:ext cx="4572000" cy="38862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711220" y="81168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31</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711190" y="1332865"/>
            <a:ext cx="2924810" cy="295465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When the other servants saw what had happened, they were very upset and went to the king and told him everything.</a:t>
            </a:r>
            <a:endParaRPr lang="en-GB" sz="24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8" name="Picture 107"/>
          <p:cNvPicPr/>
          <p:nvPr/>
        </p:nvPicPr>
        <p:blipFill>
          <a:blip r:embed="rId1"/>
          <a:stretch>
            <a:fillRect/>
          </a:stretch>
        </p:blipFill>
        <p:spPr>
          <a:xfrm>
            <a:off x="617220" y="526415"/>
            <a:ext cx="4724400" cy="409067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71275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32</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355090"/>
            <a:ext cx="3072130" cy="283146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So he called the servant in. ‘You worthless slave!’ he said. ‘I forgave you the whole amount you owed me, just because you asked me to.</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3997960" y="643890"/>
            <a:ext cx="4572000" cy="400748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650637" y="104249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33</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650865" y="1612900"/>
            <a:ext cx="2754630" cy="221551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400" cap="none">
                <a:latin typeface="Arial Black" panose="020B0A04020102020204"/>
                <a:ea typeface="Arial Black" panose="020B0A04020102020204"/>
                <a:cs typeface="Arial Black" panose="020B0A04020102020204"/>
                <a:sym typeface="Arial Black" panose="020B0A04020102020204"/>
              </a:rPr>
              <a:t>You should have had mercy on your fellow servant, just as I had mercy on you.’ </a:t>
            </a:r>
            <a:endParaRPr lang="en-GB" sz="24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10" name="Picture 109"/>
          <p:cNvPicPr/>
          <p:nvPr/>
        </p:nvPicPr>
        <p:blipFill>
          <a:blip r:embed="rId1"/>
          <a:stretch>
            <a:fillRect/>
          </a:stretch>
        </p:blipFill>
        <p:spPr>
          <a:xfrm>
            <a:off x="640080" y="643890"/>
            <a:ext cx="4572000" cy="385572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577850" y="1394460"/>
            <a:ext cx="2479040" cy="2831465"/>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The king was very angry, and he sent the servant to jail to be punished until he should pay back the whole amount.”</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577677" y="878850"/>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34</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1" name="Picture 110"/>
          <p:cNvPicPr/>
          <p:nvPr/>
        </p:nvPicPr>
        <p:blipFill>
          <a:blip r:embed="rId1"/>
          <a:stretch>
            <a:fillRect/>
          </a:stretch>
        </p:blipFill>
        <p:spPr>
          <a:xfrm>
            <a:off x="3726180" y="529590"/>
            <a:ext cx="4914900" cy="408432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642640" y="91074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35</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642610" y="1445895"/>
            <a:ext cx="2887345" cy="276987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And Jesus concluded, </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“That is how my Father in heaven will treat every one of you unless you forgive your brother from your heart.”</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2" name="Picture 111"/>
          <p:cNvPicPr/>
          <p:nvPr/>
        </p:nvPicPr>
        <p:blipFill>
          <a:blip r:embed="rId1"/>
          <a:stretch>
            <a:fillRect/>
          </a:stretch>
        </p:blipFill>
        <p:spPr>
          <a:xfrm>
            <a:off x="617220" y="476250"/>
            <a:ext cx="4572000" cy="41910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1" name="Google Shape;151;p28"/>
          <p:cNvSpPr txBox="1"/>
          <p:nvPr/>
        </p:nvSpPr>
        <p:spPr>
          <a:xfrm>
            <a:off x="176591" y="743238"/>
            <a:ext cx="8583000" cy="377317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God’s standard is far above the world’s standard. God’s standard is even far above the standard of the religious. Jesus said that one should forgive seventy-seven times (the Greek likely means seventy times seven.) If we compare ourselves to others, we may think that we are pretty good and quite spiritual. This is likely what Peter thought. However, we should not compare ourselves to people or to worldly standards. Instead we should strive to reach God’s standard.</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The main point of the parable is very clear. God wants us to forgive others. And if we harbor unforgiveness and hatred in our hearts toward others, then it demonstrates we have not truly repented of our sins and therefore God will not forgive us either.</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The king represents God. We see in this parable that He is both just and merciful. He is willing to forgive sins and show mercy. At the same time, He wants us to show true repentance. And He will punish unrepentant sin. God is the final judge. He is the decision maker. He sits on His throne. Our responsibility is first and foremost to please God above everything else.</a:t>
            </a:r>
            <a:r>
              <a:rPr lang="en-US" altLang="en-GB" b="0" i="0" u="none" strike="noStrike" cap="none">
                <a:solidFill>
                  <a:schemeClr val="lt1"/>
                </a:solidFill>
                <a:latin typeface="Arial" panose="020B0604020202020204"/>
                <a:ea typeface="Arial" panose="020B0604020202020204"/>
                <a:cs typeface="Arial" panose="020B0604020202020204"/>
                <a:sym typeface="Arial" panose="020B0604020202020204"/>
              </a:rPr>
              <a:t> </a:t>
            </a: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The servant in the story does not act like the king did. He did not learn the lesson of mercy that the king showed him. Our God is good and we are to try to emulate His character in our own lives.</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37" name="Shape 237"/>
        <p:cNvGrpSpPr/>
        <p:nvPr/>
      </p:nvGrpSpPr>
      <p:grpSpPr>
        <a:xfrm>
          <a:off x="0" y="0"/>
          <a:ext cx="0" cy="0"/>
          <a:chOff x="0" y="0"/>
          <a:chExt cx="0" cy="0"/>
        </a:xfrm>
      </p:grpSpPr>
      <p:sp>
        <p:nvSpPr>
          <p:cNvPr id="238" name="Google Shape;238;p39"/>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The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9" name="Google Shape;239;p39"/>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Praise to You,</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Lord Jesus Christ.</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4" name="Shape 244"/>
        <p:cNvGrpSpPr/>
        <p:nvPr/>
      </p:nvGrpSpPr>
      <p:grpSpPr>
        <a:xfrm>
          <a:off x="0" y="0"/>
          <a:ext cx="0" cy="0"/>
          <a:chOff x="0" y="0"/>
          <a:chExt cx="0" cy="0"/>
        </a:xfrm>
      </p:grpSpPr>
      <p:sp>
        <p:nvSpPr>
          <p:cNvPr id="245" name="Google Shape;245;p40"/>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40"/>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416560" y="766445"/>
            <a:ext cx="3199765" cy="681355"/>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a:t>
            </a:r>
            <a:r>
              <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 “Forgiveness Erases Wrong” Heart</a:t>
            </a:r>
            <a:endParaRPr lang="en-GB"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416560" y="1583055"/>
            <a:ext cx="3382010" cy="2860040"/>
          </a:xfrm>
          <a:prstGeom prst="rect">
            <a:avLst/>
          </a:prstGeom>
          <a:noFill/>
          <a:ln>
            <a:noFill/>
          </a:ln>
        </p:spPr>
        <p:txBody>
          <a:bodyPr spcFirstLastPara="1" wrap="square" lIns="91425" tIns="45700" rIns="91425" bIns="45700" anchor="t" anchorCtr="0">
            <a:spAutoFit/>
          </a:bodyPr>
          <a:lstStyle/>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Glue and/or tape </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Construction paper or cardstock </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Scissors</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Caption or verse (Optional)</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Markers or crayons </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Pencils with erasers</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lgn="l">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Extra decorations (optional) </a:t>
            </a:r>
            <a:endParaRPr lang="en-GB" sz="1800" cap="none">
              <a:latin typeface="Poppins" panose="00000500000000000000"/>
              <a:ea typeface="Poppins" panose="00000500000000000000"/>
              <a:cs typeface="Poppins" panose="00000500000000000000"/>
              <a:sym typeface="Poppins" panose="00000500000000000000"/>
            </a:endParaRPr>
          </a:p>
        </p:txBody>
      </p:sp>
      <p:pic>
        <p:nvPicPr>
          <p:cNvPr id="2" name="Picture 1"/>
          <p:cNvPicPr>
            <a:picLocks noChangeAspect="1"/>
          </p:cNvPicPr>
          <p:nvPr/>
        </p:nvPicPr>
        <p:blipFill>
          <a:blip r:embed="rId1"/>
          <a:stretch>
            <a:fillRect/>
          </a:stretch>
        </p:blipFill>
        <p:spPr>
          <a:xfrm>
            <a:off x="3798570" y="541020"/>
            <a:ext cx="4808220" cy="40608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639445" y="495935"/>
            <a:ext cx="3199130" cy="681355"/>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19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a:t>
            </a:r>
            <a:r>
              <a:rPr lang="en-US" altLang="en-GB" sz="19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 “Forgiveness Erases Wrong” Heart</a:t>
            </a:r>
            <a:endParaRPr lang="en-GB" altLang="en-GB" sz="19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416560" y="1223010"/>
            <a:ext cx="3607435" cy="3413760"/>
          </a:xfrm>
          <a:prstGeom prst="rect">
            <a:avLst/>
          </a:prstGeom>
          <a:noFill/>
          <a:ln>
            <a:noFill/>
          </a:ln>
        </p:spPr>
        <p:txBody>
          <a:bodyPr spcFirstLastPara="1" wrap="square" lIns="91425" tIns="45700" rIns="91425" bIns="45700" anchor="t" anchorCtr="0">
            <a:spAutoFit/>
          </a:bodyPr>
          <a:lstStyle/>
          <a:p>
            <a:pPr marL="342900" indent="-342900" algn="l">
              <a:buClr>
                <a:srgbClr val="000000"/>
              </a:buClr>
              <a:buSzPts val="1800"/>
              <a:buFont typeface="Arial" panose="020B0604020202020204" pitchFamily="34" charset="0"/>
              <a:buAutoNum type="arabicPeriod"/>
            </a:pPr>
            <a:r>
              <a:rPr lang="en-GB" sz="1800" cap="none">
                <a:latin typeface="Poppins" panose="00000500000000000000"/>
                <a:ea typeface="Poppins" panose="00000500000000000000"/>
                <a:cs typeface="Poppins" panose="00000500000000000000"/>
                <a:sym typeface="Poppins" panose="00000500000000000000"/>
              </a:rPr>
              <a:t> Cut the paper into a heart shape. </a:t>
            </a:r>
            <a:endParaRPr lang="en-GB" sz="1800" cap="none">
              <a:latin typeface="Poppins" panose="00000500000000000000"/>
              <a:ea typeface="Poppins" panose="00000500000000000000"/>
              <a:cs typeface="Poppins" panose="00000500000000000000"/>
              <a:sym typeface="Poppins" panose="00000500000000000000"/>
            </a:endParaRPr>
          </a:p>
          <a:p>
            <a:pPr marL="342900" indent="-342900" algn="l">
              <a:buClr>
                <a:srgbClr val="000000"/>
              </a:buClr>
              <a:buSzPts val="1800"/>
              <a:buFont typeface="Arial" panose="020B0604020202020204" pitchFamily="34" charset="0"/>
              <a:buAutoNum type="arabicPeriod"/>
            </a:pPr>
            <a:r>
              <a:rPr lang="en-GB" sz="1800" cap="none">
                <a:latin typeface="Poppins" panose="00000500000000000000"/>
                <a:ea typeface="Poppins" panose="00000500000000000000"/>
                <a:cs typeface="Poppins" panose="00000500000000000000"/>
                <a:sym typeface="Poppins" panose="00000500000000000000"/>
              </a:rPr>
              <a:t>Decorate the heart with verses, stickers, colors, or other items as desired. </a:t>
            </a:r>
            <a:endParaRPr lang="en-GB" sz="1800" cap="none">
              <a:latin typeface="Poppins" panose="00000500000000000000"/>
              <a:ea typeface="Poppins" panose="00000500000000000000"/>
              <a:cs typeface="Poppins" panose="00000500000000000000"/>
              <a:sym typeface="Poppins" panose="00000500000000000000"/>
            </a:endParaRPr>
          </a:p>
          <a:p>
            <a:pPr marL="342900" indent="-342900" algn="l">
              <a:buClr>
                <a:srgbClr val="000000"/>
              </a:buClr>
              <a:buSzPts val="1800"/>
              <a:buFont typeface="Arial" panose="020B0604020202020204" pitchFamily="34" charset="0"/>
              <a:buAutoNum type="arabicPeriod"/>
            </a:pPr>
            <a:r>
              <a:rPr lang="en-GB" sz="1800" cap="none">
                <a:latin typeface="Poppins" panose="00000500000000000000"/>
                <a:ea typeface="Poppins" panose="00000500000000000000"/>
                <a:cs typeface="Poppins" panose="00000500000000000000"/>
                <a:sym typeface="Poppins" panose="00000500000000000000"/>
              </a:rPr>
              <a:t>Cut a slit in the back of the heart, and insert a pencil with eraser.</a:t>
            </a:r>
            <a:endParaRPr lang="en-GB" sz="1800" cap="none">
              <a:latin typeface="Poppins" panose="00000500000000000000"/>
              <a:ea typeface="Poppins" panose="00000500000000000000"/>
              <a:cs typeface="Poppins" panose="00000500000000000000"/>
              <a:sym typeface="Poppins" panose="00000500000000000000"/>
            </a:endParaRPr>
          </a:p>
          <a:p>
            <a:pPr marL="342900" indent="-342900" algn="l">
              <a:buClr>
                <a:srgbClr val="000000"/>
              </a:buClr>
              <a:buSzPts val="1800"/>
              <a:buFont typeface="Arial" panose="020B0604020202020204" pitchFamily="34" charset="0"/>
              <a:buAutoNum type="arabicPeriod"/>
            </a:pPr>
            <a:r>
              <a:rPr lang="en-GB" sz="1800" cap="none">
                <a:latin typeface="Poppins" panose="00000500000000000000"/>
                <a:ea typeface="Poppins" panose="00000500000000000000"/>
                <a:cs typeface="Poppins" panose="00000500000000000000"/>
                <a:sym typeface="Poppins" panose="00000500000000000000"/>
              </a:rPr>
              <a:t>Give the heart away as a gift, or attach a hanger to use as a reminder that forgiveness “erases” sins!   </a:t>
            </a:r>
            <a:endParaRPr lang="en-GB" sz="1800" cap="none">
              <a:latin typeface="Poppins" panose="00000500000000000000"/>
              <a:ea typeface="Poppins" panose="00000500000000000000"/>
              <a:cs typeface="Poppins" panose="00000500000000000000"/>
              <a:sym typeface="Poppins" panose="00000500000000000000"/>
            </a:endParaRPr>
          </a:p>
        </p:txBody>
      </p:sp>
      <p:pic>
        <p:nvPicPr>
          <p:cNvPr id="2" name="Picture 1"/>
          <p:cNvPicPr>
            <a:picLocks noChangeAspect="1"/>
          </p:cNvPicPr>
          <p:nvPr/>
        </p:nvPicPr>
        <p:blipFill>
          <a:blip r:embed="rId1"/>
          <a:stretch>
            <a:fillRect/>
          </a:stretch>
        </p:blipFill>
        <p:spPr>
          <a:xfrm>
            <a:off x="4232275" y="541655"/>
            <a:ext cx="4519295" cy="4159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80" name="Shape 280"/>
        <p:cNvGrpSpPr/>
        <p:nvPr/>
      </p:nvGrpSpPr>
      <p:grpSpPr>
        <a:xfrm>
          <a:off x="0" y="0"/>
          <a:ext cx="0" cy="0"/>
          <a:chOff x="0" y="0"/>
          <a:chExt cx="0" cy="0"/>
        </a:xfrm>
      </p:grpSpPr>
      <p:sp>
        <p:nvSpPr>
          <p:cNvPr id="281" name="Google Shape;281;p43"/>
          <p:cNvSpPr/>
          <p:nvPr/>
        </p:nvSpPr>
        <p:spPr>
          <a:xfrm>
            <a:off x="504212" y="6122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43"/>
          <p:cNvSpPr/>
          <p:nvPr/>
        </p:nvSpPr>
        <p:spPr>
          <a:xfrm>
            <a:off x="504200" y="1091880"/>
            <a:ext cx="4619100" cy="34461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700"/>
              <a:buFont typeface="Arial" panose="020B0604020202020204"/>
              <a:buNone/>
            </a:pP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Dear God, </a:t>
            </a:r>
            <a:b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br>
            <a:endParaRPr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Thank you for granting us mercy and forgiveness</a:t>
            </a:r>
            <a:r>
              <a:rPr lang="en-US" altLang="en-GB" sz="2000">
                <a:solidFill>
                  <a:schemeClr val="lt1"/>
                </a:solidFill>
              </a:rPr>
              <a:t>. </a:t>
            </a:r>
            <a:r>
              <a:rPr lang="en-GB" sz="2000">
                <a:solidFill>
                  <a:schemeClr val="lt1"/>
                </a:solidFill>
              </a:rPr>
              <a:t>Help us to forgive one another</a:t>
            </a:r>
            <a:r>
              <a:rPr lang="en-US" altLang="en-GB" sz="2000">
                <a:solidFill>
                  <a:schemeClr val="lt1"/>
                </a:solidFill>
              </a:rPr>
              <a:t>. </a:t>
            </a:r>
            <a:r>
              <a:rPr lang="en-GB" sz="2000">
                <a:solidFill>
                  <a:schemeClr val="lt1"/>
                </a:solidFill>
              </a:rPr>
              <a:t>Give us peace and not bitterness</a:t>
            </a:r>
            <a:r>
              <a:rPr lang="en-US" altLang="en-GB" sz="2000">
                <a:solidFill>
                  <a:schemeClr val="lt1"/>
                </a:solidFill>
              </a:rPr>
              <a:t>. </a:t>
            </a:r>
            <a:r>
              <a:rPr lang="en-GB" sz="2000">
                <a:solidFill>
                  <a:schemeClr val="lt1"/>
                </a:solidFill>
              </a:rPr>
              <a:t>Thank you for erasing our sins</a:t>
            </a:r>
            <a:r>
              <a:rPr lang="en-US" altLang="en-GB" sz="2000">
                <a:solidFill>
                  <a:schemeClr val="lt1"/>
                </a:solidFill>
              </a:rPr>
              <a:t>. </a:t>
            </a:r>
            <a:r>
              <a:rPr lang="en-GB" sz="2000">
                <a:solidFill>
                  <a:schemeClr val="lt1"/>
                </a:solidFill>
              </a:rPr>
              <a:t>Thank you for your love</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We love you, God!</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In Jesus name</a:t>
            </a:r>
            <a:r>
              <a:rPr lang="en-US" altLang="en-GB" sz="2000">
                <a:solidFill>
                  <a:schemeClr val="lt1"/>
                </a:solidFill>
              </a:rPr>
              <a:t> we pray</a:t>
            </a:r>
            <a:r>
              <a:rPr lang="en-GB" sz="2000">
                <a:solidFill>
                  <a:schemeClr val="lt1"/>
                </a:solidFill>
              </a:rPr>
              <a:t>, </a:t>
            </a: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20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83" name="Google Shape;283;p43"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8" name="Shape 288"/>
        <p:cNvGrpSpPr/>
        <p:nvPr/>
      </p:nvGrpSpPr>
      <p:grpSpPr>
        <a:xfrm>
          <a:off x="0" y="0"/>
          <a:ext cx="0" cy="0"/>
          <a:chOff x="0" y="0"/>
          <a:chExt cx="0" cy="0"/>
        </a:xfrm>
      </p:grpSpPr>
      <p:sp>
        <p:nvSpPr>
          <p:cNvPr id="289" name="Google Shape;289;p44"/>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0" name="Google Shape;290;p44"/>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p44"/>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4th</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2" name="Google Shape;292;p44"/>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293" name="Google Shape;293;p44"/>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6" name="Shape 156"/>
        <p:cNvGrpSpPr/>
        <p:nvPr/>
      </p:nvGrpSpPr>
      <p:grpSpPr>
        <a:xfrm>
          <a:off x="0" y="0"/>
          <a:ext cx="0" cy="0"/>
          <a:chOff x="0" y="0"/>
          <a:chExt cx="0" cy="0"/>
        </a:xfrm>
      </p:grpSpPr>
      <p:sp>
        <p:nvSpPr>
          <p:cNvPr id="157" name="Google Shape;157;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8" name="Google Shape;158;p29"/>
          <p:cNvSpPr txBox="1"/>
          <p:nvPr/>
        </p:nvSpPr>
        <p:spPr>
          <a:xfrm>
            <a:off x="0" y="4237046"/>
            <a:ext cx="9144000" cy="384175"/>
          </a:xfrm>
          <a:prstGeom prst="rect">
            <a:avLst/>
          </a:prstGeom>
          <a:no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rPr>
              <a:t>The Parable of the Unforgiving Servant</a:t>
            </a:r>
            <a:endPar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endParaRPr>
          </a:p>
        </p:txBody>
      </p:sp>
      <p:sp>
        <p:nvSpPr>
          <p:cNvPr id="159" name="Google Shape;159;p29"/>
          <p:cNvSpPr txBox="1"/>
          <p:nvPr/>
        </p:nvSpPr>
        <p:spPr>
          <a:xfrm>
            <a:off x="0" y="4576226"/>
            <a:ext cx="9144000" cy="368935"/>
          </a:xfrm>
          <a:prstGeom prst="rect">
            <a:avLst/>
          </a:prstGeom>
          <a:noFill/>
          <a:ln>
            <a:noFill/>
          </a:ln>
        </p:spPr>
        <p:txBody>
          <a:bodyPr spcFirstLastPara="1" wrap="square" lIns="0" tIns="0" rIns="0" bIns="0" anchor="t" anchorCtr="0">
            <a:spAutoFit/>
          </a:bodyPr>
          <a:lstStyle/>
          <a:p>
            <a:pPr marL="0" indent="0" algn="ctr">
              <a:buClr>
                <a:srgbClr val="000000"/>
              </a:buClr>
              <a:buSzPts val="2400"/>
              <a:buFont typeface="Arial" panose="020B0604020202020204"/>
              <a:buNone/>
            </a:pP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Matthew 1</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8</a:t>
            </a: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21-35</a:t>
            </a:r>
            <a:endPar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612140" y="332740"/>
            <a:ext cx="7919720" cy="386905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4" name="Shape 164"/>
        <p:cNvGrpSpPr/>
        <p:nvPr/>
      </p:nvGrpSpPr>
      <p:grpSpPr>
        <a:xfrm>
          <a:off x="0" y="0"/>
          <a:ext cx="0" cy="0"/>
          <a:chOff x="0" y="0"/>
          <a:chExt cx="0" cy="0"/>
        </a:xfrm>
      </p:grpSpPr>
      <p:sp>
        <p:nvSpPr>
          <p:cNvPr id="165" name="Google Shape;165;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Matthew.</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6" name="Google Shape;166;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71" name="Shape 171"/>
        <p:cNvGrpSpPr/>
        <p:nvPr/>
      </p:nvGrpSpPr>
      <p:grpSpPr>
        <a:xfrm>
          <a:off x="0" y="0"/>
          <a:ext cx="0" cy="0"/>
          <a:chOff x="0" y="0"/>
          <a:chExt cx="0" cy="0"/>
        </a:xfrm>
      </p:grpSpPr>
      <p:sp>
        <p:nvSpPr>
          <p:cNvPr id="172" name="Google Shape;172;p31"/>
          <p:cNvSpPr txBox="1"/>
          <p:nvPr/>
        </p:nvSpPr>
        <p:spPr>
          <a:xfrm>
            <a:off x="468907" y="711057"/>
            <a:ext cx="642900" cy="384175"/>
          </a:xfrm>
          <a:prstGeom prst="rect">
            <a:avLst/>
          </a:prstGeom>
          <a:solidFill>
            <a:srgbClr val="95373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rPr>
              <a:t>21</a:t>
            </a:r>
            <a:endPar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p:cNvSpPr txBox="1"/>
          <p:nvPr/>
        </p:nvSpPr>
        <p:spPr>
          <a:xfrm>
            <a:off x="468630" y="1316990"/>
            <a:ext cx="3195320" cy="276987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Then Peter came to Jesus and asked, </a:t>
            </a: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“Lord, if my brother keeps on sinning against me, how many times do I have to forgive him? Seven times?”</a:t>
            </a: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4" name="Google Shape;174;p31" descr="Sunset Animated Illustration by Mina FZ. for Queble on Dribbble"/>
          <p:cNvSpPr/>
          <p:nvPr/>
        </p:nvSpPr>
        <p:spPr>
          <a:xfrm>
            <a:off x="4364675" y="2825925"/>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3862070" y="601980"/>
            <a:ext cx="4693285" cy="393890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520720" y="116982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22</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520690" y="1713230"/>
            <a:ext cx="3039745" cy="123063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“No, not seven times,”</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answered Jesus, </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“but seventy times seven,</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617220" y="628650"/>
            <a:ext cx="4572000" cy="38862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21894" y="110137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21970" y="1598930"/>
            <a:ext cx="3072130" cy="226187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100" cap="none">
                <a:latin typeface="Arial Black" panose="020B0A04020102020204"/>
                <a:ea typeface="Arial Black" panose="020B0A04020102020204"/>
                <a:cs typeface="Arial Black" panose="020B0A04020102020204"/>
                <a:sym typeface="Arial Black" panose="020B0A04020102020204"/>
              </a:rPr>
              <a:t>because the Kingdom of heaven is like this. Once there was a king who decided to check on his servants' accounts.</a:t>
            </a:r>
            <a:endParaRPr lang="en-GB" sz="2100" cap="none">
              <a:latin typeface="Arial Black" panose="020B0A04020102020204"/>
              <a:ea typeface="Arial Black" panose="020B0A04020102020204"/>
              <a:cs typeface="Arial Black" panose="020B0A04020102020204"/>
              <a:sym typeface="Arial Black" panose="020B0A04020102020204"/>
            </a:endParaRPr>
          </a:p>
        </p:txBody>
      </p:sp>
      <p:pic>
        <p:nvPicPr>
          <p:cNvPr id="114" name="Picture 113"/>
          <p:cNvPicPr/>
          <p:nvPr/>
        </p:nvPicPr>
        <p:blipFill>
          <a:blip r:embed="rId1"/>
          <a:stretch>
            <a:fillRect/>
          </a:stretch>
        </p:blipFill>
        <p:spPr>
          <a:xfrm>
            <a:off x="3747770" y="569595"/>
            <a:ext cx="4780280" cy="400431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97" name="Shape 197"/>
        <p:cNvGrpSpPr/>
        <p:nvPr/>
      </p:nvGrpSpPr>
      <p:grpSpPr>
        <a:xfrm>
          <a:off x="0" y="0"/>
          <a:ext cx="0" cy="0"/>
          <a:chOff x="0" y="0"/>
          <a:chExt cx="0" cy="0"/>
        </a:xfrm>
      </p:grpSpPr>
      <p:sp>
        <p:nvSpPr>
          <p:cNvPr id="198" name="Google Shape;198;p34"/>
          <p:cNvSpPr/>
          <p:nvPr/>
        </p:nvSpPr>
        <p:spPr>
          <a:xfrm>
            <a:off x="510728" y="742954"/>
            <a:ext cx="607200" cy="428700"/>
          </a:xfrm>
          <a:prstGeom prst="rect">
            <a:avLst/>
          </a:prstGeom>
          <a:solidFill>
            <a:schemeClr val="accent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24</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9" name="Google Shape;199;p34"/>
          <p:cNvSpPr txBox="1"/>
          <p:nvPr/>
        </p:nvSpPr>
        <p:spPr>
          <a:xfrm>
            <a:off x="510540" y="1285240"/>
            <a:ext cx="3228975" cy="2123440"/>
          </a:xfrm>
          <a:prstGeom prst="rect">
            <a:avLst/>
          </a:prstGeom>
          <a:noFill/>
          <a:ln>
            <a:noFill/>
          </a:ln>
        </p:spPr>
        <p:txBody>
          <a:bodyPr spcFirstLastPara="1" wrap="square" lIns="0" tIns="0" rIns="0" bIns="0" anchor="t" anchorCtr="0">
            <a:spAutoFit/>
          </a:bodyPr>
          <a:lstStyle/>
          <a:p>
            <a:pPr marL="0" indent="0">
              <a:buClr>
                <a:srgbClr val="000000"/>
              </a:buClr>
              <a:buSzPts val="28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He had just begun to do so when one of them was brought in who owed him millions of dollars.</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3939540" y="583565"/>
            <a:ext cx="4572000" cy="397700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361077" y="70721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25</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361305" y="1201420"/>
            <a:ext cx="3280410" cy="304673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200" cap="none">
                <a:latin typeface="Arial Black" panose="020B0A04020102020204"/>
                <a:ea typeface="Arial Black" panose="020B0A04020102020204"/>
                <a:cs typeface="Arial Black" panose="020B0A04020102020204"/>
                <a:sym typeface="Arial Black" panose="020B0A04020102020204"/>
              </a:rPr>
              <a:t>The servant did not have enough to pay his debt, so the king ordered him to be sold as a slave, with his wife and his children and all that he had, in order to pay the debt. </a:t>
            </a:r>
            <a:endParaRPr lang="en-GB" sz="22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2" name="Picture 101"/>
          <p:cNvPicPr/>
          <p:nvPr/>
        </p:nvPicPr>
        <p:blipFill>
          <a:blip r:embed="rId1"/>
          <a:stretch>
            <a:fillRect/>
          </a:stretch>
        </p:blipFill>
        <p:spPr>
          <a:xfrm>
            <a:off x="586105" y="583565"/>
            <a:ext cx="4343400" cy="3977005"/>
          </a:xfrm>
          <a:prstGeom prst="rect">
            <a:avLst/>
          </a:prstGeom>
          <a:noFill/>
          <a:ln w="9525">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4134</Words>
  <Application>WPS Presentation</Application>
  <PresentationFormat/>
  <Paragraphs>126</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Arial</vt:lpstr>
      <vt:lpstr>SimSun</vt:lpstr>
      <vt:lpstr>Wingdings</vt:lpstr>
      <vt:lpstr>Arial</vt:lpstr>
      <vt:lpstr>Calibri</vt:lpstr>
      <vt:lpstr>Arial Black</vt:lpstr>
      <vt:lpstr>Poppins</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Bianca Palangan</cp:lastModifiedBy>
  <cp:revision>4</cp:revision>
  <dcterms:created xsi:type="dcterms:W3CDTF">2023-08-30T07:37:00Z</dcterms:created>
  <dcterms:modified xsi:type="dcterms:W3CDTF">2023-09-15T12:14:10Z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2A5059DC0A3E424FA19E4F3A3B34161E</vt:lpwstr>
  </property>
  <property fmtid="{D5CDD505-2E9C-101B-9397-08002B2CF9AE}" pid="3" name="KSOProductBuildVer">
    <vt:lpwstr>1033-11.2.0.11537</vt:lpwstr>
  </property>
</Properties>
</file>