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8" r:id="rId17"/>
    <p:sldId id="269" r:id="rId18"/>
    <p:sldId id="274" r:id="rId19"/>
    <p:sldId id="275" r:id="rId20"/>
    <p:sldId id="272" r:id="rId21"/>
    <p:sldId id="273" r:id="rId22"/>
  </p:sldIdLst>
  <p:sldSz cx="9144000" cy="5143500"/>
  <p:notesSz cx="6858000" cy="9144000"/>
  <p:embeddedFontLst>
    <p:embeddedFont>
      <p:font typeface="Calibri" panose="020F0502020204030204"/>
      <p:regular r:id="rId26"/>
      <p:bold r:id="rId27"/>
      <p:italic r:id="rId28"/>
      <p:boldItalic r:id="rId29"/>
    </p:embeddedFont>
    <p:embeddedFont>
      <p:font typeface="Arial Black" panose="020B0A04020102020204"/>
      <p:bold r:id="rId30"/>
    </p:embeddedFont>
    <p:embeddedFont>
      <p:font typeface="Poppins" panose="00000500000000000000"/>
      <p:regular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591"/>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5" name="Shape 135"/>
        <p:cNvGrpSpPr/>
        <p:nvPr/>
      </p:nvGrpSpPr>
      <p:grpSpPr>
        <a:xfrm>
          <a:off x="0" y="0"/>
          <a:ext cx="0" cy="0"/>
          <a:chOff x="0" y="0"/>
          <a:chExt cx="0" cy="0"/>
        </a:xfrm>
      </p:grpSpPr>
      <p:sp>
        <p:nvSpPr>
          <p:cNvPr id="136" name="Google Shape;136;g23e9e892038_2_7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e9e892038_2_7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3e9e892038_2_7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g23e9e892038_2_15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e9e892038_2_15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13" name="Google Shape;213;g23e9e892038_2_15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218"/>
        <p:cNvGrpSpPr/>
        <p:nvPr/>
      </p:nvGrpSpPr>
      <p:grpSpPr>
        <a:xfrm>
          <a:off x="0" y="0"/>
          <a:ext cx="0" cy="0"/>
          <a:chOff x="0" y="0"/>
          <a:chExt cx="0" cy="0"/>
        </a:xfrm>
      </p:grpSpPr>
      <p:sp>
        <p:nvSpPr>
          <p:cNvPr id="219" name="Google Shape;219;g23e9e892038_2_15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3e9e892038_2_15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21" name="Google Shape;221;g23e9e892038_2_15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g23e9e892038_2_17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6" name="Google Shape;236;g23e9e892038_2_17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0" name="Shape 240"/>
        <p:cNvGrpSpPr/>
        <p:nvPr/>
      </p:nvGrpSpPr>
      <p:grpSpPr>
        <a:xfrm>
          <a:off x="0" y="0"/>
          <a:ext cx="0" cy="0"/>
          <a:chOff x="0" y="0"/>
          <a:chExt cx="0" cy="0"/>
        </a:xfrm>
      </p:grpSpPr>
      <p:sp>
        <p:nvSpPr>
          <p:cNvPr id="241" name="Google Shape;241;g23e9e892038_2_17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3e9e892038_2_17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43" name="Google Shape;243;g23e9e892038_2_17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7" name="Shape 247"/>
        <p:cNvGrpSpPr/>
        <p:nvPr/>
      </p:nvGrpSpPr>
      <p:grpSpPr>
        <a:xfrm>
          <a:off x="0" y="0"/>
          <a:ext cx="0" cy="0"/>
          <a:chOff x="0" y="0"/>
          <a:chExt cx="0" cy="0"/>
        </a:xfrm>
      </p:grpSpPr>
      <p:sp>
        <p:nvSpPr>
          <p:cNvPr id="248" name="Google Shape;248;g23e9e892038_2_18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3e9e892038_2_18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50" name="Google Shape;250;g23e9e892038_2_18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6" name="Shape 276"/>
        <p:cNvGrpSpPr/>
        <p:nvPr/>
      </p:nvGrpSpPr>
      <p:grpSpPr>
        <a:xfrm>
          <a:off x="0" y="0"/>
          <a:ext cx="0" cy="0"/>
          <a:chOff x="0" y="0"/>
          <a:chExt cx="0" cy="0"/>
        </a:xfrm>
      </p:grpSpPr>
      <p:sp>
        <p:nvSpPr>
          <p:cNvPr id="277" name="Google Shape;277;g23e9e892038_2_2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3e9e892038_2_2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79" name="Google Shape;279;g23e9e892038_2_2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23e9e892038_2_2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23e9e892038_2_218: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7" name="Google Shape;287;g23e9e892038_2_218: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g23e9e892038_2_8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e9e892038_2_8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48" name="Google Shape;148;g23e9e892038_2_8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Google Shape;153;g23e9e892038_2_10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3e9e892038_2_10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5" name="Google Shape;155;g23e9e892038_2_10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1" name="Shape 161"/>
        <p:cNvGrpSpPr/>
        <p:nvPr/>
      </p:nvGrpSpPr>
      <p:grpSpPr>
        <a:xfrm>
          <a:off x="0" y="0"/>
          <a:ext cx="0" cy="0"/>
          <a:chOff x="0" y="0"/>
          <a:chExt cx="0" cy="0"/>
        </a:xfrm>
      </p:grpSpPr>
      <p:sp>
        <p:nvSpPr>
          <p:cNvPr id="162" name="Google Shape;162;g23e9e892038_2_10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g23e9e892038_2_10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 name="Shape 167"/>
        <p:cNvGrpSpPr/>
        <p:nvPr/>
      </p:nvGrpSpPr>
      <p:grpSpPr>
        <a:xfrm>
          <a:off x="0" y="0"/>
          <a:ext cx="0" cy="0"/>
          <a:chOff x="0" y="0"/>
          <a:chExt cx="0" cy="0"/>
        </a:xfrm>
      </p:grpSpPr>
      <p:sp>
        <p:nvSpPr>
          <p:cNvPr id="168" name="Google Shape;168;g23e9e892038_2_1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3e9e892038_2_11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0" name="Google Shape;170;g23e9e892038_2_11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23e9e892038_2_12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3e9e892038_2_12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9" name="Google Shape;179;g23e9e892038_2_122: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23e9e892038_2_13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3e9e892038_2_13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8" name="Google Shape;188;g23e9e892038_2_13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3" name="Shape 193"/>
        <p:cNvGrpSpPr/>
        <p:nvPr/>
      </p:nvGrpSpPr>
      <p:grpSpPr>
        <a:xfrm>
          <a:off x="0" y="0"/>
          <a:ext cx="0" cy="0"/>
          <a:chOff x="0" y="0"/>
          <a:chExt cx="0" cy="0"/>
        </a:xfrm>
      </p:grpSpPr>
      <p:sp>
        <p:nvSpPr>
          <p:cNvPr id="194" name="Google Shape;194;g23e9e892038_2_13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23e9e892038_2_13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96" name="Google Shape;196;g23e9e892038_2_13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Google Shape;202;g23e9e892038_2_14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e9e892038_2_14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4" name="Google Shape;204;g23e9e892038_2_14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GB" sz="14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6" name="Shape 56"/>
        <p:cNvGrpSpPr/>
        <p:nvPr/>
      </p:nvGrpSpPr>
      <p:grpSpPr>
        <a:xfrm>
          <a:off x="0" y="0"/>
          <a:ext cx="0" cy="0"/>
          <a:chOff x="0" y="0"/>
          <a:chExt cx="0" cy="0"/>
        </a:xfrm>
      </p:grpSpPr>
      <p:sp>
        <p:nvSpPr>
          <p:cNvPr id="57" name="Google Shape;57;p1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63" name="Google Shape;63;p1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88" name="Google Shape;88;p19"/>
          <p:cNvSpPr txBox="1"/>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p:txBody>
      </p:sp>
      <p:sp>
        <p:nvSpPr>
          <p:cNvPr id="90" name="Google Shape;90;p19"/>
          <p:cNvSpPr txBox="1"/>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03" name="Google Shape;103;p21"/>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type="pic" idx="2"/>
          </p:nvPr>
        </p:nvSpPr>
        <p:spPr>
          <a:xfrm>
            <a:off x="896144" y="306388"/>
            <a:ext cx="2743200" cy="2057400"/>
          </a:xfrm>
          <a:prstGeom prst="rect">
            <a:avLst/>
          </a:prstGeom>
          <a:noFill/>
          <a:ln>
            <a:noFill/>
          </a:ln>
        </p:spPr>
      </p:sp>
      <p:sp>
        <p:nvSpPr>
          <p:cNvPr id="109" name="Google Shape;109;p22"/>
          <p:cNvSpPr txBox="1"/>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p:txBody>
      </p:sp>
      <p:sp>
        <p:nvSpPr>
          <p:cNvPr id="110" name="Google Shape;110;p22"/>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16" name="Google Shape;116;p2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p:txBody>
      </p:sp>
      <p:sp>
        <p:nvSpPr>
          <p:cNvPr id="122" name="Google Shape;122;p24"/>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31" name="Shape 131"/>
        <p:cNvGrpSpPr/>
        <p:nvPr/>
      </p:nvGrpSpPr>
      <p:grpSpPr>
        <a:xfrm>
          <a:off x="0" y="0"/>
          <a:ext cx="0" cy="0"/>
          <a:chOff x="0" y="0"/>
          <a:chExt cx="0" cy="0"/>
        </a:xfrm>
      </p:grpSpPr>
      <p:sp>
        <p:nvSpPr>
          <p:cNvPr id="132" name="Google Shape;132;p26"/>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3" name="Google Shape;53;p13"/>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4" name="Google Shape;54;p13"/>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5" name="Google Shape;55;p13"/>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27" name="Google Shape;127;p25"/>
          <p:cNvSpPr txBox="1"/>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8" name="Google Shape;128;p25"/>
          <p:cNvSpPr txBox="1"/>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29" name="Google Shape;129;p25"/>
          <p:cNvSpPr txBox="1"/>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130" name="Google Shape;130;p25"/>
          <p:cNvSpPr txBox="1"/>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6923C"/>
        </a:solidFill>
        <a:effectLst/>
      </p:bgPr>
    </p:bg>
    <p:spTree>
      <p:nvGrpSpPr>
        <p:cNvPr id="139" name="Shape 139"/>
        <p:cNvGrpSpPr/>
        <p:nvPr/>
      </p:nvGrpSpPr>
      <p:grpSpPr>
        <a:xfrm>
          <a:off x="0" y="0"/>
          <a:ext cx="0" cy="0"/>
          <a:chOff x="0" y="0"/>
          <a:chExt cx="0" cy="0"/>
        </a:xfrm>
      </p:grpSpPr>
      <p:sp>
        <p:nvSpPr>
          <p:cNvPr id="140" name="Google Shape;140;p27"/>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2nd</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144" name="Google Shape;144;p27"/>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214" name="Shape 214"/>
        <p:cNvGrpSpPr/>
        <p:nvPr/>
      </p:nvGrpSpPr>
      <p:grpSpPr>
        <a:xfrm>
          <a:off x="0" y="0"/>
          <a:ext cx="0" cy="0"/>
          <a:chOff x="0" y="0"/>
          <a:chExt cx="0" cy="0"/>
        </a:xfrm>
      </p:grpSpPr>
      <p:sp>
        <p:nvSpPr>
          <p:cNvPr id="215" name="Google Shape;215;p36"/>
          <p:cNvSpPr txBox="1"/>
          <p:nvPr/>
        </p:nvSpPr>
        <p:spPr>
          <a:xfrm>
            <a:off x="699770" y="1356360"/>
            <a:ext cx="2479040" cy="2769870"/>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000" cap="none">
                <a:latin typeface="Arial Black" panose="020B0A04020102020204"/>
                <a:ea typeface="Arial Black" panose="020B0A04020102020204"/>
                <a:cs typeface="Arial Black" panose="020B0A04020102020204"/>
                <a:sym typeface="Arial Black" panose="020B0A04020102020204"/>
              </a:rPr>
              <a:t>Will you gain anything if you win the whole world but lose your life? Of course not! There is nothing you can give to regain your life.</a:t>
            </a:r>
            <a:endParaRPr lang="en-GB" sz="2000" cap="none">
              <a:latin typeface="Arial Black" panose="020B0A04020102020204"/>
              <a:ea typeface="Arial Black" panose="020B0A04020102020204"/>
              <a:cs typeface="Arial Black" panose="020B0A04020102020204"/>
              <a:sym typeface="Arial Black" panose="020B0A04020102020204"/>
            </a:endParaRPr>
          </a:p>
        </p:txBody>
      </p:sp>
      <p:sp>
        <p:nvSpPr>
          <p:cNvPr id="216" name="Google Shape;216;p36"/>
          <p:cNvSpPr txBox="1"/>
          <p:nvPr/>
        </p:nvSpPr>
        <p:spPr>
          <a:xfrm>
            <a:off x="699597" y="871865"/>
            <a:ext cx="642900" cy="384175"/>
          </a:xfrm>
          <a:prstGeom prst="rect">
            <a:avLst/>
          </a:prstGeom>
          <a:solidFill>
            <a:srgbClr val="783F0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3556635" y="422275"/>
            <a:ext cx="5020310" cy="41656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38953"/>
        </a:solidFill>
        <a:effectLst/>
      </p:bgPr>
    </p:bg>
    <p:spTree>
      <p:nvGrpSpPr>
        <p:cNvPr id="222" name="Shape 222"/>
        <p:cNvGrpSpPr/>
        <p:nvPr/>
      </p:nvGrpSpPr>
      <p:grpSpPr>
        <a:xfrm>
          <a:off x="0" y="0"/>
          <a:ext cx="0" cy="0"/>
          <a:chOff x="0" y="0"/>
          <a:chExt cx="0" cy="0"/>
        </a:xfrm>
      </p:grpSpPr>
      <p:sp>
        <p:nvSpPr>
          <p:cNvPr id="223" name="Google Shape;223;p37"/>
          <p:cNvSpPr/>
          <p:nvPr/>
        </p:nvSpPr>
        <p:spPr>
          <a:xfrm>
            <a:off x="706877" y="705636"/>
            <a:ext cx="607200" cy="428700"/>
          </a:xfrm>
          <a:prstGeom prst="rect">
            <a:avLst/>
          </a:prstGeom>
          <a:solidFill>
            <a:srgbClr val="741B47"/>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24" name="Google Shape;224;p37"/>
          <p:cNvSpPr txBox="1"/>
          <p:nvPr/>
        </p:nvSpPr>
        <p:spPr>
          <a:xfrm>
            <a:off x="706755" y="1221105"/>
            <a:ext cx="2820670" cy="3046730"/>
          </a:xfrm>
          <a:prstGeom prst="rect">
            <a:avLst/>
          </a:prstGeom>
          <a:noFill/>
          <a:ln>
            <a:noFill/>
          </a:ln>
        </p:spPr>
        <p:txBody>
          <a:bodyPr spcFirstLastPara="1" wrap="square" lIns="0" tIns="0" rIns="0" bIns="0" anchor="t" anchorCtr="0">
            <a:spAutoFit/>
          </a:bodyPr>
          <a:lstStyle/>
          <a:p>
            <a:pPr marL="0" indent="0">
              <a:buClr>
                <a:srgbClr val="000000"/>
              </a:buClr>
              <a:buSzPts val="2000"/>
              <a:buFont typeface="Arial" panose="020B0604020202020204"/>
              <a:buNone/>
            </a:pPr>
            <a:r>
              <a:rPr lang="en-GB" sz="2200" cap="none">
                <a:latin typeface="Arial Black" panose="020B0A04020102020204"/>
                <a:ea typeface="Arial Black" panose="020B0A04020102020204"/>
                <a:cs typeface="Arial Black" panose="020B0A04020102020204"/>
                <a:sym typeface="Arial Black" panose="020B0A04020102020204"/>
              </a:rPr>
              <a:t>For the Son of Man is about to come in the glory of his Father with his angels, and then he will reward each one according to his deeds.</a:t>
            </a:r>
            <a:endParaRPr lang="en-GB" sz="2200" cap="none">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3792220" y="705485"/>
            <a:ext cx="4761865" cy="373316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237" name="Shape 237"/>
        <p:cNvGrpSpPr/>
        <p:nvPr/>
      </p:nvGrpSpPr>
      <p:grpSpPr>
        <a:xfrm>
          <a:off x="0" y="0"/>
          <a:ext cx="0" cy="0"/>
          <a:chOff x="0" y="0"/>
          <a:chExt cx="0" cy="0"/>
        </a:xfrm>
      </p:grpSpPr>
      <p:sp>
        <p:nvSpPr>
          <p:cNvPr id="238" name="Google Shape;238;p39"/>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The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9" name="Google Shape;239;p39"/>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Praise to You,</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Lord Jesus Christ.</a:t>
            </a:r>
            <a:endParaRPr sz="36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4" name="Shape 244"/>
        <p:cNvGrpSpPr/>
        <p:nvPr/>
      </p:nvGrpSpPr>
      <p:grpSpPr>
        <a:xfrm>
          <a:off x="0" y="0"/>
          <a:ext cx="0" cy="0"/>
          <a:chOff x="0" y="0"/>
          <a:chExt cx="0" cy="0"/>
        </a:xfrm>
      </p:grpSpPr>
      <p:sp>
        <p:nvSpPr>
          <p:cNvPr id="245" name="Google Shape;245;p40"/>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40"/>
          <p:cNvPicPr preferRelativeResize="0"/>
          <p:nvPr/>
        </p:nvPicPr>
        <p:blipFill rotWithShape="1">
          <a:blip r:embed="rId1"/>
          <a:srcRect/>
          <a:stretch>
            <a:fillRect/>
          </a:stretch>
        </p:blipFill>
        <p:spPr>
          <a:xfrm>
            <a:off x="4860032" y="735546"/>
            <a:ext cx="3505200" cy="350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7195" y="415925"/>
            <a:ext cx="3740785" cy="48387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 </a:t>
            </a:r>
            <a:r>
              <a:rPr lang="en-US"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Worth the Cost</a:t>
            </a:r>
            <a:endParaRPr lang="en-US" sz="7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328629" y="1163817"/>
            <a:ext cx="3917789" cy="2860040"/>
          </a:xfrm>
          <a:prstGeom prst="rect">
            <a:avLst/>
          </a:prstGeom>
          <a:noFill/>
          <a:ln>
            <a:noFill/>
          </a:ln>
        </p:spPr>
        <p:txBody>
          <a:bodyPr spcFirstLastPara="1" wrap="square" lIns="91425" tIns="45700" rIns="91425" bIns="45700" anchor="t" anchorCtr="0">
            <a:spAutoFit/>
          </a:bodyPr>
          <a:lstStyle/>
          <a:p>
            <a:pPr marL="0" indent="0">
              <a:buClr>
                <a:srgbClr val="000000"/>
              </a:buClr>
              <a:buSzPts val="1800"/>
              <a:buFont typeface="Arial" panose="020B0604020202020204"/>
              <a:buNone/>
            </a:pPr>
            <a:r>
              <a:rPr lang="en-GB" sz="1800" b="1" cap="none">
                <a:latin typeface="Poppins" panose="00000500000000000000"/>
                <a:ea typeface="Poppins" panose="00000500000000000000"/>
                <a:cs typeface="Poppins" panose="00000500000000000000"/>
                <a:sym typeface="Poppins" panose="00000500000000000000"/>
              </a:rPr>
              <a:t>Materials needed:</a:t>
            </a:r>
            <a:endParaRPr lang="en-GB" sz="1800" b="1"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Stickers or other small decorative items</a:t>
            </a:r>
            <a:endParaRPr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Glue or tape</a:t>
            </a:r>
            <a:endParaRPr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Paper, cardstock, or wooden cross</a:t>
            </a:r>
            <a:endParaRPr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Markers or crayons</a:t>
            </a:r>
            <a:endParaRPr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Verse caption or extra decoration (optional)</a:t>
            </a:r>
            <a:endParaRPr sz="1800" cap="none">
              <a:latin typeface="Poppins" panose="00000500000000000000"/>
              <a:ea typeface="Poppins" panose="00000500000000000000"/>
              <a:cs typeface="Poppins" panose="00000500000000000000"/>
              <a:sym typeface="Poppins" panose="00000500000000000000"/>
            </a:endParaRPr>
          </a:p>
          <a:p>
            <a:pPr marL="285750" indent="-285750">
              <a:buClr>
                <a:srgbClr val="000000"/>
              </a:buClr>
              <a:buSzPts val="1800"/>
              <a:buFont typeface="Arial" panose="020B0604020202020204" pitchFamily="34" charset="0"/>
              <a:buChar char="•"/>
            </a:pPr>
            <a:r>
              <a:rPr sz="1800" cap="none">
                <a:latin typeface="Poppins" panose="00000500000000000000"/>
                <a:ea typeface="Poppins" panose="00000500000000000000"/>
                <a:cs typeface="Poppins" panose="00000500000000000000"/>
                <a:sym typeface="Poppins" panose="00000500000000000000"/>
              </a:rPr>
              <a:t>Pipe cleaner or strin</a:t>
            </a:r>
            <a:r>
              <a:rPr lang="en-US" sz="1800" cap="none">
                <a:latin typeface="Poppins" panose="00000500000000000000"/>
                <a:ea typeface="Poppins" panose="00000500000000000000"/>
                <a:cs typeface="Poppins" panose="00000500000000000000"/>
                <a:sym typeface="Poppins" panose="00000500000000000000"/>
              </a:rPr>
              <a:t>g</a:t>
            </a:r>
            <a:endParaRPr sz="1800" cap="none">
              <a:latin typeface="Poppins" panose="00000500000000000000"/>
              <a:ea typeface="Poppins" panose="00000500000000000000"/>
              <a:cs typeface="Poppins" panose="00000500000000000000"/>
              <a:sym typeface="Poppins" panose="00000500000000000000"/>
            </a:endParaRPr>
          </a:p>
        </p:txBody>
      </p:sp>
      <p:pic>
        <p:nvPicPr>
          <p:cNvPr id="107" name="Picture 106"/>
          <p:cNvPicPr/>
          <p:nvPr/>
        </p:nvPicPr>
        <p:blipFill>
          <a:blip r:embed="rId1"/>
          <a:stretch>
            <a:fillRect/>
          </a:stretch>
        </p:blipFill>
        <p:spPr>
          <a:xfrm>
            <a:off x="4424045" y="415925"/>
            <a:ext cx="4228465" cy="43561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251" name="Shape 251"/>
        <p:cNvGrpSpPr/>
        <p:nvPr/>
      </p:nvGrpSpPr>
      <p:grpSpPr>
        <a:xfrm>
          <a:off x="0" y="0"/>
          <a:ext cx="0" cy="0"/>
          <a:chOff x="0" y="0"/>
          <a:chExt cx="0" cy="0"/>
        </a:xfrm>
      </p:grpSpPr>
      <p:sp>
        <p:nvSpPr>
          <p:cNvPr id="252" name="Google Shape;252;p41"/>
          <p:cNvSpPr/>
          <p:nvPr/>
        </p:nvSpPr>
        <p:spPr>
          <a:xfrm>
            <a:off x="417195" y="415925"/>
            <a:ext cx="3740785" cy="48387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en-GB"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Activity: </a:t>
            </a:r>
            <a:r>
              <a:rPr lang="en-US" sz="2000" b="0"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Worth the Cost</a:t>
            </a:r>
            <a:endParaRPr lang="en-US" sz="700" b="0"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
        <p:nvSpPr>
          <p:cNvPr id="253" name="Google Shape;253;p41"/>
          <p:cNvSpPr txBox="1"/>
          <p:nvPr/>
        </p:nvSpPr>
        <p:spPr>
          <a:xfrm>
            <a:off x="639230" y="1888446"/>
            <a:ext cx="3384450" cy="384701"/>
          </a:xfrm>
          <a:prstGeom prst="rect">
            <a:avLst/>
          </a:prstGeom>
          <a:noFill/>
          <a:ln>
            <a:noFill/>
          </a:ln>
        </p:spPr>
        <p:txBody>
          <a:bodyPr spcFirstLastPara="1" wrap="square" lIns="45725" tIns="22850" rIns="45725" bIns="22850" anchor="t" anchorCtr="0">
            <a:spAutoFit/>
          </a:bodyPr>
          <a:lstStyle/>
          <a:p>
            <a:pPr marL="228600" indent="-88900">
              <a:buClr>
                <a:srgbClr val="FFFFFF"/>
              </a:buClr>
              <a:buSzPts val="2200"/>
              <a:buFont typeface="Calibri" panose="020F0502020204030204"/>
              <a:buNone/>
            </a:pPr>
            <a:endParaRPr sz="2200" b="1"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4" name="Google Shape;254;p41"/>
          <p:cNvSpPr txBox="1"/>
          <p:nvPr/>
        </p:nvSpPr>
        <p:spPr>
          <a:xfrm>
            <a:off x="328930" y="1163955"/>
            <a:ext cx="3978910" cy="3691255"/>
          </a:xfrm>
          <a:prstGeom prst="rect">
            <a:avLst/>
          </a:prstGeom>
          <a:noFill/>
          <a:ln>
            <a:noFill/>
          </a:ln>
        </p:spPr>
        <p:txBody>
          <a:bodyPr spcFirstLastPara="1" wrap="square" lIns="91425" tIns="45700" rIns="91425" bIns="45700" anchor="t" anchorCtr="0">
            <a:spAutoFit/>
          </a:bodyPr>
          <a:lstStyle/>
          <a:p>
            <a:pPr marL="285750" indent="-285750">
              <a:buClr>
                <a:srgbClr val="000000"/>
              </a:buClr>
              <a:buSzPts val="1800"/>
              <a:buFont typeface="Arial" panose="020B0604020202020204" pitchFamily="34" charset="0"/>
              <a:buChar char="•"/>
            </a:pPr>
            <a:r>
              <a:rPr lang="en-GB" sz="1800" b="1" cap="none">
                <a:latin typeface="Arial" panose="020B0604020202020204" pitchFamily="34" charset="0"/>
                <a:ea typeface="Poppins" panose="00000500000000000000"/>
                <a:cs typeface="Arial" panose="020B0604020202020204" pitchFamily="34" charset="0"/>
                <a:sym typeface="Poppins" panose="00000500000000000000"/>
              </a:rPr>
              <a:t>Decorate the cross with markers, captions, or other decorations.</a:t>
            </a:r>
            <a:endParaRPr lang="en-GB" sz="1800" b="1" cap="none">
              <a:latin typeface="Arial" panose="020B0604020202020204" pitchFamily="34" charset="0"/>
              <a:ea typeface="Poppins" panose="00000500000000000000"/>
              <a:cs typeface="Arial" panose="020B0604020202020204" pitchFamily="34" charset="0"/>
              <a:sym typeface="Poppins" panose="00000500000000000000"/>
            </a:endParaRPr>
          </a:p>
          <a:p>
            <a:pPr marL="285750" indent="-285750">
              <a:buClr>
                <a:srgbClr val="000000"/>
              </a:buClr>
              <a:buSzPts val="1800"/>
              <a:buFont typeface="Arial" panose="020B0604020202020204" pitchFamily="34" charset="0"/>
              <a:buChar char="•"/>
            </a:pPr>
            <a:r>
              <a:rPr lang="en-GB" sz="1800" b="1" cap="none">
                <a:latin typeface="Arial" panose="020B0604020202020204" pitchFamily="34" charset="0"/>
                <a:ea typeface="Poppins" panose="00000500000000000000"/>
                <a:cs typeface="Arial" panose="020B0604020202020204" pitchFamily="34" charset="0"/>
                <a:sym typeface="Poppins" panose="00000500000000000000"/>
              </a:rPr>
              <a:t>Add decorations such as stickers, jewels, glitter, and even google eyes!</a:t>
            </a:r>
            <a:endParaRPr lang="en-GB" sz="1800" b="1" cap="none">
              <a:latin typeface="Arial" panose="020B0604020202020204" pitchFamily="34" charset="0"/>
              <a:ea typeface="Poppins" panose="00000500000000000000"/>
              <a:cs typeface="Arial" panose="020B0604020202020204" pitchFamily="34" charset="0"/>
              <a:sym typeface="Poppins" panose="00000500000000000000"/>
            </a:endParaRPr>
          </a:p>
          <a:p>
            <a:pPr marL="285750" indent="-285750">
              <a:buClr>
                <a:srgbClr val="000000"/>
              </a:buClr>
              <a:buSzPts val="1800"/>
              <a:buFont typeface="Arial" panose="020B0604020202020204" pitchFamily="34" charset="0"/>
              <a:buChar char="•"/>
            </a:pPr>
            <a:r>
              <a:rPr lang="en-GB" sz="1800" b="1" cap="none">
                <a:latin typeface="Arial" panose="020B0604020202020204" pitchFamily="34" charset="0"/>
                <a:ea typeface="Poppins" panose="00000500000000000000"/>
                <a:cs typeface="Arial" panose="020B0604020202020204" pitchFamily="34" charset="0"/>
                <a:sym typeface="Poppins" panose="00000500000000000000"/>
              </a:rPr>
              <a:t>Add a string or pipe cleaner if you’d like to make this into a decoration.</a:t>
            </a:r>
            <a:endParaRPr lang="en-GB" sz="1800" b="1" cap="none">
              <a:latin typeface="Arial" panose="020B0604020202020204" pitchFamily="34" charset="0"/>
              <a:ea typeface="Poppins" panose="00000500000000000000"/>
              <a:cs typeface="Arial" panose="020B0604020202020204" pitchFamily="34" charset="0"/>
              <a:sym typeface="Poppins" panose="00000500000000000000"/>
            </a:endParaRPr>
          </a:p>
          <a:p>
            <a:pPr marL="285750" indent="-285750">
              <a:buClr>
                <a:srgbClr val="000000"/>
              </a:buClr>
              <a:buSzPts val="1800"/>
              <a:buFont typeface="Arial" panose="020B0604020202020204" pitchFamily="34" charset="0"/>
              <a:buChar char="•"/>
            </a:pPr>
            <a:r>
              <a:rPr lang="en-US" altLang="en-GB" sz="1800" b="1">
                <a:latin typeface="Arial" panose="020B0604020202020204" pitchFamily="34" charset="0"/>
                <a:ea typeface="Poppins" panose="00000500000000000000"/>
                <a:cs typeface="Arial" panose="020B0604020202020204" pitchFamily="34" charset="0"/>
                <a:sym typeface="Poppins" panose="00000500000000000000"/>
              </a:rPr>
              <a:t>This will remind us</a:t>
            </a:r>
            <a:r>
              <a:rPr lang="en-GB" sz="1800" b="1">
                <a:latin typeface="Arial" panose="020B0604020202020204" pitchFamily="34" charset="0"/>
                <a:ea typeface="Poppins" panose="00000500000000000000"/>
                <a:cs typeface="Arial" panose="020B0604020202020204" pitchFamily="34" charset="0"/>
                <a:sym typeface="Poppins" panose="00000500000000000000"/>
              </a:rPr>
              <a:t> that the cross is the most meaningful thing in our faith and in our lives.</a:t>
            </a:r>
            <a:endParaRPr lang="en-GB" sz="1800" b="1" cap="none">
              <a:latin typeface="Arial" panose="020B0604020202020204" pitchFamily="34" charset="0"/>
              <a:ea typeface="Poppins" panose="00000500000000000000"/>
              <a:cs typeface="Arial" panose="020B0604020202020204" pitchFamily="34" charset="0"/>
              <a:sym typeface="Poppins" panose="00000500000000000000"/>
            </a:endParaRPr>
          </a:p>
        </p:txBody>
      </p:sp>
      <p:pic>
        <p:nvPicPr>
          <p:cNvPr id="107" name="Picture 106"/>
          <p:cNvPicPr/>
          <p:nvPr/>
        </p:nvPicPr>
        <p:blipFill>
          <a:blip r:embed="rId1"/>
          <a:stretch>
            <a:fillRect/>
          </a:stretch>
        </p:blipFill>
        <p:spPr>
          <a:xfrm>
            <a:off x="4424045" y="415925"/>
            <a:ext cx="4228465" cy="43561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280" name="Shape 280"/>
        <p:cNvGrpSpPr/>
        <p:nvPr/>
      </p:nvGrpSpPr>
      <p:grpSpPr>
        <a:xfrm>
          <a:off x="0" y="0"/>
          <a:ext cx="0" cy="0"/>
          <a:chOff x="0" y="0"/>
          <a:chExt cx="0" cy="0"/>
        </a:xfrm>
      </p:grpSpPr>
      <p:sp>
        <p:nvSpPr>
          <p:cNvPr id="281" name="Google Shape;281;p43"/>
          <p:cNvSpPr/>
          <p:nvPr/>
        </p:nvSpPr>
        <p:spPr>
          <a:xfrm>
            <a:off x="504212" y="6122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3"/>
          <p:cNvSpPr/>
          <p:nvPr/>
        </p:nvSpPr>
        <p:spPr>
          <a:xfrm>
            <a:off x="504200" y="985200"/>
            <a:ext cx="4619100" cy="34461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1700"/>
              <a:buFont typeface="Arial" panose="020B0604020202020204"/>
              <a:buNone/>
            </a:pP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b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br>
            <a:endParaRPr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You are worth more than the whole world</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Help us to be willing to live for you</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Knowing that you sacrificed all for us</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Thank you for your love</a:t>
            </a:r>
            <a:r>
              <a:rPr lang="en-US" altLang="en-GB" sz="2000">
                <a:solidFill>
                  <a:schemeClr val="lt1"/>
                </a:solidFill>
              </a:rPr>
              <a:t>! </a:t>
            </a:r>
            <a:r>
              <a:rPr lang="en-GB" sz="2000">
                <a:solidFill>
                  <a:schemeClr val="lt1"/>
                </a:solidFill>
              </a:rPr>
              <a:t>We love you, God! </a:t>
            </a: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endParaRPr lang="en-GB" sz="2000">
              <a:solidFill>
                <a:schemeClr val="lt1"/>
              </a:solidFill>
            </a:endParaRPr>
          </a:p>
          <a:p>
            <a:pPr marL="0" marR="0" lvl="0" indent="0" algn="l" rtl="0">
              <a:lnSpc>
                <a:spcPct val="100000"/>
              </a:lnSpc>
              <a:spcBef>
                <a:spcPts val="0"/>
              </a:spcBef>
              <a:spcAft>
                <a:spcPts val="0"/>
              </a:spcAft>
              <a:buClr>
                <a:srgbClr val="000000"/>
              </a:buClr>
              <a:buSzPts val="1700"/>
              <a:buFont typeface="Arial" panose="020B0604020202020204"/>
              <a:buNone/>
            </a:pPr>
            <a:r>
              <a:rPr lang="en-GB" sz="2000">
                <a:solidFill>
                  <a:schemeClr val="lt1"/>
                </a:solidFill>
              </a:rPr>
              <a:t>In Jesus name</a:t>
            </a:r>
            <a:r>
              <a:rPr lang="en-US" altLang="en-GB" sz="2000">
                <a:solidFill>
                  <a:schemeClr val="lt1"/>
                </a:solidFill>
              </a:rPr>
              <a:t> we pray</a:t>
            </a:r>
            <a:r>
              <a:rPr lang="en-GB" sz="2000">
                <a:solidFill>
                  <a:schemeClr val="lt1"/>
                </a:solidFill>
              </a:rPr>
              <a:t>, </a:t>
            </a:r>
            <a:r>
              <a:rPr lang="en-GB" sz="2000" b="0" i="0" u="none" strike="noStrike" cap="none">
                <a:solidFill>
                  <a:schemeClr val="lt1"/>
                </a:solidFill>
                <a:latin typeface="Arial" panose="020B0604020202020204"/>
                <a:ea typeface="Arial" panose="020B0604020202020204"/>
                <a:cs typeface="Arial" panose="020B0604020202020204"/>
                <a:sym typeface="Arial" panose="020B0604020202020204"/>
              </a:rPr>
              <a:t>Amen.</a:t>
            </a:r>
            <a:endParaRPr sz="20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83" name="Google Shape;283;p43" descr="Image result for animated kid praying transparent background"/>
          <p:cNvPicPr preferRelativeResize="0"/>
          <p:nvPr/>
        </p:nvPicPr>
        <p:blipFill rotWithShape="1">
          <a:blip r:embed="rId1"/>
          <a:srcRect/>
          <a:stretch>
            <a:fillRect/>
          </a:stretch>
        </p:blipFill>
        <p:spPr>
          <a:xfrm>
            <a:off x="5580112" y="560361"/>
            <a:ext cx="3276364" cy="4022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8" name="Shape 288"/>
        <p:cNvGrpSpPr/>
        <p:nvPr/>
      </p:nvGrpSpPr>
      <p:grpSpPr>
        <a:xfrm>
          <a:off x="0" y="0"/>
          <a:ext cx="0" cy="0"/>
          <a:chOff x="0" y="0"/>
          <a:chExt cx="0" cy="0"/>
        </a:xfrm>
      </p:grpSpPr>
      <p:sp>
        <p:nvSpPr>
          <p:cNvPr id="289" name="Google Shape;289;p44"/>
          <p:cNvSpPr txBox="1"/>
          <p:nvPr/>
        </p:nvSpPr>
        <p:spPr>
          <a:xfrm>
            <a:off x="0" y="1778577"/>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0" name="Google Shape;290;p44"/>
          <p:cNvSpPr/>
          <p:nvPr/>
        </p:nvSpPr>
        <p:spPr>
          <a:xfrm>
            <a:off x="543790" y="3526718"/>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p44"/>
          <p:cNvSpPr txBox="1"/>
          <p:nvPr/>
        </p:nvSpPr>
        <p:spPr>
          <a:xfrm>
            <a:off x="0" y="3596448"/>
            <a:ext cx="5257800" cy="23050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a:t>
            </a:r>
            <a:r>
              <a:rPr lang="en-US" alt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2nd</a:t>
            </a:r>
            <a:r>
              <a:rPr lang="en-GB" sz="1500" b="1" i="0" u="none" strike="noStrike" cap="none">
                <a:solidFill>
                  <a:schemeClr val="lt1"/>
                </a:solidFill>
                <a:latin typeface="Arial" panose="020B0604020202020204"/>
                <a:ea typeface="Arial" panose="020B0604020202020204"/>
                <a:cs typeface="Arial" panose="020B0604020202020204"/>
                <a:sym typeface="Arial" panose="020B0604020202020204"/>
              </a:rPr>
              <a:t> Sunday in Ordinary Time | Cycle A</a:t>
            </a:r>
            <a:endParaRPr sz="7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92" name="Google Shape;292;p44"/>
          <p:cNvPicPr preferRelativeResize="0"/>
          <p:nvPr/>
        </p:nvPicPr>
        <p:blipFill rotWithShape="1">
          <a:blip r:embed="rId1"/>
          <a:srcRect/>
          <a:stretch>
            <a:fillRect/>
          </a:stretch>
        </p:blipFill>
        <p:spPr>
          <a:xfrm>
            <a:off x="5126182" y="971550"/>
            <a:ext cx="3505200" cy="3505200"/>
          </a:xfrm>
          <a:prstGeom prst="rect">
            <a:avLst/>
          </a:prstGeom>
          <a:noFill/>
          <a:ln>
            <a:noFill/>
          </a:ln>
        </p:spPr>
      </p:pic>
      <p:pic>
        <p:nvPicPr>
          <p:cNvPr id="293" name="Google Shape;293;p44"/>
          <p:cNvPicPr preferRelativeResize="0"/>
          <p:nvPr/>
        </p:nvPicPr>
        <p:blipFill rotWithShape="1">
          <a:blip r:embed="rId2"/>
          <a:srcRect/>
          <a:stretch>
            <a:fillRect/>
          </a:stretch>
        </p:blipFill>
        <p:spPr>
          <a:xfrm>
            <a:off x="1797627" y="1063336"/>
            <a:ext cx="1662545" cy="85898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49" name="Shape 149"/>
        <p:cNvGrpSpPr/>
        <p:nvPr/>
      </p:nvGrpSpPr>
      <p:grpSpPr>
        <a:xfrm>
          <a:off x="0" y="0"/>
          <a:ext cx="0" cy="0"/>
          <a:chOff x="0" y="0"/>
          <a:chExt cx="0" cy="0"/>
        </a:xfrm>
      </p:grpSpPr>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51" name="Google Shape;151;p28"/>
          <p:cNvSpPr txBox="1"/>
          <p:nvPr/>
        </p:nvSpPr>
        <p:spPr>
          <a:xfrm>
            <a:off x="176591" y="743238"/>
            <a:ext cx="8583000" cy="423354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When we speak of the Christian life, there is an element of sacrifice. Jesus spoke to His disciples of this fact, warning them not to be concerned with things of this world, but to focus on lasting things that would matter. He told Peter that it isn’t worth it to “gain the whole world, but lose your soul.” Well, what might that mean? See, people are always seeking after something. It might not be athletic glory, but people today work hard for one thing or another. Some might want money, or a prestigious job, or fancy clothes, or a nice house, or power, or fame, or the perfect family. It is not wrong to want things like that. But we can’t let those pursuits outweigh worship of God. He needs to take the number one spot in our hearts. All of those other things will fade away. They don’t last, and they aren’t worth it.</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7000"/>
              </a:lnSpc>
              <a:spcBef>
                <a:spcPts val="0"/>
              </a:spcBef>
              <a:spcAft>
                <a:spcPts val="0"/>
              </a:spcAft>
              <a:buNone/>
            </a:pPr>
            <a:r>
              <a:rPr lang="en-GB" b="0" i="0" u="none" strike="noStrike" cap="none">
                <a:solidFill>
                  <a:schemeClr val="lt1"/>
                </a:solidFill>
                <a:latin typeface="Arial" panose="020B0604020202020204"/>
                <a:ea typeface="Arial" panose="020B0604020202020204"/>
                <a:cs typeface="Arial" panose="020B0604020202020204"/>
                <a:sym typeface="Arial" panose="020B0604020202020204"/>
              </a:rPr>
              <a:t>Being a Christian isn’t always easy. In fact, we are promised that it can be tough. Sometimes we have to make sacrifices. We might not do the same things as some of our friends, and it may seem like we are missing out on certain activities or opportunities because we choose to follow God. But it’s worth it. You know why? Because ultimately, it was Jesus who made the biggest sacrifice possible. He gave up a Godly throne to come to Earth and live as a human. He gave up His life so that we could be saved and have eternal life. Compared with that, the minor discomforts of life or sacrifice of missing out on an event or music artist here and there seem pretty insignificant. Jesus paid it all. Loving and serving Him brings us the promise of Heaven, and we don’t really have to do anything but believe! That is something worth living for and celebrating, and it’s even better than a gold medal!</a:t>
            </a:r>
            <a:endParaRPr lang="en-GB"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56" name="Shape 156"/>
        <p:cNvGrpSpPr/>
        <p:nvPr/>
      </p:nvGrpSpPr>
      <p:grpSpPr>
        <a:xfrm>
          <a:off x="0" y="0"/>
          <a:ext cx="0" cy="0"/>
          <a:chOff x="0" y="0"/>
          <a:chExt cx="0" cy="0"/>
        </a:xfrm>
      </p:grpSpPr>
      <p:sp>
        <p:nvSpPr>
          <p:cNvPr id="157" name="Google Shape;157;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8" name="Google Shape;158;p29"/>
          <p:cNvSpPr txBox="1"/>
          <p:nvPr/>
        </p:nvSpPr>
        <p:spPr>
          <a:xfrm>
            <a:off x="0" y="4237046"/>
            <a:ext cx="9144000" cy="384175"/>
          </a:xfrm>
          <a:prstGeom prst="rect">
            <a:avLst/>
          </a:prstGeom>
          <a:no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rPr>
              <a:t>Jesus Speaks about His Suffering and Death</a:t>
            </a:r>
            <a:endParaRPr lang="en-US" altLang="en-GB" sz="2500" b="1" cap="none">
              <a:solidFill>
                <a:schemeClr val="accent3"/>
              </a:solidFill>
              <a:latin typeface="Arial Black" panose="020B0A04020102020204"/>
              <a:ea typeface="Arial Black" panose="020B0A04020102020204"/>
              <a:cs typeface="Arial Black" panose="020B0A04020102020204"/>
              <a:sym typeface="Arial Black" panose="020B0A04020102020204"/>
            </a:endParaRPr>
          </a:p>
        </p:txBody>
      </p:sp>
      <p:sp>
        <p:nvSpPr>
          <p:cNvPr id="159" name="Google Shape;159;p29"/>
          <p:cNvSpPr txBox="1"/>
          <p:nvPr/>
        </p:nvSpPr>
        <p:spPr>
          <a:xfrm>
            <a:off x="0" y="4576226"/>
            <a:ext cx="9144000" cy="368935"/>
          </a:xfrm>
          <a:prstGeom prst="rect">
            <a:avLst/>
          </a:prstGeom>
          <a:noFill/>
          <a:ln>
            <a:noFill/>
          </a:ln>
        </p:spPr>
        <p:txBody>
          <a:bodyPr spcFirstLastPara="1" wrap="square" lIns="0" tIns="0" rIns="0" bIns="0" anchor="t" anchorCtr="0">
            <a:spAutoFit/>
          </a:bodyPr>
          <a:lstStyle/>
          <a:p>
            <a:pPr marL="0" indent="0" algn="ctr">
              <a:buClr>
                <a:srgbClr val="000000"/>
              </a:buClr>
              <a:buSzPts val="2400"/>
              <a:buFont typeface="Arial" panose="020B0604020202020204"/>
              <a:buNone/>
            </a:pP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Matthew 16:</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21</a:t>
            </a:r>
            <a:r>
              <a:rPr lang="en-GB" sz="2400" cap="none">
                <a:solidFill>
                  <a:schemeClr val="dk1"/>
                </a:solidFill>
                <a:latin typeface="Arial Black" panose="020B0A04020102020204"/>
                <a:ea typeface="Arial Black" panose="020B0A04020102020204"/>
                <a:cs typeface="Arial Black" panose="020B0A04020102020204"/>
                <a:sym typeface="Arial Black" panose="020B0A04020102020204"/>
              </a:rPr>
              <a:t>-2</a:t>
            </a:r>
            <a:r>
              <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rPr>
              <a:t>7</a:t>
            </a:r>
            <a:endParaRPr lang="en-US" altLang="en-GB" sz="24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612140" y="332740"/>
            <a:ext cx="7919720" cy="38690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64" name="Shape 164"/>
        <p:cNvGrpSpPr/>
        <p:nvPr/>
      </p:nvGrpSpPr>
      <p:grpSpPr>
        <a:xfrm>
          <a:off x="0" y="0"/>
          <a:ext cx="0" cy="0"/>
          <a:chOff x="0" y="0"/>
          <a:chExt cx="0" cy="0"/>
        </a:xfrm>
      </p:grpSpPr>
      <p:sp>
        <p:nvSpPr>
          <p:cNvPr id="165" name="Google Shape;165;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according to Matthew.</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66" name="Google Shape;166;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4BD97"/>
        </a:solidFill>
        <a:effectLst/>
      </p:bgPr>
    </p:bg>
    <p:spTree>
      <p:nvGrpSpPr>
        <p:cNvPr id="171" name="Shape 171"/>
        <p:cNvGrpSpPr/>
        <p:nvPr/>
      </p:nvGrpSpPr>
      <p:grpSpPr>
        <a:xfrm>
          <a:off x="0" y="0"/>
          <a:ext cx="0" cy="0"/>
          <a:chOff x="0" y="0"/>
          <a:chExt cx="0" cy="0"/>
        </a:xfrm>
      </p:grpSpPr>
      <p:sp>
        <p:nvSpPr>
          <p:cNvPr id="172" name="Google Shape;172;p31"/>
          <p:cNvSpPr txBox="1"/>
          <p:nvPr/>
        </p:nvSpPr>
        <p:spPr>
          <a:xfrm>
            <a:off x="468907" y="455787"/>
            <a:ext cx="642900" cy="384175"/>
          </a:xfrm>
          <a:prstGeom prst="rect">
            <a:avLst/>
          </a:prstGeom>
          <a:solidFill>
            <a:srgbClr val="953734"/>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rPr>
              <a:t>21</a:t>
            </a:r>
            <a:endParaRPr lang="en-US" sz="2500" b="1"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p:cNvSpPr txBox="1"/>
          <p:nvPr/>
        </p:nvSpPr>
        <p:spPr>
          <a:xfrm>
            <a:off x="468630" y="969645"/>
            <a:ext cx="3332480" cy="3693160"/>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From that time on Jesus began to say plainly to his disciples,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“I must go to Jerusalem and suffer much from the elders, the chief priests, and the teachers of the Law. </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000" cap="none">
                <a:solidFill>
                  <a:schemeClr val="dk1"/>
                </a:solidFill>
                <a:latin typeface="Arial Black" panose="020B0A04020102020204"/>
                <a:ea typeface="Arial Black" panose="020B0A04020102020204"/>
                <a:cs typeface="Arial Black" panose="020B0A04020102020204"/>
                <a:sym typeface="Arial Black" panose="020B0A04020102020204"/>
              </a:rPr>
              <a:t>I will be put to death, but three days later I will be raised to life.”</a:t>
            </a:r>
            <a:endParaRPr lang="en-GB" sz="2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4" name="Google Shape;174;p31" descr="Sunset Animated Illustration by Mina FZ. for Queble on Dribbble"/>
          <p:cNvSpPr/>
          <p:nvPr/>
        </p:nvSpPr>
        <p:spPr>
          <a:xfrm>
            <a:off x="4364675" y="2825925"/>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4088765" y="518795"/>
            <a:ext cx="4572000" cy="410591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BF8E"/>
        </a:solidFill>
        <a:effectLst/>
      </p:bgPr>
    </p:bg>
    <p:spTree>
      <p:nvGrpSpPr>
        <p:cNvPr id="180" name="Shape 180"/>
        <p:cNvGrpSpPr/>
        <p:nvPr/>
      </p:nvGrpSpPr>
      <p:grpSpPr>
        <a:xfrm>
          <a:off x="0" y="0"/>
          <a:ext cx="0" cy="0"/>
          <a:chOff x="0" y="0"/>
          <a:chExt cx="0" cy="0"/>
        </a:xfrm>
      </p:grpSpPr>
      <p:sp>
        <p:nvSpPr>
          <p:cNvPr id="181" name="Google Shape;181;p32"/>
          <p:cNvSpPr txBox="1"/>
          <p:nvPr/>
        </p:nvSpPr>
        <p:spPr>
          <a:xfrm>
            <a:off x="5741700" y="950118"/>
            <a:ext cx="642900" cy="384175"/>
          </a:xfrm>
          <a:prstGeom prst="rect">
            <a:avLst/>
          </a:prstGeom>
          <a:solidFill>
            <a:srgbClr val="31859B"/>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p:cNvSpPr txBox="1"/>
          <p:nvPr/>
        </p:nvSpPr>
        <p:spPr>
          <a:xfrm>
            <a:off x="5786785" y="1569165"/>
            <a:ext cx="2986500" cy="247713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300" cap="none">
                <a:solidFill>
                  <a:schemeClr val="dk1"/>
                </a:solidFill>
                <a:latin typeface="Arial Black" panose="020B0A04020102020204"/>
                <a:ea typeface="Arial Black" panose="020B0A04020102020204"/>
                <a:cs typeface="Arial Black" panose="020B0A04020102020204"/>
                <a:sym typeface="Arial Black" panose="020B0A04020102020204"/>
              </a:rPr>
              <a:t>Peter took him aside and began to rebuke him. </a:t>
            </a:r>
            <a:endParaRPr lang="en-GB" sz="2300" cap="none">
              <a:solidFill>
                <a:schemeClr val="dk1"/>
              </a:solidFill>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300" cap="none">
                <a:solidFill>
                  <a:schemeClr val="dk1"/>
                </a:solidFill>
                <a:latin typeface="Arial Black" panose="020B0A04020102020204"/>
                <a:ea typeface="Arial Black" panose="020B0A04020102020204"/>
                <a:cs typeface="Arial Black" panose="020B0A04020102020204"/>
                <a:sym typeface="Arial Black" panose="020B0A04020102020204"/>
              </a:rPr>
              <a:t>“God forbid it, Lord!” he said. “That must never happen to you!”</a:t>
            </a:r>
            <a:endParaRPr lang="en-GB" sz="23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3" name="Google Shape;183;p32" descr="Sunset Animated Illustration by Mina FZ. for Queble on Dribbble"/>
          <p:cNvSpPr/>
          <p:nvPr/>
        </p:nvSpPr>
        <p:spPr>
          <a:xfrm>
            <a:off x="5278582" y="2516332"/>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604520" y="691515"/>
            <a:ext cx="4826635" cy="396938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CCDC"/>
        </a:solidFill>
        <a:effectLst/>
      </p:bgPr>
    </p:bg>
    <p:spTree>
      <p:nvGrpSpPr>
        <p:cNvPr id="189" name="Shape 189"/>
        <p:cNvGrpSpPr/>
        <p:nvPr/>
      </p:nvGrpSpPr>
      <p:grpSpPr>
        <a:xfrm>
          <a:off x="0" y="0"/>
          <a:ext cx="0" cy="0"/>
          <a:chOff x="0" y="0"/>
          <a:chExt cx="0" cy="0"/>
        </a:xfrm>
      </p:grpSpPr>
      <p:sp>
        <p:nvSpPr>
          <p:cNvPr id="190" name="Google Shape;190;p33"/>
          <p:cNvSpPr/>
          <p:nvPr/>
        </p:nvSpPr>
        <p:spPr>
          <a:xfrm>
            <a:off x="582854" y="712750"/>
            <a:ext cx="607200" cy="428700"/>
          </a:xfrm>
          <a:prstGeom prst="rect">
            <a:avLst/>
          </a:prstGeom>
          <a:solidFill>
            <a:srgbClr val="31859B"/>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1" name="Google Shape;191;p33"/>
          <p:cNvSpPr txBox="1"/>
          <p:nvPr/>
        </p:nvSpPr>
        <p:spPr>
          <a:xfrm>
            <a:off x="582930" y="1355090"/>
            <a:ext cx="3072130" cy="307784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000" cap="none">
                <a:latin typeface="Arial Black" panose="020B0A04020102020204"/>
                <a:ea typeface="Arial Black" panose="020B0A04020102020204"/>
                <a:cs typeface="Arial Black" panose="020B0A04020102020204"/>
                <a:sym typeface="Arial Black" panose="020B0A04020102020204"/>
              </a:rPr>
              <a:t>Jesus turned around and said to Peter, “Get away from me, Satan! You are an obstacle in my way, because these thoughts of yours don't come from God, but from human nature.”</a:t>
            </a:r>
            <a:endParaRPr lang="en-GB" sz="2000" cap="none">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3851910" y="538480"/>
            <a:ext cx="4686300" cy="406654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A0C7"/>
        </a:solidFill>
        <a:effectLst/>
      </p:bgPr>
    </p:bg>
    <p:spTree>
      <p:nvGrpSpPr>
        <p:cNvPr id="197" name="Shape 197"/>
        <p:cNvGrpSpPr/>
        <p:nvPr/>
      </p:nvGrpSpPr>
      <p:grpSpPr>
        <a:xfrm>
          <a:off x="0" y="0"/>
          <a:ext cx="0" cy="0"/>
          <a:chOff x="0" y="0"/>
          <a:chExt cx="0" cy="0"/>
        </a:xfrm>
      </p:grpSpPr>
      <p:sp>
        <p:nvSpPr>
          <p:cNvPr id="198" name="Google Shape;198;p34"/>
          <p:cNvSpPr/>
          <p:nvPr/>
        </p:nvSpPr>
        <p:spPr>
          <a:xfrm>
            <a:off x="707578" y="606429"/>
            <a:ext cx="607200" cy="428700"/>
          </a:xfrm>
          <a:prstGeom prst="rect">
            <a:avLst/>
          </a:prstGeom>
          <a:solidFill>
            <a:schemeClr val="accent3"/>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24</a:t>
            </a:r>
            <a:endParaRPr lang="en-US" sz="25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99" name="Google Shape;199;p34"/>
          <p:cNvSpPr txBox="1"/>
          <p:nvPr/>
        </p:nvSpPr>
        <p:spPr>
          <a:xfrm>
            <a:off x="707578" y="1262208"/>
            <a:ext cx="2858369" cy="3185160"/>
          </a:xfrm>
          <a:prstGeom prst="rect">
            <a:avLst/>
          </a:prstGeom>
          <a:noFill/>
          <a:ln>
            <a:noFill/>
          </a:ln>
        </p:spPr>
        <p:txBody>
          <a:bodyPr spcFirstLastPara="1" wrap="square" lIns="0" tIns="0" rIns="0" bIns="0" anchor="t" anchorCtr="0">
            <a:spAutoFit/>
          </a:bodyPr>
          <a:lstStyle/>
          <a:p>
            <a:pPr marL="0" indent="0">
              <a:buClr>
                <a:srgbClr val="000000"/>
              </a:buClr>
              <a:buSzPts val="2800"/>
              <a:buFont typeface="Arial" panose="020B0604020202020204"/>
              <a:buNone/>
            </a:pPr>
            <a:r>
              <a:rPr lang="en-GB" sz="2300" cap="none">
                <a:latin typeface="Arial Black" panose="020B0A04020102020204"/>
                <a:ea typeface="Arial Black" panose="020B0A04020102020204"/>
                <a:cs typeface="Arial Black" panose="020B0A04020102020204"/>
                <a:sym typeface="Arial Black" panose="020B0A04020102020204"/>
              </a:rPr>
              <a:t>Then Jesus said to his disciples, “If any of you want to come with me, you must forget yourself, carry your cross, and follow me. </a:t>
            </a:r>
            <a:endParaRPr lang="en-GB" sz="2300" cap="none">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3729355" y="606425"/>
            <a:ext cx="4712970" cy="393001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205" name="Shape 205"/>
        <p:cNvGrpSpPr/>
        <p:nvPr/>
      </p:nvGrpSpPr>
      <p:grpSpPr>
        <a:xfrm>
          <a:off x="0" y="0"/>
          <a:ext cx="0" cy="0"/>
          <a:chOff x="0" y="0"/>
          <a:chExt cx="0" cy="0"/>
        </a:xfrm>
      </p:grpSpPr>
      <p:sp>
        <p:nvSpPr>
          <p:cNvPr id="206" name="Google Shape;206;p35"/>
          <p:cNvSpPr txBox="1"/>
          <p:nvPr/>
        </p:nvSpPr>
        <p:spPr>
          <a:xfrm>
            <a:off x="5406797" y="992969"/>
            <a:ext cx="642900" cy="384175"/>
          </a:xfrm>
          <a:prstGeom prst="rect">
            <a:avLst/>
          </a:prstGeom>
          <a:solidFill>
            <a:srgbClr val="A61C00"/>
          </a:solidFill>
          <a:ln>
            <a:noFill/>
          </a:ln>
        </p:spPr>
        <p:txBody>
          <a:bodyPr spcFirstLastPara="1" wrap="square" lIns="0" tIns="0" rIns="0" bIns="0" anchor="t" anchorCtr="0">
            <a:spAutoFit/>
          </a:bodyPr>
          <a:lstStyle/>
          <a:p>
            <a:pPr marL="0" indent="0" algn="ctr">
              <a:buClr>
                <a:srgbClr val="000000"/>
              </a:buClr>
              <a:buSzPts val="2500"/>
              <a:buFont typeface="Arial" panose="020B0604020202020204"/>
              <a:buNone/>
            </a:pPr>
            <a:r>
              <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25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207" name="Google Shape;207;p35"/>
          <p:cNvSpPr txBox="1"/>
          <p:nvPr/>
        </p:nvSpPr>
        <p:spPr>
          <a:xfrm>
            <a:off x="5407025" y="1620520"/>
            <a:ext cx="3280410" cy="2215515"/>
          </a:xfrm>
          <a:prstGeom prst="rect">
            <a:avLst/>
          </a:prstGeom>
          <a:noFill/>
          <a:ln>
            <a:noFill/>
          </a:ln>
        </p:spPr>
        <p:txBody>
          <a:bodyPr spcFirstLastPara="1" wrap="square" lIns="0" tIns="0" rIns="0" bIns="0" anchor="t" anchorCtr="0">
            <a:spAutoFit/>
          </a:bodyPr>
          <a:lstStyle/>
          <a:p>
            <a:pPr marL="0" indent="0">
              <a:buClr>
                <a:srgbClr val="000000"/>
              </a:buClr>
              <a:buSzPts val="2400"/>
              <a:buFont typeface="Arial" panose="020B0604020202020204"/>
              <a:buNone/>
            </a:pPr>
            <a:r>
              <a:rPr lang="en-GB" sz="2400" cap="none">
                <a:latin typeface="Arial Black" panose="020B0A04020102020204"/>
                <a:ea typeface="Arial Black" panose="020B0A04020102020204"/>
                <a:cs typeface="Arial Black" panose="020B0A04020102020204"/>
                <a:sym typeface="Arial Black" panose="020B0A04020102020204"/>
              </a:rPr>
              <a:t>For if you want to save your own life, you will lose it; </a:t>
            </a:r>
            <a:endParaRPr lang="en-GB" sz="2400" cap="none">
              <a:latin typeface="Arial Black" panose="020B0A04020102020204"/>
              <a:ea typeface="Arial Black" panose="020B0A04020102020204"/>
              <a:cs typeface="Arial Black" panose="020B0A04020102020204"/>
              <a:sym typeface="Arial Black" panose="020B0A04020102020204"/>
            </a:endParaRPr>
          </a:p>
          <a:p>
            <a:pPr marL="0" indent="0">
              <a:buClr>
                <a:srgbClr val="000000"/>
              </a:buClr>
              <a:buSzPts val="2400"/>
              <a:buFont typeface="Arial" panose="020B0604020202020204"/>
              <a:buNone/>
            </a:pPr>
            <a:r>
              <a:rPr lang="en-GB" sz="2400" cap="none">
                <a:latin typeface="Arial Black" panose="020B0A04020102020204"/>
                <a:ea typeface="Arial Black" panose="020B0A04020102020204"/>
                <a:cs typeface="Arial Black" panose="020B0A04020102020204"/>
                <a:sym typeface="Arial Black" panose="020B0A04020102020204"/>
              </a:rPr>
              <a:t>but if you lose your life for my sake, you will find it.</a:t>
            </a:r>
            <a:endParaRPr lang="en-GB" sz="2400" cap="none">
              <a:latin typeface="Arial Black" panose="020B0A04020102020204"/>
              <a:ea typeface="Arial Black" panose="020B0A04020102020204"/>
              <a:cs typeface="Arial Black" panose="020B0A04020102020204"/>
              <a:sym typeface="Arial Black" panose="020B0A04020102020204"/>
            </a:endParaRPr>
          </a:p>
        </p:txBody>
      </p:sp>
      <p:sp>
        <p:nvSpPr>
          <p:cNvPr id="208" name="Google Shape;208;p35" descr="Sunset Animated Illustration by Mina FZ. for Queble on Dribbble"/>
          <p:cNvSpPr/>
          <p:nvPr/>
        </p:nvSpPr>
        <p:spPr>
          <a:xfrm>
            <a:off x="4777154" y="25717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104" name="Picture 103"/>
          <p:cNvPicPr/>
          <p:nvPr/>
        </p:nvPicPr>
        <p:blipFill>
          <a:blip r:embed="rId1"/>
          <a:stretch>
            <a:fillRect/>
          </a:stretch>
        </p:blipFill>
        <p:spPr>
          <a:xfrm>
            <a:off x="523240" y="555625"/>
            <a:ext cx="4381500" cy="4032885"/>
          </a:xfrm>
          <a:prstGeom prst="rect">
            <a:avLst/>
          </a:prstGeom>
          <a:noFill/>
          <a:ln w="9525">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3904</Words>
  <Application>WPS Presentation</Application>
  <PresentationFormat/>
  <Paragraphs>91</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17</vt:i4>
      </vt:variant>
    </vt:vector>
  </HeadingPairs>
  <TitlesOfParts>
    <vt:vector size="30" baseType="lpstr">
      <vt:lpstr>Arial</vt:lpstr>
      <vt:lpstr>SimSun</vt:lpstr>
      <vt:lpstr>Wingdings</vt:lpstr>
      <vt:lpstr>Arial</vt:lpstr>
      <vt:lpstr>Calibri</vt:lpstr>
      <vt:lpstr>Arial Black</vt:lpstr>
      <vt:lpstr>Poppins</vt:lpstr>
      <vt:lpstr>Microsoft YaHei</vt:lpstr>
      <vt:lpstr>Arial Unicode MS</vt:lpstr>
      <vt:lpstr>Arial Black</vt:lpstr>
      <vt:lpstr>Simple Light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ASUS</cp:lastModifiedBy>
  <cp:revision>1</cp:revision>
  <dcterms:created xsi:type="dcterms:W3CDTF">2023-08-30T06:37:54Z</dcterms:created>
  <dcterms:modified xsi:type="dcterms:W3CDTF">2023-08-30T06:37:55Z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E3B2D3A4EBCC4D99A241A3D9C109C27B</vt:lpwstr>
  </property>
  <property fmtid="{D5CDD505-2E9C-101B-9397-08002B2CF9AE}" pid="3" name="KSOProductBuildVer">
    <vt:lpwstr>1033-11.2.0.11537</vt:lpwstr>
  </property>
</Properties>
</file>