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Arial Black"/>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6" roundtripDataSignature="AMtx7mjLdZbmVShVdadA/OPNNxYtKOT1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ArialBlack-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300" name="Google Shape;3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07" name="Google Shape;30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41" name="Google Shape;341;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9ef5bdb3b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9ef5bdb3b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 name="Google Shape;13;p2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 name="Google Shape;14;p2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39"/>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1" name="Google Shape;71;p3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2" name="Google Shape;72;p3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3" name="Google Shape;73;p3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0"/>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40"/>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7" name="Google Shape;77;p4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8" name="Google Shape;78;p4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9" name="Google Shape;79;p4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3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8" name="Google Shape;88;p3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9" name="Google Shape;89;p3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29ef5bdb3b0_0_5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6" name="Google Shape;96;g29ef5bdb3b0_0_5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7" name="Google Shape;97;g29ef5bdb3b0_0_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g29ef5bdb3b0_0_6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0" name="Google Shape;100;g29ef5bdb3b0_0_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g29ef5bdb3b0_0_6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g29ef5bdb3b0_0_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4" name="Google Shape;104;g29ef5bdb3b0_0_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sp>
        <p:nvSpPr>
          <p:cNvPr id="106" name="Google Shape;106;g29ef5bdb3b0_0_6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g29ef5bdb3b0_0_6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8" name="Google Shape;108;g29ef5bdb3b0_0_6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9" name="Google Shape;109;g29ef5bdb3b0_0_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g29ef5bdb3b0_0_7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g29ef5bdb3b0_0_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g29ef5bdb3b0_0_76"/>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5" name="Google Shape;115;g29ef5bdb3b0_0_76"/>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6" name="Google Shape;116;g29ef5bdb3b0_0_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g29ef5bdb3b0_0_8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9" name="Google Shape;119;g29ef5bdb3b0_0_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 name="Google Shape;17;p3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8" name="Google Shape;18;p3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9" name="Google Shape;19;p3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0" name="Google Shape;20;p3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g29ef5bdb3b0_0_8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9ef5bdb3b0_0_8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3" name="Google Shape;123;g29ef5bdb3b0_0_8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4" name="Google Shape;124;g29ef5bdb3b0_0_8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5" name="Google Shape;125;g29ef5bdb3b0_0_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g29ef5bdb3b0_0_8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28" name="Google Shape;128;g29ef5bdb3b0_0_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g29ef5bdb3b0_0_9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1" name="Google Shape;131;g29ef5bdb3b0_0_9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32" name="Google Shape;132;g29ef5bdb3b0_0_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g29ef5bdb3b0_0_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2"/>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3" name="Google Shape;23;p32"/>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24" name="Google Shape;24;p3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5" name="Google Shape;25;p3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6" name="Google Shape;26;p3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9" name="Google Shape;29;p33"/>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30" name="Google Shape;30;p3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1" name="Google Shape;31;p3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2" name="Google Shape;32;p3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5" name="Google Shape;35;p34"/>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6" name="Google Shape;36;p34"/>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7" name="Google Shape;37;p3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8" name="Google Shape;38;p3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9" name="Google Shape;39;p3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2" name="Google Shape;42;p35"/>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3" name="Google Shape;43;p35"/>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4" name="Google Shape;44;p35"/>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5" name="Google Shape;45;p35"/>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6" name="Google Shape;46;p3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7" name="Google Shape;47;p3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8" name="Google Shape;48;p3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1" name="Google Shape;51;p3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2" name="Google Shape;52;p3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3" name="Google Shape;53;p3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7"/>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6" name="Google Shape;56;p37"/>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57" name="Google Shape;57;p37"/>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58" name="Google Shape;58;p3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3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0" name="Google Shape;60;p3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8"/>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3" name="Google Shape;63;p38"/>
          <p:cNvSpPr/>
          <p:nvPr>
            <p:ph idx="2" type="pic"/>
          </p:nvPr>
        </p:nvSpPr>
        <p:spPr>
          <a:xfrm>
            <a:off x="896144" y="306388"/>
            <a:ext cx="2743200" cy="2057400"/>
          </a:xfrm>
          <a:prstGeom prst="rect">
            <a:avLst/>
          </a:prstGeom>
          <a:noFill/>
          <a:ln>
            <a:noFill/>
          </a:ln>
        </p:spPr>
      </p:sp>
      <p:sp>
        <p:nvSpPr>
          <p:cNvPr id="64" name="Google Shape;64;p38"/>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65" name="Google Shape;65;p3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6" name="Google Shape;66;p3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7" name="Google Shape;67;p3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2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82" name="Google Shape;82;p29"/>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83" name="Google Shape;83;p2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84" name="Google Shape;84;p2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85" name="Google Shape;85;p2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g29ef5bdb3b0_0_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2" name="Google Shape;92;g29ef5bdb3b0_0_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93" name="Google Shape;93;g29ef5bdb3b0_0_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www.youtube.com/watch?v=1m0MJfCZBQU" TargetMode="Externa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1"/>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1"/>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Solemnity of our Lord Jesus, Christ the King</a:t>
            </a:r>
            <a:endParaRPr b="0" i="0" sz="700" u="none" cap="none" strike="noStrike">
              <a:solidFill>
                <a:schemeClr val="lt1"/>
              </a:solidFill>
              <a:latin typeface="Arial"/>
              <a:ea typeface="Arial"/>
              <a:cs typeface="Arial"/>
              <a:sym typeface="Arial"/>
            </a:endParaRPr>
          </a:p>
        </p:txBody>
      </p:sp>
      <p:pic>
        <p:nvPicPr>
          <p:cNvPr id="143" name="Google Shape;143;p1"/>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13" name="Shape 213"/>
        <p:cNvGrpSpPr/>
        <p:nvPr/>
      </p:nvGrpSpPr>
      <p:grpSpPr>
        <a:xfrm>
          <a:off x="0" y="0"/>
          <a:ext cx="0" cy="0"/>
          <a:chOff x="0" y="0"/>
          <a:chExt cx="0" cy="0"/>
        </a:xfrm>
      </p:grpSpPr>
      <p:sp>
        <p:nvSpPr>
          <p:cNvPr id="214" name="Google Shape;214;p10"/>
          <p:cNvSpPr txBox="1"/>
          <p:nvPr/>
        </p:nvSpPr>
        <p:spPr>
          <a:xfrm>
            <a:off x="277686" y="1328104"/>
            <a:ext cx="642900" cy="384900"/>
          </a:xfrm>
          <a:prstGeom prst="rect">
            <a:avLst/>
          </a:prstGeom>
          <a:solidFill>
            <a:srgbClr val="C4BD97"/>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36</a:t>
            </a:r>
            <a:endParaRPr b="1" i="0" sz="2500" u="none" cap="none" strike="noStrike">
              <a:solidFill>
                <a:srgbClr val="FFFFFF"/>
              </a:solidFill>
              <a:latin typeface="Arial Black"/>
              <a:ea typeface="Arial Black"/>
              <a:cs typeface="Arial Black"/>
              <a:sym typeface="Arial Black"/>
            </a:endParaRPr>
          </a:p>
        </p:txBody>
      </p:sp>
      <p:sp>
        <p:nvSpPr>
          <p:cNvPr id="215" name="Google Shape;215;p10"/>
          <p:cNvSpPr txBox="1"/>
          <p:nvPr/>
        </p:nvSpPr>
        <p:spPr>
          <a:xfrm>
            <a:off x="277686" y="1954002"/>
            <a:ext cx="2620497"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naked and you clothed me; I was sick and you took care of me, in prison and you visited me.</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6" name="Google Shape;216;p10"/>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7" name="Google Shape;217;p10"/>
          <p:cNvPicPr preferRelativeResize="0"/>
          <p:nvPr/>
        </p:nvPicPr>
        <p:blipFill rotWithShape="1">
          <a:blip r:embed="rId3">
            <a:alphaModFix/>
          </a:blip>
          <a:srcRect b="0" l="0" r="0" t="0"/>
          <a:stretch/>
        </p:blipFill>
        <p:spPr>
          <a:xfrm>
            <a:off x="2967925" y="289463"/>
            <a:ext cx="5882899" cy="4412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11"/>
          <p:cNvSpPr/>
          <p:nvPr/>
        </p:nvSpPr>
        <p:spPr>
          <a:xfrm>
            <a:off x="466038" y="1106029"/>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37</a:t>
            </a:r>
            <a:endParaRPr b="1" i="0" sz="2500" u="none" cap="none" strike="noStrike">
              <a:solidFill>
                <a:schemeClr val="lt1"/>
              </a:solidFill>
              <a:latin typeface="Arial Black"/>
              <a:ea typeface="Arial Black"/>
              <a:cs typeface="Arial Black"/>
              <a:sym typeface="Arial Black"/>
            </a:endParaRPr>
          </a:p>
        </p:txBody>
      </p:sp>
      <p:sp>
        <p:nvSpPr>
          <p:cNvPr id="224" name="Google Shape;224;p11"/>
          <p:cNvSpPr txBox="1"/>
          <p:nvPr/>
        </p:nvSpPr>
        <p:spPr>
          <a:xfrm>
            <a:off x="466038" y="1935850"/>
            <a:ext cx="2594877" cy="20467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 righteous will then answer him, ‘When, Lord, did we ever see you hungry and feed you, or thirsty and give you a drink?</a:t>
            </a:r>
            <a:endParaRPr b="0" i="0" sz="1900" u="none" cap="none" strike="noStrike">
              <a:solidFill>
                <a:schemeClr val="dk1"/>
              </a:solidFill>
              <a:latin typeface="Arial Black"/>
              <a:ea typeface="Arial Black"/>
              <a:cs typeface="Arial Black"/>
              <a:sym typeface="Arial Black"/>
            </a:endParaRPr>
          </a:p>
        </p:txBody>
      </p:sp>
      <p:pic>
        <p:nvPicPr>
          <p:cNvPr id="225" name="Google Shape;225;p11"/>
          <p:cNvPicPr preferRelativeResize="0"/>
          <p:nvPr/>
        </p:nvPicPr>
        <p:blipFill rotWithShape="1">
          <a:blip r:embed="rId3">
            <a:alphaModFix/>
          </a:blip>
          <a:srcRect b="0" l="0" r="0" t="0"/>
          <a:stretch/>
        </p:blipFill>
        <p:spPr>
          <a:xfrm>
            <a:off x="3208149" y="410705"/>
            <a:ext cx="5762279" cy="43217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29" name="Shape 229"/>
        <p:cNvGrpSpPr/>
        <p:nvPr/>
      </p:nvGrpSpPr>
      <p:grpSpPr>
        <a:xfrm>
          <a:off x="0" y="0"/>
          <a:ext cx="0" cy="0"/>
          <a:chOff x="0" y="0"/>
          <a:chExt cx="0" cy="0"/>
        </a:xfrm>
      </p:grpSpPr>
      <p:sp>
        <p:nvSpPr>
          <p:cNvPr id="230" name="Google Shape;230;p12"/>
          <p:cNvSpPr/>
          <p:nvPr/>
        </p:nvSpPr>
        <p:spPr>
          <a:xfrm>
            <a:off x="6495991" y="995135"/>
            <a:ext cx="607200" cy="428700"/>
          </a:xfrm>
          <a:prstGeom prst="rect">
            <a:avLst/>
          </a:prstGeom>
          <a:solidFill>
            <a:schemeClr val="accent4"/>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38</a:t>
            </a:r>
            <a:endParaRPr b="1" i="0" sz="2500" u="none" cap="none" strike="noStrike">
              <a:solidFill>
                <a:schemeClr val="lt1"/>
              </a:solidFill>
              <a:latin typeface="Arial Black"/>
              <a:ea typeface="Arial Black"/>
              <a:cs typeface="Arial Black"/>
              <a:sym typeface="Arial Black"/>
            </a:endParaRPr>
          </a:p>
        </p:txBody>
      </p:sp>
      <p:sp>
        <p:nvSpPr>
          <p:cNvPr id="231" name="Google Shape;231;p12"/>
          <p:cNvSpPr txBox="1"/>
          <p:nvPr/>
        </p:nvSpPr>
        <p:spPr>
          <a:xfrm>
            <a:off x="6495991" y="1700793"/>
            <a:ext cx="2287101" cy="20467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When did we ever see you a stranger and welcome you in our homes, or naked and clothe you?</a:t>
            </a:r>
            <a:endParaRPr b="0" i="0" sz="1900" u="none" cap="none" strike="noStrike">
              <a:solidFill>
                <a:schemeClr val="dk1"/>
              </a:solidFill>
              <a:latin typeface="Arial Black"/>
              <a:ea typeface="Arial Black"/>
              <a:cs typeface="Arial Black"/>
              <a:sym typeface="Arial Black"/>
            </a:endParaRPr>
          </a:p>
        </p:txBody>
      </p:sp>
      <p:sp>
        <p:nvSpPr>
          <p:cNvPr descr="‘They love people to show respect to them in the marketplaces and to be known as ‘Teacher’. &lt;br/&gt;‘But you must not be called “Teacher”. You are all brothers and sisters together. You have only one Teacher - the Christ. &lt;br/&gt;‘He who serves you as a servant is the greatest among you. Whoever makes himself great will be made humble. Whoever makes himself humble will be made great.’ – Slide 9" id="232" name="Google Shape;232;p12"/>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33" name="Google Shape;233;p12"/>
          <p:cNvPicPr preferRelativeResize="0"/>
          <p:nvPr/>
        </p:nvPicPr>
        <p:blipFill rotWithShape="1">
          <a:blip r:embed="rId3">
            <a:alphaModFix/>
          </a:blip>
          <a:srcRect b="0" l="0" r="0" t="0"/>
          <a:stretch/>
        </p:blipFill>
        <p:spPr>
          <a:xfrm>
            <a:off x="251075" y="364806"/>
            <a:ext cx="5883150" cy="44138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B8B7"/>
        </a:solidFill>
      </p:bgPr>
    </p:bg>
    <p:spTree>
      <p:nvGrpSpPr>
        <p:cNvPr id="238" name="Shape 238"/>
        <p:cNvGrpSpPr/>
        <p:nvPr/>
      </p:nvGrpSpPr>
      <p:grpSpPr>
        <a:xfrm>
          <a:off x="0" y="0"/>
          <a:ext cx="0" cy="0"/>
          <a:chOff x="0" y="0"/>
          <a:chExt cx="0" cy="0"/>
        </a:xfrm>
      </p:grpSpPr>
      <p:sp>
        <p:nvSpPr>
          <p:cNvPr id="239" name="Google Shape;239;p13"/>
          <p:cNvSpPr/>
          <p:nvPr/>
        </p:nvSpPr>
        <p:spPr>
          <a:xfrm>
            <a:off x="5820702" y="1464569"/>
            <a:ext cx="607200" cy="428700"/>
          </a:xfrm>
          <a:prstGeom prst="rect">
            <a:avLst/>
          </a:prstGeom>
          <a:solidFill>
            <a:srgbClr val="953734"/>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39</a:t>
            </a:r>
            <a:endParaRPr b="1" i="0" sz="2500" u="none" cap="none" strike="noStrike">
              <a:solidFill>
                <a:schemeClr val="lt1"/>
              </a:solidFill>
              <a:latin typeface="Arial Black"/>
              <a:ea typeface="Arial Black"/>
              <a:cs typeface="Arial Black"/>
              <a:sym typeface="Arial Black"/>
            </a:endParaRPr>
          </a:p>
        </p:txBody>
      </p:sp>
      <p:sp>
        <p:nvSpPr>
          <p:cNvPr id="240" name="Google Shape;240;p13"/>
          <p:cNvSpPr txBox="1"/>
          <p:nvPr/>
        </p:nvSpPr>
        <p:spPr>
          <a:xfrm>
            <a:off x="5820702" y="2197904"/>
            <a:ext cx="2811843" cy="11695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When did we ever see you sick or in prison, and visit you?’</a:t>
            </a:r>
            <a:endParaRPr b="0" i="0" sz="1900" u="none" cap="none" strike="noStrike">
              <a:solidFill>
                <a:schemeClr val="dk1"/>
              </a:solidFill>
              <a:latin typeface="Arial Black"/>
              <a:ea typeface="Arial Black"/>
              <a:cs typeface="Arial Black"/>
              <a:sym typeface="Arial Black"/>
            </a:endParaRPr>
          </a:p>
        </p:txBody>
      </p:sp>
      <p:pic>
        <p:nvPicPr>
          <p:cNvPr id="241" name="Google Shape;241;p13"/>
          <p:cNvPicPr preferRelativeResize="0"/>
          <p:nvPr/>
        </p:nvPicPr>
        <p:blipFill rotWithShape="1">
          <a:blip r:embed="rId3">
            <a:alphaModFix/>
          </a:blip>
          <a:srcRect b="0" l="0" r="0" t="0"/>
          <a:stretch/>
        </p:blipFill>
        <p:spPr>
          <a:xfrm>
            <a:off x="131735" y="520646"/>
            <a:ext cx="5469611" cy="41022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8CD5"/>
        </a:solidFill>
      </p:bgPr>
    </p:bg>
    <p:spTree>
      <p:nvGrpSpPr>
        <p:cNvPr id="246" name="Shape 246"/>
        <p:cNvGrpSpPr/>
        <p:nvPr/>
      </p:nvGrpSpPr>
      <p:grpSpPr>
        <a:xfrm>
          <a:off x="0" y="0"/>
          <a:ext cx="0" cy="0"/>
          <a:chOff x="0" y="0"/>
          <a:chExt cx="0" cy="0"/>
        </a:xfrm>
      </p:grpSpPr>
      <p:sp>
        <p:nvSpPr>
          <p:cNvPr id="247" name="Google Shape;247;p14"/>
          <p:cNvSpPr/>
          <p:nvPr/>
        </p:nvSpPr>
        <p:spPr>
          <a:xfrm>
            <a:off x="754150" y="926928"/>
            <a:ext cx="607200" cy="428700"/>
          </a:xfrm>
          <a:prstGeom prst="rect">
            <a:avLst/>
          </a:prstGeom>
          <a:solidFill>
            <a:srgbClr val="93B3D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40</a:t>
            </a:r>
            <a:endParaRPr b="1" i="0" sz="2500" u="none" cap="none" strike="noStrike">
              <a:solidFill>
                <a:schemeClr val="lt1"/>
              </a:solidFill>
              <a:latin typeface="Arial Black"/>
              <a:ea typeface="Arial Black"/>
              <a:cs typeface="Arial Black"/>
              <a:sym typeface="Arial Black"/>
            </a:endParaRPr>
          </a:p>
        </p:txBody>
      </p:sp>
      <p:sp>
        <p:nvSpPr>
          <p:cNvPr id="248" name="Google Shape;248;p14"/>
          <p:cNvSpPr txBox="1"/>
          <p:nvPr/>
        </p:nvSpPr>
        <p:spPr>
          <a:xfrm>
            <a:off x="754150" y="1663120"/>
            <a:ext cx="2439884" cy="23391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 King will reply, ‘I tell you, whenever you did this for one of the least important of these followers of mine, you did it for me!’</a:t>
            </a:r>
            <a:endParaRPr b="0" i="0" sz="1900" u="none" cap="none" strike="noStrike">
              <a:solidFill>
                <a:schemeClr val="dk1"/>
              </a:solidFill>
              <a:latin typeface="Arial Black"/>
              <a:ea typeface="Arial Black"/>
              <a:cs typeface="Arial Black"/>
              <a:sym typeface="Arial Black"/>
            </a:endParaRPr>
          </a:p>
        </p:txBody>
      </p:sp>
      <p:pic>
        <p:nvPicPr>
          <p:cNvPr id="249" name="Google Shape;249;p14"/>
          <p:cNvPicPr preferRelativeResize="0"/>
          <p:nvPr/>
        </p:nvPicPr>
        <p:blipFill rotWithShape="1">
          <a:blip r:embed="rId3">
            <a:alphaModFix/>
          </a:blip>
          <a:srcRect b="0" l="33729" r="0" t="0"/>
          <a:stretch/>
        </p:blipFill>
        <p:spPr>
          <a:xfrm>
            <a:off x="3975316" y="203899"/>
            <a:ext cx="4184542" cy="4735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254" name="Shape 254"/>
        <p:cNvGrpSpPr/>
        <p:nvPr/>
      </p:nvGrpSpPr>
      <p:grpSpPr>
        <a:xfrm>
          <a:off x="0" y="0"/>
          <a:ext cx="0" cy="0"/>
          <a:chOff x="0" y="0"/>
          <a:chExt cx="0" cy="0"/>
        </a:xfrm>
      </p:grpSpPr>
      <p:sp>
        <p:nvSpPr>
          <p:cNvPr id="255" name="Google Shape;255;p15"/>
          <p:cNvSpPr/>
          <p:nvPr/>
        </p:nvSpPr>
        <p:spPr>
          <a:xfrm>
            <a:off x="5951349" y="1060652"/>
            <a:ext cx="607200" cy="428700"/>
          </a:xfrm>
          <a:prstGeom prst="rect">
            <a:avLst/>
          </a:prstGeom>
          <a:solidFill>
            <a:srgbClr val="E36C09"/>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41</a:t>
            </a:r>
            <a:endParaRPr b="1" i="0" sz="2500" u="none" cap="none" strike="noStrike">
              <a:solidFill>
                <a:schemeClr val="lt1"/>
              </a:solidFill>
              <a:latin typeface="Arial Black"/>
              <a:ea typeface="Arial Black"/>
              <a:cs typeface="Arial Black"/>
              <a:sym typeface="Arial Black"/>
            </a:endParaRPr>
          </a:p>
        </p:txBody>
      </p:sp>
      <p:sp>
        <p:nvSpPr>
          <p:cNvPr id="256" name="Google Shape;256;p15"/>
          <p:cNvSpPr txBox="1"/>
          <p:nvPr/>
        </p:nvSpPr>
        <p:spPr>
          <a:xfrm>
            <a:off x="5951349" y="1743746"/>
            <a:ext cx="3192651" cy="23391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“Then he will say to those on his left, ‘Away from me, you that are under God's curse! Away to the eternal fire which has been prepared for the Devil and his angels!</a:t>
            </a:r>
            <a:endParaRPr b="0" i="0" sz="1900" u="none" cap="none" strike="noStrike">
              <a:solidFill>
                <a:schemeClr val="dk1"/>
              </a:solidFill>
              <a:latin typeface="Arial Black"/>
              <a:ea typeface="Arial Black"/>
              <a:cs typeface="Arial Black"/>
              <a:sym typeface="Arial Black"/>
            </a:endParaRPr>
          </a:p>
        </p:txBody>
      </p:sp>
      <p:pic>
        <p:nvPicPr>
          <p:cNvPr id="257" name="Google Shape;257;p15"/>
          <p:cNvPicPr preferRelativeResize="0"/>
          <p:nvPr/>
        </p:nvPicPr>
        <p:blipFill rotWithShape="1">
          <a:blip r:embed="rId3">
            <a:alphaModFix/>
          </a:blip>
          <a:srcRect b="0" l="0" r="0" t="0"/>
          <a:stretch/>
        </p:blipFill>
        <p:spPr>
          <a:xfrm>
            <a:off x="85240" y="509022"/>
            <a:ext cx="5500607" cy="41254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2" name="Shape 262"/>
        <p:cNvGrpSpPr/>
        <p:nvPr/>
      </p:nvGrpSpPr>
      <p:grpSpPr>
        <a:xfrm>
          <a:off x="0" y="0"/>
          <a:ext cx="0" cy="0"/>
          <a:chOff x="0" y="0"/>
          <a:chExt cx="0" cy="0"/>
        </a:xfrm>
      </p:grpSpPr>
      <p:sp>
        <p:nvSpPr>
          <p:cNvPr id="263" name="Google Shape;263;p16"/>
          <p:cNvSpPr/>
          <p:nvPr/>
        </p:nvSpPr>
        <p:spPr>
          <a:xfrm>
            <a:off x="450550" y="1267889"/>
            <a:ext cx="607200" cy="428700"/>
          </a:xfrm>
          <a:prstGeom prst="rect">
            <a:avLst/>
          </a:prstGeom>
          <a:solidFill>
            <a:srgbClr val="E5B8B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42</a:t>
            </a:r>
            <a:endParaRPr b="1" i="0" sz="2500" u="none" cap="none" strike="noStrike">
              <a:solidFill>
                <a:schemeClr val="lt1"/>
              </a:solidFill>
              <a:latin typeface="Arial Black"/>
              <a:ea typeface="Arial Black"/>
              <a:cs typeface="Arial Black"/>
              <a:sym typeface="Arial Black"/>
            </a:endParaRPr>
          </a:p>
        </p:txBody>
      </p:sp>
      <p:sp>
        <p:nvSpPr>
          <p:cNvPr id="264" name="Google Shape;264;p16"/>
          <p:cNvSpPr txBox="1"/>
          <p:nvPr/>
        </p:nvSpPr>
        <p:spPr>
          <a:xfrm>
            <a:off x="450550" y="1925061"/>
            <a:ext cx="2579369" cy="146193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I was hungry but you would not feed me, thirsty but you would not give me a drink;</a:t>
            </a:r>
            <a:endParaRPr b="0" i="0" sz="1900" u="none" cap="none" strike="noStrike">
              <a:solidFill>
                <a:schemeClr val="dk1"/>
              </a:solidFill>
              <a:latin typeface="Arial Black"/>
              <a:ea typeface="Arial Black"/>
              <a:cs typeface="Arial Black"/>
              <a:sym typeface="Arial Black"/>
            </a:endParaRPr>
          </a:p>
        </p:txBody>
      </p:sp>
      <p:pic>
        <p:nvPicPr>
          <p:cNvPr id="265" name="Google Shape;265;p16"/>
          <p:cNvPicPr preferRelativeResize="0"/>
          <p:nvPr/>
        </p:nvPicPr>
        <p:blipFill rotWithShape="1">
          <a:blip r:embed="rId3">
            <a:alphaModFix/>
          </a:blip>
          <a:srcRect b="0" l="0" r="0" t="0"/>
          <a:stretch/>
        </p:blipFill>
        <p:spPr>
          <a:xfrm>
            <a:off x="3165529" y="432984"/>
            <a:ext cx="5703374" cy="42775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D59B"/>
        </a:solidFill>
      </p:bgPr>
    </p:bg>
    <p:spTree>
      <p:nvGrpSpPr>
        <p:cNvPr id="270" name="Shape 270"/>
        <p:cNvGrpSpPr/>
        <p:nvPr/>
      </p:nvGrpSpPr>
      <p:grpSpPr>
        <a:xfrm>
          <a:off x="0" y="0"/>
          <a:ext cx="0" cy="0"/>
          <a:chOff x="0" y="0"/>
          <a:chExt cx="0" cy="0"/>
        </a:xfrm>
      </p:grpSpPr>
      <p:sp>
        <p:nvSpPr>
          <p:cNvPr id="271" name="Google Shape;271;p17"/>
          <p:cNvSpPr/>
          <p:nvPr/>
        </p:nvSpPr>
        <p:spPr>
          <a:xfrm>
            <a:off x="450550" y="1095874"/>
            <a:ext cx="607200" cy="428700"/>
          </a:xfrm>
          <a:prstGeom prst="rect">
            <a:avLst/>
          </a:prstGeom>
          <a:solidFill>
            <a:srgbClr val="4F6128"/>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43</a:t>
            </a:r>
            <a:endParaRPr b="1" i="0" sz="2500" u="none" cap="none" strike="noStrike">
              <a:solidFill>
                <a:schemeClr val="lt1"/>
              </a:solidFill>
              <a:latin typeface="Arial Black"/>
              <a:ea typeface="Arial Black"/>
              <a:cs typeface="Arial Black"/>
              <a:sym typeface="Arial Black"/>
            </a:endParaRPr>
          </a:p>
        </p:txBody>
      </p:sp>
      <p:sp>
        <p:nvSpPr>
          <p:cNvPr id="272" name="Google Shape;272;p17"/>
          <p:cNvSpPr txBox="1"/>
          <p:nvPr/>
        </p:nvSpPr>
        <p:spPr>
          <a:xfrm>
            <a:off x="450550" y="1694587"/>
            <a:ext cx="2579369" cy="26314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I was a stranger but you would not welcome me in your homes, naked but you would not clothe me; I was sick and in prison but you would not take care of me.’</a:t>
            </a:r>
            <a:endParaRPr b="0" i="0" sz="1900" u="none" cap="none" strike="noStrike">
              <a:solidFill>
                <a:schemeClr val="dk1"/>
              </a:solidFill>
              <a:latin typeface="Arial Black"/>
              <a:ea typeface="Arial Black"/>
              <a:cs typeface="Arial Black"/>
              <a:sym typeface="Arial Black"/>
            </a:endParaRPr>
          </a:p>
        </p:txBody>
      </p:sp>
      <p:pic>
        <p:nvPicPr>
          <p:cNvPr id="273" name="Google Shape;273;p17"/>
          <p:cNvPicPr preferRelativeResize="0"/>
          <p:nvPr/>
        </p:nvPicPr>
        <p:blipFill rotWithShape="1">
          <a:blip r:embed="rId3">
            <a:alphaModFix/>
          </a:blip>
          <a:srcRect b="0" l="0" r="0" t="0"/>
          <a:stretch/>
        </p:blipFill>
        <p:spPr>
          <a:xfrm>
            <a:off x="3058523" y="539533"/>
            <a:ext cx="5791009" cy="43432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BFBF"/>
        </a:solidFill>
      </p:bgPr>
    </p:bg>
    <p:spTree>
      <p:nvGrpSpPr>
        <p:cNvPr id="278" name="Shape 278"/>
        <p:cNvGrpSpPr/>
        <p:nvPr/>
      </p:nvGrpSpPr>
      <p:grpSpPr>
        <a:xfrm>
          <a:off x="0" y="0"/>
          <a:ext cx="0" cy="0"/>
          <a:chOff x="0" y="0"/>
          <a:chExt cx="0" cy="0"/>
        </a:xfrm>
      </p:grpSpPr>
      <p:sp>
        <p:nvSpPr>
          <p:cNvPr id="279" name="Google Shape;279;p18"/>
          <p:cNvSpPr/>
          <p:nvPr/>
        </p:nvSpPr>
        <p:spPr>
          <a:xfrm>
            <a:off x="450550" y="1033881"/>
            <a:ext cx="607200" cy="428700"/>
          </a:xfrm>
          <a:prstGeom prst="rect">
            <a:avLst/>
          </a:prstGeom>
          <a:solidFill>
            <a:srgbClr val="7F7F7F"/>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44</a:t>
            </a:r>
            <a:endParaRPr b="1" i="0" sz="2500" u="none" cap="none" strike="noStrike">
              <a:solidFill>
                <a:schemeClr val="lt1"/>
              </a:solidFill>
              <a:latin typeface="Arial Black"/>
              <a:ea typeface="Arial Black"/>
              <a:cs typeface="Arial Black"/>
              <a:sym typeface="Arial Black"/>
            </a:endParaRPr>
          </a:p>
        </p:txBody>
      </p:sp>
      <p:sp>
        <p:nvSpPr>
          <p:cNvPr id="280" name="Google Shape;280;p18"/>
          <p:cNvSpPr txBox="1"/>
          <p:nvPr/>
        </p:nvSpPr>
        <p:spPr>
          <a:xfrm>
            <a:off x="450550" y="1694587"/>
            <a:ext cx="2579369" cy="26314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Then they will answer him, ‘When, Lord, did we ever see you hungry or thirsty or a stranger or naked or sick or in prison, and we would not help you?’</a:t>
            </a:r>
            <a:endParaRPr b="0" i="0" sz="1900" u="none" cap="none" strike="noStrike">
              <a:solidFill>
                <a:schemeClr val="dk1"/>
              </a:solidFill>
              <a:latin typeface="Arial Black"/>
              <a:ea typeface="Arial Black"/>
              <a:cs typeface="Arial Black"/>
              <a:sym typeface="Arial Black"/>
            </a:endParaRPr>
          </a:p>
        </p:txBody>
      </p:sp>
      <p:pic>
        <p:nvPicPr>
          <p:cNvPr id="281" name="Google Shape;281;p18"/>
          <p:cNvPicPr preferRelativeResize="0"/>
          <p:nvPr/>
        </p:nvPicPr>
        <p:blipFill rotWithShape="1">
          <a:blip r:embed="rId3">
            <a:alphaModFix/>
          </a:blip>
          <a:srcRect b="0" l="0" r="0" t="0"/>
          <a:stretch/>
        </p:blipFill>
        <p:spPr>
          <a:xfrm>
            <a:off x="3029919" y="347743"/>
            <a:ext cx="5930684" cy="44480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B3D7"/>
        </a:solidFill>
      </p:bgPr>
    </p:bg>
    <p:spTree>
      <p:nvGrpSpPr>
        <p:cNvPr id="286" name="Shape 286"/>
        <p:cNvGrpSpPr/>
        <p:nvPr/>
      </p:nvGrpSpPr>
      <p:grpSpPr>
        <a:xfrm>
          <a:off x="0" y="0"/>
          <a:ext cx="0" cy="0"/>
          <a:chOff x="0" y="0"/>
          <a:chExt cx="0" cy="0"/>
        </a:xfrm>
      </p:grpSpPr>
      <p:sp>
        <p:nvSpPr>
          <p:cNvPr id="287" name="Google Shape;287;p19"/>
          <p:cNvSpPr/>
          <p:nvPr/>
        </p:nvSpPr>
        <p:spPr>
          <a:xfrm>
            <a:off x="613282" y="956390"/>
            <a:ext cx="607200" cy="428700"/>
          </a:xfrm>
          <a:prstGeom prst="rect">
            <a:avLst/>
          </a:prstGeom>
          <a:solidFill>
            <a:schemeClr val="accen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45</a:t>
            </a:r>
            <a:endParaRPr b="1" i="0" sz="2500" u="none" cap="none" strike="noStrike">
              <a:solidFill>
                <a:schemeClr val="lt1"/>
              </a:solidFill>
              <a:latin typeface="Arial Black"/>
              <a:ea typeface="Arial Black"/>
              <a:cs typeface="Arial Black"/>
              <a:sym typeface="Arial Black"/>
            </a:endParaRPr>
          </a:p>
        </p:txBody>
      </p:sp>
      <p:sp>
        <p:nvSpPr>
          <p:cNvPr id="288" name="Google Shape;288;p19"/>
          <p:cNvSpPr txBox="1"/>
          <p:nvPr/>
        </p:nvSpPr>
        <p:spPr>
          <a:xfrm>
            <a:off x="613282" y="1772079"/>
            <a:ext cx="2579369" cy="23391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 King will reply, ‘I tell you, whenever you refused to help one of these least important ones, you refused to help me.’</a:t>
            </a:r>
            <a:endParaRPr b="0" i="0" sz="1900" u="none" cap="none" strike="noStrike">
              <a:solidFill>
                <a:schemeClr val="dk1"/>
              </a:solidFill>
              <a:latin typeface="Arial Black"/>
              <a:ea typeface="Arial Black"/>
              <a:cs typeface="Arial Black"/>
              <a:sym typeface="Arial Black"/>
            </a:endParaRPr>
          </a:p>
        </p:txBody>
      </p:sp>
      <p:pic>
        <p:nvPicPr>
          <p:cNvPr id="289" name="Google Shape;289;p19"/>
          <p:cNvPicPr preferRelativeResize="0"/>
          <p:nvPr/>
        </p:nvPicPr>
        <p:blipFill rotWithShape="1">
          <a:blip r:embed="rId3">
            <a:alphaModFix/>
          </a:blip>
          <a:srcRect b="0" l="0" r="0" t="0"/>
          <a:stretch/>
        </p:blipFill>
        <p:spPr>
          <a:xfrm>
            <a:off x="4112913" y="203248"/>
            <a:ext cx="4188315" cy="47370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
          <p:cNvSpPr txBox="1"/>
          <p:nvPr/>
        </p:nvSpPr>
        <p:spPr>
          <a:xfrm>
            <a:off x="280500" y="904154"/>
            <a:ext cx="8558400" cy="130805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God uses people to do His work. We are charged with passing Christ’s love and service on to others, just as the Great Commission invites us to be part of God’s plan. Jesus endured hunger and shame while He was on Earth, when we take care of others, we do it as though we do it for Christ, because it is for Him! The gospel invites us to love and serve the Lord by what they do for other people. </a:t>
            </a:r>
            <a:endParaRPr b="0" i="0" sz="1700" u="none" cap="none" strike="noStrike">
              <a:solidFill>
                <a:schemeClr val="lt1"/>
              </a:solidFill>
              <a:latin typeface="Arial"/>
              <a:ea typeface="Arial"/>
              <a:cs typeface="Arial"/>
              <a:sym typeface="Arial"/>
            </a:endParaRPr>
          </a:p>
        </p:txBody>
      </p:sp>
      <p:sp>
        <p:nvSpPr>
          <p:cNvPr id="150" name="Google Shape;150;p2"/>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94" name="Shape 294"/>
        <p:cNvGrpSpPr/>
        <p:nvPr/>
      </p:nvGrpSpPr>
      <p:grpSpPr>
        <a:xfrm>
          <a:off x="0" y="0"/>
          <a:ext cx="0" cy="0"/>
          <a:chOff x="0" y="0"/>
          <a:chExt cx="0" cy="0"/>
        </a:xfrm>
      </p:grpSpPr>
      <p:sp>
        <p:nvSpPr>
          <p:cNvPr id="295" name="Google Shape;295;p20"/>
          <p:cNvSpPr/>
          <p:nvPr/>
        </p:nvSpPr>
        <p:spPr>
          <a:xfrm>
            <a:off x="450550" y="1165618"/>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46</a:t>
            </a:r>
            <a:endParaRPr b="1" i="0" sz="2500" u="none" cap="none" strike="noStrike">
              <a:solidFill>
                <a:schemeClr val="lt1"/>
              </a:solidFill>
              <a:latin typeface="Arial Black"/>
              <a:ea typeface="Arial Black"/>
              <a:cs typeface="Arial Black"/>
              <a:sym typeface="Arial Black"/>
            </a:endParaRPr>
          </a:p>
        </p:txBody>
      </p:sp>
      <p:sp>
        <p:nvSpPr>
          <p:cNvPr id="296" name="Google Shape;296;p20"/>
          <p:cNvSpPr txBox="1"/>
          <p:nvPr/>
        </p:nvSpPr>
        <p:spPr>
          <a:xfrm>
            <a:off x="450550" y="1826322"/>
            <a:ext cx="2579369" cy="17543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These, then, will be sent off to eternal punishment, but the righteous will go to eternal life.”</a:t>
            </a:r>
            <a:endParaRPr b="0" i="0" sz="1900" u="none" cap="none" strike="noStrike">
              <a:solidFill>
                <a:schemeClr val="dk1"/>
              </a:solidFill>
              <a:latin typeface="Arial Black"/>
              <a:ea typeface="Arial Black"/>
              <a:cs typeface="Arial Black"/>
              <a:sym typeface="Arial Black"/>
            </a:endParaRPr>
          </a:p>
        </p:txBody>
      </p:sp>
      <p:pic>
        <p:nvPicPr>
          <p:cNvPr id="297" name="Google Shape;297;p20"/>
          <p:cNvPicPr preferRelativeResize="0"/>
          <p:nvPr/>
        </p:nvPicPr>
        <p:blipFill rotWithShape="1">
          <a:blip r:embed="rId3">
            <a:alphaModFix/>
          </a:blip>
          <a:srcRect b="0" l="0" r="0" t="0"/>
          <a:stretch/>
        </p:blipFill>
        <p:spPr>
          <a:xfrm>
            <a:off x="2904640" y="374865"/>
            <a:ext cx="5858360" cy="43937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301" name="Shape 301"/>
        <p:cNvGrpSpPr/>
        <p:nvPr/>
      </p:nvGrpSpPr>
      <p:grpSpPr>
        <a:xfrm>
          <a:off x="0" y="0"/>
          <a:ext cx="0" cy="0"/>
          <a:chOff x="0" y="0"/>
          <a:chExt cx="0" cy="0"/>
        </a:xfrm>
      </p:grpSpPr>
      <p:sp>
        <p:nvSpPr>
          <p:cNvPr id="302" name="Google Shape;302;p21"/>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303" name="Google Shape;303;p21"/>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22"/>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310" name="Google Shape;310;p22"/>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15" name="Shape 315"/>
        <p:cNvGrpSpPr/>
        <p:nvPr/>
      </p:nvGrpSpPr>
      <p:grpSpPr>
        <a:xfrm>
          <a:off x="0" y="0"/>
          <a:ext cx="0" cy="0"/>
          <a:chOff x="0" y="0"/>
          <a:chExt cx="0" cy="0"/>
        </a:xfrm>
      </p:grpSpPr>
      <p:sp>
        <p:nvSpPr>
          <p:cNvPr id="316" name="Google Shape;316;p23"/>
          <p:cNvSpPr/>
          <p:nvPr/>
        </p:nvSpPr>
        <p:spPr>
          <a:xfrm>
            <a:off x="394375" y="558825"/>
            <a:ext cx="4227900" cy="7971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Black"/>
                <a:ea typeface="Arial Black"/>
                <a:cs typeface="Arial Black"/>
                <a:sym typeface="Arial Black"/>
              </a:rPr>
              <a:t>Activity:  </a:t>
            </a:r>
            <a:endParaRPr b="0" i="0" sz="24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Sheep at your Service</a:t>
            </a:r>
            <a:endParaRPr b="0" i="0" sz="2000" u="none" cap="none" strike="noStrike">
              <a:solidFill>
                <a:schemeClr val="lt1"/>
              </a:solidFill>
              <a:latin typeface="Arial Black"/>
              <a:ea typeface="Arial Black"/>
              <a:cs typeface="Arial Black"/>
              <a:sym typeface="Arial Black"/>
            </a:endParaRPr>
          </a:p>
        </p:txBody>
      </p:sp>
      <p:sp>
        <p:nvSpPr>
          <p:cNvPr id="317" name="Google Shape;317;p23"/>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18" name="Google Shape;318;p23"/>
          <p:cNvSpPr txBox="1"/>
          <p:nvPr/>
        </p:nvSpPr>
        <p:spPr>
          <a:xfrm>
            <a:off x="504035" y="1589853"/>
            <a:ext cx="3521400" cy="2585323"/>
          </a:xfrm>
          <a:prstGeom prst="rect">
            <a:avLst/>
          </a:prstGeom>
          <a:noFill/>
          <a:ln>
            <a:noFill/>
          </a:ln>
        </p:spPr>
        <p:txBody>
          <a:bodyPr anchorCtr="0" anchor="t" bIns="0" lIns="0" spcFirstLastPara="1" rIns="0" wrap="square" tIns="0">
            <a:spAutoFit/>
          </a:bodyPr>
          <a:lstStyle/>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Construction paper or Colored Paper</a:t>
            </a:r>
            <a:endParaRPr b="0" i="0" sz="1600" u="none" cap="none" strike="noStrike">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Scissors</a:t>
            </a:r>
            <a:endParaRPr b="0" i="0" sz="1600" u="none" cap="none" strike="noStrike">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Pen or Marker</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Glue</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Coloring Materials</a:t>
            </a:r>
            <a:endParaRPr/>
          </a:p>
          <a:p>
            <a:pPr indent="0" lvl="0" marL="127000" marR="0" rtl="0" algn="l">
              <a:lnSpc>
                <a:spcPct val="150000"/>
              </a:lnSpc>
              <a:spcBef>
                <a:spcPts val="0"/>
              </a:spcBef>
              <a:spcAft>
                <a:spcPts val="0"/>
              </a:spcAft>
              <a:buNone/>
            </a:pPr>
            <a:r>
              <a:t/>
            </a:r>
            <a:endParaRPr b="0" i="0" sz="1600" u="none" cap="none" strike="noStrike">
              <a:solidFill>
                <a:schemeClr val="dk1"/>
              </a:solidFill>
              <a:latin typeface="Arial Black"/>
              <a:ea typeface="Arial Black"/>
              <a:cs typeface="Arial Black"/>
              <a:sym typeface="Arial Black"/>
            </a:endParaRPr>
          </a:p>
        </p:txBody>
      </p:sp>
      <p:sp>
        <p:nvSpPr>
          <p:cNvPr id="319" name="Google Shape;319;p23"/>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20" name="Google Shape;320;p23"/>
          <p:cNvPicPr preferRelativeResize="0"/>
          <p:nvPr/>
        </p:nvPicPr>
        <p:blipFill rotWithShape="1">
          <a:blip r:embed="rId3">
            <a:alphaModFix/>
          </a:blip>
          <a:srcRect b="0" l="0" r="0" t="0"/>
          <a:stretch/>
        </p:blipFill>
        <p:spPr>
          <a:xfrm>
            <a:off x="3836233" y="1708280"/>
            <a:ext cx="5133470" cy="28763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5" name="Shape 325"/>
        <p:cNvGrpSpPr/>
        <p:nvPr/>
      </p:nvGrpSpPr>
      <p:grpSpPr>
        <a:xfrm>
          <a:off x="0" y="0"/>
          <a:ext cx="0" cy="0"/>
          <a:chOff x="0" y="0"/>
          <a:chExt cx="0" cy="0"/>
        </a:xfrm>
      </p:grpSpPr>
      <p:sp>
        <p:nvSpPr>
          <p:cNvPr id="326" name="Google Shape;326;p24"/>
          <p:cNvSpPr/>
          <p:nvPr/>
        </p:nvSpPr>
        <p:spPr>
          <a:xfrm>
            <a:off x="602444" y="406810"/>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327" name="Google Shape;327;p24"/>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28" name="Google Shape;328;p24"/>
          <p:cNvSpPr txBox="1"/>
          <p:nvPr/>
        </p:nvSpPr>
        <p:spPr>
          <a:xfrm>
            <a:off x="439712" y="1043371"/>
            <a:ext cx="3845569" cy="3693319"/>
          </a:xfrm>
          <a:prstGeom prst="rect">
            <a:avLst/>
          </a:prstGeom>
          <a:noFill/>
          <a:ln>
            <a:noFill/>
          </a:ln>
        </p:spPr>
        <p:txBody>
          <a:bodyPr anchorCtr="0" anchor="t" bIns="0" lIns="0" spcFirstLastPara="1" rIns="0" wrap="square" tIns="0">
            <a:spAutoFit/>
          </a:bodyPr>
          <a:lstStyle/>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Draw a big cloud shape and cut it out, it will be the body of the sheep. And another small one for the head part.</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Draw the face of the sheep and glue it to the smaller cloud shape.</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Trace your hand and cut it out.</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Glue the body of the sheep in the middle of the handprint.</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Glue the head of the sheep onto the thumb portion of the hand print.</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In the body of the sheep write down specific ways on how you can serve others.</a:t>
            </a:r>
            <a:endParaRPr/>
          </a:p>
        </p:txBody>
      </p:sp>
      <p:pic>
        <p:nvPicPr>
          <p:cNvPr id="329" name="Google Shape;329;p24"/>
          <p:cNvPicPr preferRelativeResize="0"/>
          <p:nvPr/>
        </p:nvPicPr>
        <p:blipFill rotWithShape="1">
          <a:blip r:embed="rId3">
            <a:alphaModFix/>
          </a:blip>
          <a:srcRect b="68663" l="0" r="0" t="0"/>
          <a:stretch/>
        </p:blipFill>
        <p:spPr>
          <a:xfrm>
            <a:off x="4572000" y="1454730"/>
            <a:ext cx="4549281" cy="25494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34" name="Shape 334"/>
        <p:cNvGrpSpPr/>
        <p:nvPr/>
      </p:nvGrpSpPr>
      <p:grpSpPr>
        <a:xfrm>
          <a:off x="0" y="0"/>
          <a:ext cx="0" cy="0"/>
          <a:chOff x="0" y="0"/>
          <a:chExt cx="0" cy="0"/>
        </a:xfrm>
      </p:grpSpPr>
      <p:sp>
        <p:nvSpPr>
          <p:cNvPr id="335" name="Google Shape;335;p25"/>
          <p:cNvSpPr/>
          <p:nvPr/>
        </p:nvSpPr>
        <p:spPr>
          <a:xfrm>
            <a:off x="504162" y="6615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36" name="Google Shape;336;p25"/>
          <p:cNvSpPr/>
          <p:nvPr/>
        </p:nvSpPr>
        <p:spPr>
          <a:xfrm>
            <a:off x="504149" y="1395650"/>
            <a:ext cx="4143900" cy="31875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Dear God, </a:t>
            </a:r>
            <a:br>
              <a:rPr b="0" i="0" lang="en" sz="1700" u="none" cap="none" strike="noStrike">
                <a:solidFill>
                  <a:schemeClr val="lt1"/>
                </a:solidFill>
                <a:latin typeface="Arial"/>
                <a:ea typeface="Arial"/>
                <a:cs typeface="Arial"/>
                <a:sym typeface="Arial"/>
              </a:rPr>
            </a:b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Thank you for letting us be part of your work. When we serve other people, we serve you. Help us look for ways to do that and to care for those around us. Help us to share your love</a:t>
            </a:r>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We love you, God!</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337" name="Google Shape;337;p25"/>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26"/>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44" name="Google Shape;344;p26"/>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5" name="Google Shape;345;p26"/>
          <p:cNvSpPr txBox="1"/>
          <p:nvPr/>
        </p:nvSpPr>
        <p:spPr>
          <a:xfrm>
            <a:off x="-31172" y="3360921"/>
            <a:ext cx="52578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500"/>
              <a:buFont typeface="Arial"/>
              <a:buNone/>
            </a:pPr>
            <a:r>
              <a:rPr b="1" i="0" lang="en" sz="1500" u="none" cap="none" strike="noStrike">
                <a:solidFill>
                  <a:schemeClr val="lt1"/>
                </a:solidFill>
                <a:latin typeface="Arial"/>
                <a:ea typeface="Arial"/>
                <a:cs typeface="Arial"/>
                <a:sym typeface="Arial"/>
              </a:rPr>
              <a:t>30th Sunday in Ordinary Time | Cycle A</a:t>
            </a:r>
            <a:endParaRPr b="0" i="0" sz="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Arial"/>
              <a:ea typeface="Arial"/>
              <a:cs typeface="Arial"/>
              <a:sym typeface="Arial"/>
            </a:endParaRPr>
          </a:p>
        </p:txBody>
      </p:sp>
      <p:pic>
        <p:nvPicPr>
          <p:cNvPr id="346" name="Google Shape;346;p26"/>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Dance along to &quot;Christmas Everywhere&quot; with The KIDZ BOP Kids!&#10;💿&quot;KIDZ BOP Christmas Party&quot; OUT NOW here: https://found.ee/KBChristmasParty&#10;🛍️ Shop all new KIDZ BOP Swag: https://link.kidzbop.com/KIDZBOPShop &#10;&#10;Fun Fact: Each KIDZ BOP Kid was filmed SAFELY and SEPARATELY to create this dance along video. The footage was then edited to make it look like they were ALL TOGETHER!&#10;&#10;Follow KIDZ BOP:&#10;Facebook: http://bit.ly/kbfbook&#10;Instagram: http://bit.ly/kbinstagram&#10;Twitter: http://bit.ly/twitterkb&#10;TikTok: http://bit.ly/kbtiktok&#10;Google Plus: http://bit.ly/kbgoogle&#10;&#10;#KIDZBOP #ChristmasEverywhere #DanceAlong" id="351" name="Google Shape;351;g29ef5bdb3b0_0_49" title="KIDZ BOP Kids - Christmas Everywhere (Dance Along) [KIDZ BOP Christmas Party!]">
            <a:hlinkClick r:id="rId3"/>
          </p:cNvPr>
          <p:cNvPicPr preferRelativeResize="0"/>
          <p:nvPr/>
        </p:nvPicPr>
        <p:blipFill>
          <a:blip r:embed="rId4">
            <a:alphaModFix/>
          </a:blip>
          <a:stretch>
            <a:fillRect/>
          </a:stretch>
        </p:blipFill>
        <p:spPr>
          <a:xfrm>
            <a:off x="1431388" y="526250"/>
            <a:ext cx="6281225" cy="376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3"/>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3"/>
          <p:cNvSpPr txBox="1"/>
          <p:nvPr/>
        </p:nvSpPr>
        <p:spPr>
          <a:xfrm>
            <a:off x="0" y="4337357"/>
            <a:ext cx="91440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accent2"/>
                </a:solidFill>
                <a:latin typeface="Arial Black"/>
                <a:ea typeface="Arial Black"/>
                <a:cs typeface="Arial Black"/>
                <a:sym typeface="Arial Black"/>
              </a:rPr>
              <a:t>The Final Judgment</a:t>
            </a:r>
            <a:endParaRPr b="1" i="0" sz="2800" u="none" cap="none" strike="noStrike">
              <a:solidFill>
                <a:schemeClr val="accent2"/>
              </a:solidFill>
              <a:latin typeface="Arial Black"/>
              <a:ea typeface="Arial Black"/>
              <a:cs typeface="Arial Black"/>
              <a:sym typeface="Arial Black"/>
            </a:endParaRPr>
          </a:p>
        </p:txBody>
      </p:sp>
      <p:sp>
        <p:nvSpPr>
          <p:cNvPr id="158" name="Google Shape;158;p3"/>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Matthew 25:31-46</a:t>
            </a:r>
            <a:endParaRPr b="0" i="0" sz="2400" u="none" cap="none" strike="noStrike">
              <a:solidFill>
                <a:schemeClr val="dk1"/>
              </a:solidFill>
              <a:latin typeface="Arial Black"/>
              <a:ea typeface="Arial Black"/>
              <a:cs typeface="Arial Black"/>
              <a:sym typeface="Arial Black"/>
            </a:endParaRPr>
          </a:p>
        </p:txBody>
      </p:sp>
      <p:pic>
        <p:nvPicPr>
          <p:cNvPr id="159" name="Google Shape;159;p3"/>
          <p:cNvPicPr preferRelativeResize="0"/>
          <p:nvPr/>
        </p:nvPicPr>
        <p:blipFill rotWithShape="1">
          <a:blip r:embed="rId3">
            <a:alphaModFix/>
          </a:blip>
          <a:srcRect b="0" l="0" r="0" t="0"/>
          <a:stretch/>
        </p:blipFill>
        <p:spPr>
          <a:xfrm>
            <a:off x="1704815" y="51475"/>
            <a:ext cx="5642028" cy="42315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4"/>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Matthew.</a:t>
            </a:r>
            <a:endParaRPr b="0" i="0" sz="1100" u="none" cap="none" strike="noStrike">
              <a:solidFill>
                <a:schemeClr val="dk1"/>
              </a:solidFill>
              <a:latin typeface="Arial"/>
              <a:ea typeface="Arial"/>
              <a:cs typeface="Arial"/>
              <a:sym typeface="Arial"/>
            </a:endParaRPr>
          </a:p>
        </p:txBody>
      </p:sp>
      <p:sp>
        <p:nvSpPr>
          <p:cNvPr id="165" name="Google Shape;165;p4"/>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70" name="Shape 170"/>
        <p:cNvGrpSpPr/>
        <p:nvPr/>
      </p:nvGrpSpPr>
      <p:grpSpPr>
        <a:xfrm>
          <a:off x="0" y="0"/>
          <a:ext cx="0" cy="0"/>
          <a:chOff x="0" y="0"/>
          <a:chExt cx="0" cy="0"/>
        </a:xfrm>
      </p:grpSpPr>
      <p:sp>
        <p:nvSpPr>
          <p:cNvPr id="171" name="Google Shape;171;p5"/>
          <p:cNvSpPr txBox="1"/>
          <p:nvPr/>
        </p:nvSpPr>
        <p:spPr>
          <a:xfrm>
            <a:off x="5806545" y="1306701"/>
            <a:ext cx="642900" cy="384900"/>
          </a:xfrm>
          <a:prstGeom prst="rect">
            <a:avLst/>
          </a:prstGeom>
          <a:solidFill>
            <a:srgbClr val="C2D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31</a:t>
            </a:r>
            <a:endParaRPr b="1" i="0" sz="2500" u="none" cap="none" strike="noStrike">
              <a:solidFill>
                <a:schemeClr val="lt1"/>
              </a:solidFill>
              <a:latin typeface="Arial Black"/>
              <a:ea typeface="Arial Black"/>
              <a:cs typeface="Arial Black"/>
              <a:sym typeface="Arial Black"/>
            </a:endParaRPr>
          </a:p>
        </p:txBody>
      </p:sp>
      <p:sp>
        <p:nvSpPr>
          <p:cNvPr id="172" name="Google Shape;172;p5"/>
          <p:cNvSpPr txBox="1"/>
          <p:nvPr/>
        </p:nvSpPr>
        <p:spPr>
          <a:xfrm>
            <a:off x="5806545" y="2050281"/>
            <a:ext cx="2860800" cy="15388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“When the Son of Man comes as King and all the angels with him, he will sit on his royal throne,</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3" name="Google Shape;173;p5"/>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5"/>
          <p:cNvPicPr preferRelativeResize="0"/>
          <p:nvPr/>
        </p:nvPicPr>
        <p:blipFill rotWithShape="1">
          <a:blip r:embed="rId3">
            <a:alphaModFix/>
          </a:blip>
          <a:srcRect b="0" l="0" r="0" t="0"/>
          <a:stretch/>
        </p:blipFill>
        <p:spPr>
          <a:xfrm>
            <a:off x="171055" y="559391"/>
            <a:ext cx="5366287" cy="40247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9" name="Shape 179"/>
        <p:cNvGrpSpPr/>
        <p:nvPr/>
      </p:nvGrpSpPr>
      <p:grpSpPr>
        <a:xfrm>
          <a:off x="0" y="0"/>
          <a:ext cx="0" cy="0"/>
          <a:chOff x="0" y="0"/>
          <a:chExt cx="0" cy="0"/>
        </a:xfrm>
      </p:grpSpPr>
      <p:sp>
        <p:nvSpPr>
          <p:cNvPr id="180" name="Google Shape;180;p6"/>
          <p:cNvSpPr txBox="1"/>
          <p:nvPr/>
        </p:nvSpPr>
        <p:spPr>
          <a:xfrm>
            <a:off x="548402" y="692704"/>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32</a:t>
            </a:r>
            <a:endParaRPr b="1" i="0" sz="2500" u="none" cap="none" strike="noStrike">
              <a:solidFill>
                <a:srgbClr val="FFFFFF"/>
              </a:solidFill>
              <a:latin typeface="Arial Black"/>
              <a:ea typeface="Arial Black"/>
              <a:cs typeface="Arial Black"/>
              <a:sym typeface="Arial Black"/>
            </a:endParaRPr>
          </a:p>
        </p:txBody>
      </p:sp>
      <p:sp>
        <p:nvSpPr>
          <p:cNvPr id="181" name="Google Shape;181;p6"/>
          <p:cNvSpPr txBox="1"/>
          <p:nvPr/>
        </p:nvSpPr>
        <p:spPr>
          <a:xfrm>
            <a:off x="548402" y="1248085"/>
            <a:ext cx="2813400" cy="30777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and the people of all the nations will be gathered before him. Then he will divide them into two groups, just as a shepherd separates the sheep from the goats.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2" name="Google Shape;182;p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3" name="Google Shape;183;p6"/>
          <p:cNvPicPr preferRelativeResize="0"/>
          <p:nvPr/>
        </p:nvPicPr>
        <p:blipFill rotWithShape="1">
          <a:blip r:embed="rId3">
            <a:alphaModFix/>
          </a:blip>
          <a:srcRect b="0" l="0" r="0" t="0"/>
          <a:stretch/>
        </p:blipFill>
        <p:spPr>
          <a:xfrm>
            <a:off x="3361802" y="485775"/>
            <a:ext cx="5562600" cy="417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188" name="Shape 188"/>
        <p:cNvGrpSpPr/>
        <p:nvPr/>
      </p:nvGrpSpPr>
      <p:grpSpPr>
        <a:xfrm>
          <a:off x="0" y="0"/>
          <a:ext cx="0" cy="0"/>
          <a:chOff x="0" y="0"/>
          <a:chExt cx="0" cy="0"/>
        </a:xfrm>
      </p:grpSpPr>
      <p:sp>
        <p:nvSpPr>
          <p:cNvPr id="189" name="Google Shape;189;p7"/>
          <p:cNvSpPr/>
          <p:nvPr/>
        </p:nvSpPr>
        <p:spPr>
          <a:xfrm>
            <a:off x="424312" y="1306985"/>
            <a:ext cx="547200" cy="428700"/>
          </a:xfrm>
          <a:prstGeom prst="rect">
            <a:avLst/>
          </a:prstGeom>
          <a:solidFill>
            <a:schemeClr val="accent6"/>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33</a:t>
            </a:r>
            <a:endParaRPr b="1" i="0" sz="2500" u="none" cap="none" strike="noStrike">
              <a:solidFill>
                <a:schemeClr val="lt1"/>
              </a:solidFill>
              <a:latin typeface="Arial Black"/>
              <a:ea typeface="Arial Black"/>
              <a:cs typeface="Arial Black"/>
              <a:sym typeface="Arial Black"/>
            </a:endParaRPr>
          </a:p>
        </p:txBody>
      </p:sp>
      <p:sp>
        <p:nvSpPr>
          <p:cNvPr id="190" name="Google Shape;190;p7"/>
          <p:cNvSpPr txBox="1"/>
          <p:nvPr/>
        </p:nvSpPr>
        <p:spPr>
          <a:xfrm>
            <a:off x="424312" y="2008309"/>
            <a:ext cx="3039558" cy="12926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2100" u="none" cap="none" strike="noStrike">
                <a:solidFill>
                  <a:schemeClr val="dk1"/>
                </a:solidFill>
                <a:latin typeface="Arial Black"/>
                <a:ea typeface="Arial Black"/>
                <a:cs typeface="Arial Black"/>
                <a:sym typeface="Arial Black"/>
              </a:rPr>
              <a:t>He will put the righteous people at his right and the others at his left.</a:t>
            </a:r>
            <a:endParaRPr/>
          </a:p>
        </p:txBody>
      </p:sp>
      <p:pic>
        <p:nvPicPr>
          <p:cNvPr id="191" name="Google Shape;191;p7"/>
          <p:cNvPicPr preferRelativeResize="0"/>
          <p:nvPr/>
        </p:nvPicPr>
        <p:blipFill rotWithShape="1">
          <a:blip r:embed="rId3">
            <a:alphaModFix/>
          </a:blip>
          <a:srcRect b="0" l="0" r="0" t="0"/>
          <a:stretch/>
        </p:blipFill>
        <p:spPr>
          <a:xfrm>
            <a:off x="3463870" y="509991"/>
            <a:ext cx="5498024" cy="41235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96" name="Shape 196"/>
        <p:cNvGrpSpPr/>
        <p:nvPr/>
      </p:nvGrpSpPr>
      <p:grpSpPr>
        <a:xfrm>
          <a:off x="0" y="0"/>
          <a:ext cx="0" cy="0"/>
          <a:chOff x="0" y="0"/>
          <a:chExt cx="0" cy="0"/>
        </a:xfrm>
      </p:grpSpPr>
      <p:sp>
        <p:nvSpPr>
          <p:cNvPr id="197" name="Google Shape;197;p8"/>
          <p:cNvSpPr txBox="1"/>
          <p:nvPr/>
        </p:nvSpPr>
        <p:spPr>
          <a:xfrm>
            <a:off x="5983371" y="1056795"/>
            <a:ext cx="3025391" cy="35548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Arial Black"/>
                <a:ea typeface="Arial Black"/>
                <a:cs typeface="Arial Black"/>
                <a:sym typeface="Arial Black"/>
              </a:rPr>
              <a:t>Then the King will say to the people on his right, ‘Come, you that are blessed by my Father! Come and possess the kingdom which has been prepared for you ever since the creation of the world.</a:t>
            </a:r>
            <a:endParaRPr b="0" i="0" sz="2100" u="none" cap="none" strike="noStrike">
              <a:solidFill>
                <a:schemeClr val="dk1"/>
              </a:solidFill>
              <a:latin typeface="Arial Black"/>
              <a:ea typeface="Arial Black"/>
              <a:cs typeface="Arial Black"/>
              <a:sym typeface="Arial Black"/>
            </a:endParaRPr>
          </a:p>
        </p:txBody>
      </p:sp>
      <p:sp>
        <p:nvSpPr>
          <p:cNvPr id="198" name="Google Shape;198;p8"/>
          <p:cNvSpPr txBox="1"/>
          <p:nvPr/>
        </p:nvSpPr>
        <p:spPr>
          <a:xfrm>
            <a:off x="5986873" y="531886"/>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34</a:t>
            </a:r>
            <a:endParaRPr b="1" i="0" sz="2500" u="none" cap="none" strike="noStrike">
              <a:solidFill>
                <a:srgbClr val="FFFFFF"/>
              </a:solidFill>
              <a:latin typeface="Arial Black"/>
              <a:ea typeface="Arial Black"/>
              <a:cs typeface="Arial Black"/>
              <a:sym typeface="Arial Black"/>
            </a:endParaRPr>
          </a:p>
        </p:txBody>
      </p:sp>
      <p:pic>
        <p:nvPicPr>
          <p:cNvPr id="199" name="Google Shape;199;p8"/>
          <p:cNvPicPr preferRelativeResize="0"/>
          <p:nvPr/>
        </p:nvPicPr>
        <p:blipFill rotWithShape="1">
          <a:blip r:embed="rId3">
            <a:alphaModFix/>
          </a:blip>
          <a:srcRect b="0" l="0" r="0" t="0"/>
          <a:stretch/>
        </p:blipFill>
        <p:spPr>
          <a:xfrm>
            <a:off x="131736" y="472214"/>
            <a:ext cx="5598763" cy="41990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04" name="Shape 204"/>
        <p:cNvGrpSpPr/>
        <p:nvPr/>
      </p:nvGrpSpPr>
      <p:grpSpPr>
        <a:xfrm>
          <a:off x="0" y="0"/>
          <a:ext cx="0" cy="0"/>
          <a:chOff x="0" y="0"/>
          <a:chExt cx="0" cy="0"/>
        </a:xfrm>
      </p:grpSpPr>
      <p:sp>
        <p:nvSpPr>
          <p:cNvPr id="205" name="Google Shape;205;p9"/>
          <p:cNvSpPr txBox="1"/>
          <p:nvPr/>
        </p:nvSpPr>
        <p:spPr>
          <a:xfrm>
            <a:off x="5796365" y="1293203"/>
            <a:ext cx="642900" cy="384900"/>
          </a:xfrm>
          <a:prstGeom prst="rect">
            <a:avLst/>
          </a:prstGeom>
          <a:solidFill>
            <a:srgbClr val="92CCD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35</a:t>
            </a:r>
            <a:endParaRPr b="1" i="0" sz="2500" u="none" cap="none" strike="noStrike">
              <a:solidFill>
                <a:schemeClr val="lt1"/>
              </a:solidFill>
              <a:latin typeface="Arial Black"/>
              <a:ea typeface="Arial Black"/>
              <a:cs typeface="Arial Black"/>
              <a:sym typeface="Arial Black"/>
            </a:endParaRPr>
          </a:p>
        </p:txBody>
      </p:sp>
      <p:sp>
        <p:nvSpPr>
          <p:cNvPr id="206" name="Google Shape;206;p9"/>
          <p:cNvSpPr txBox="1"/>
          <p:nvPr/>
        </p:nvSpPr>
        <p:spPr>
          <a:xfrm>
            <a:off x="5796365" y="1879997"/>
            <a:ext cx="3104659"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I was hungry and you fed me, thirsty and you gave me a drink; I was a stranger and you received me in your homes,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07" name="Google Shape;207;p9"/>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8" name="Google Shape;208;p9"/>
          <p:cNvPicPr preferRelativeResize="0"/>
          <p:nvPr/>
        </p:nvPicPr>
        <p:blipFill rotWithShape="1">
          <a:blip r:embed="rId3">
            <a:alphaModFix/>
          </a:blip>
          <a:srcRect b="0" l="0" r="0" t="0"/>
          <a:stretch/>
        </p:blipFill>
        <p:spPr>
          <a:xfrm>
            <a:off x="170481" y="520582"/>
            <a:ext cx="5469779" cy="41023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