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73" r:id="rId17"/>
    <p:sldId id="274" r:id="rId18"/>
    <p:sldId id="275" r:id="rId19"/>
    <p:sldId id="276" r:id="rId20"/>
    <p:sldId id="277" r:id="rId21"/>
    <p:sldId id="267" r:id="rId22"/>
    <p:sldId id="268" r:id="rId23"/>
    <p:sldId id="269" r:id="rId24"/>
    <p:sldId id="270" r:id="rId25"/>
    <p:sldId id="271" r:id="rId26"/>
    <p:sldId id="272" r:id="rId27"/>
  </p:sldIdLst>
  <p:sldSz cx="9144000" cy="5143500" type="screen16x9"/>
  <p:notesSz cx="6858000" cy="9144000"/>
  <p:embeddedFontLst>
    <p:embeddedFont>
      <p:font typeface="Calibri" panose="020F0502020204030204"/>
      <p:regular r:id="rId31"/>
      <p:bold r:id="rId32"/>
      <p:italic r:id="rId33"/>
      <p:boldItalic r:id="rId34"/>
    </p:embeddedFont>
    <p:embeddedFont>
      <p:font typeface="Arial Black" panose="020B0A0402010202020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2" d="100"/>
          <a:sy n="82" d="100"/>
        </p:scale>
        <p:origin x="9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9"/>
        <p:cNvGrpSpPr/>
        <p:nvPr/>
      </p:nvGrpSpPr>
      <p:grpSpPr>
        <a:xfrm>
          <a:off x="0" y="0"/>
          <a:ext cx="0" cy="0"/>
          <a:chOff x="0" y="0"/>
          <a:chExt cx="0" cy="0"/>
        </a:xfrm>
      </p:grpSpPr>
      <p:sp>
        <p:nvSpPr>
          <p:cNvPr id="210" name="Google Shape;210;g24b18f5225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4b18f52258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2" name="Google Shape;212;g24b18f5225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24b18f522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b18f5225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4b18f5225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24b18f522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b18f5225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4b18f5225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24b18f522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b18f5225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4b18f5225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24b18f522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b18f5225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4b18f5225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8"/>
        <p:cNvGrpSpPr/>
        <p:nvPr/>
      </p:nvGrpSpPr>
      <p:grpSpPr>
        <a:xfrm>
          <a:off x="0" y="0"/>
          <a:ext cx="0" cy="0"/>
          <a:chOff x="0" y="0"/>
          <a:chExt cx="0" cy="0"/>
        </a:xfrm>
      </p:grpSpPr>
      <p:sp>
        <p:nvSpPr>
          <p:cNvPr id="219" name="Google Shape;219;g24b18f522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4b18f52258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4b18f52258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5" name="Google Shape;235;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9"/>
        <p:cNvGrpSpPr/>
        <p:nvPr/>
      </p:nvGrpSpPr>
      <p:grpSpPr>
        <a:xfrm>
          <a:off x="0" y="0"/>
          <a:ext cx="0" cy="0"/>
          <a:chOff x="0" y="0"/>
          <a:chExt cx="0" cy="0"/>
        </a:xfrm>
      </p:grpSpPr>
      <p:sp>
        <p:nvSpPr>
          <p:cNvPr id="240" name="Google Shape;240;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2" name="Google Shape;242;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1" name="Google Shape;251;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0" name="Google Shape;260;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
        <p:cNvGrpSpPr/>
        <p:nvPr/>
      </p:nvGrpSpPr>
      <p:grpSpPr>
        <a:xfrm>
          <a:off x="0" y="0"/>
          <a:ext cx="0" cy="0"/>
          <a:chOff x="0" y="0"/>
          <a:chExt cx="0" cy="0"/>
        </a:xfrm>
      </p:grpSpPr>
      <p:sp>
        <p:nvSpPr>
          <p:cNvPr id="266" name="Google Shape;266;g24b18f52258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4b18f52258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8" name="Google Shape;268;g24b18f52258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4"/>
        <p:cNvGrpSpPr/>
        <p:nvPr/>
      </p:nvGrpSpPr>
      <p:grpSpPr>
        <a:xfrm>
          <a:off x="0" y="0"/>
          <a:ext cx="0" cy="0"/>
          <a:chOff x="0" y="0"/>
          <a:chExt cx="0" cy="0"/>
        </a:xfrm>
      </p:grpSpPr>
      <p:sp>
        <p:nvSpPr>
          <p:cNvPr id="185" name="Google Shape;185;g2280ccaaf6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2"/>
        <p:cNvGrpSpPr/>
        <p:nvPr/>
      </p:nvGrpSpPr>
      <p:grpSpPr>
        <a:xfrm>
          <a:off x="0" y="0"/>
          <a:ext cx="0" cy="0"/>
          <a:chOff x="0" y="0"/>
          <a:chExt cx="0" cy="0"/>
        </a:xfrm>
      </p:grpSpPr>
      <p:sp>
        <p:nvSpPr>
          <p:cNvPr id="193" name="Google Shape;193;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0"/>
        <p:cNvGrpSpPr/>
        <p:nvPr/>
      </p:nvGrpSpPr>
      <p:grpSpPr>
        <a:xfrm>
          <a:off x="0" y="0"/>
          <a:ext cx="0" cy="0"/>
          <a:chOff x="0" y="0"/>
          <a:chExt cx="0" cy="0"/>
        </a:xfrm>
      </p:grpSpPr>
      <p:sp>
        <p:nvSpPr>
          <p:cNvPr id="201" name="Google Shape;201;g24b18f5225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4b18f5225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4b18f52258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1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dirty="0">
                <a:solidFill>
                  <a:schemeClr val="lt1"/>
                </a:solidFill>
              </a:rPr>
              <a:t>31st Sunday in Ordinary Time | Cycle A</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 name="Shape 213"/>
        <p:cNvGrpSpPr/>
        <p:nvPr/>
      </p:nvGrpSpPr>
      <p:grpSpPr>
        <a:xfrm>
          <a:off x="0" y="0"/>
          <a:ext cx="0" cy="0"/>
          <a:chOff x="0" y="0"/>
          <a:chExt cx="0" cy="0"/>
        </a:xfrm>
      </p:grpSpPr>
      <p:sp>
        <p:nvSpPr>
          <p:cNvPr id="214" name="Google Shape;214;p36"/>
          <p:cNvSpPr txBox="1"/>
          <p:nvPr/>
        </p:nvSpPr>
        <p:spPr>
          <a:xfrm>
            <a:off x="889869" y="4350274"/>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15" name="Google Shape;215;p36"/>
          <p:cNvSpPr txBox="1"/>
          <p:nvPr/>
        </p:nvSpPr>
        <p:spPr>
          <a:xfrm>
            <a:off x="1888861" y="4301995"/>
            <a:ext cx="551867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They love the best places at feasts and the reserved seats in the synagogues;</a:t>
            </a:r>
            <a:endParaRPr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1964410" y="225952"/>
            <a:ext cx="5215179" cy="39113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22"/>
        <p:cNvGrpSpPr/>
        <p:nvPr/>
      </p:nvGrpSpPr>
      <p:grpSpPr>
        <a:xfrm>
          <a:off x="0" y="0"/>
          <a:ext cx="0" cy="0"/>
          <a:chOff x="0" y="0"/>
          <a:chExt cx="0" cy="0"/>
        </a:xfrm>
      </p:grpSpPr>
      <p:sp>
        <p:nvSpPr>
          <p:cNvPr id="223" name="Google Shape;223;p37"/>
          <p:cNvSpPr/>
          <p:nvPr/>
        </p:nvSpPr>
        <p:spPr>
          <a:xfrm>
            <a:off x="450540" y="1199018"/>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7</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450540" y="1911079"/>
            <a:ext cx="2594877" cy="17543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they love to be greeted with respect in the marketplaces and to have people call them ‘Teacher.’</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332577" y="795257"/>
            <a:ext cx="5314627" cy="39859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Google Shape;223;p37"/>
          <p:cNvSpPr/>
          <p:nvPr/>
        </p:nvSpPr>
        <p:spPr>
          <a:xfrm>
            <a:off x="513644" y="933143"/>
            <a:ext cx="607200" cy="428700"/>
          </a:xfrm>
          <a:prstGeom prst="rect">
            <a:avLst/>
          </a:prstGeom>
          <a:solidFill>
            <a:schemeClr val="tx2">
              <a:lumMod val="50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8</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3" name="Google Shape;224;p37"/>
          <p:cNvSpPr txBox="1"/>
          <p:nvPr/>
        </p:nvSpPr>
        <p:spPr>
          <a:xfrm>
            <a:off x="513644" y="1548393"/>
            <a:ext cx="2176412" cy="20467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You must not be </a:t>
            </a:r>
            <a:r>
              <a:rPr lang="en-US" sz="1900" b="1" dirty="0">
                <a:solidFill>
                  <a:schemeClr val="dk1"/>
                </a:solidFill>
                <a:latin typeface="Arial Black" panose="020B0A04020102020204"/>
                <a:ea typeface="Arial Black" panose="020B0A04020102020204"/>
                <a:cs typeface="Arial Black" panose="020B0A04020102020204"/>
                <a:sym typeface="Arial Black" panose="020B0A04020102020204"/>
              </a:rPr>
              <a:t>called</a:t>
            </a: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 ‘Teacher,’ because you are all equal and have only one Teacher.</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4" name="AutoShape 2" descr="‘They love people to show respect to them in the marketplaces and to be known as ‘Teacher’. &lt;br/&gt;‘But you must not be called “Teacher”. You are all brothers and sisters together. You have only one Teacher - the Christ. &lt;br/&gt;‘He who serves you as a servant is the greatest among you. Whoever makes himself great will be made humble. Whoever makes himself humble will be made great.’ – Slide 9"/>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6" name="Picture 5"/>
          <p:cNvPicPr>
            <a:picLocks noChangeAspect="1"/>
          </p:cNvPicPr>
          <p:nvPr/>
        </p:nvPicPr>
        <p:blipFill>
          <a:blip r:embed="rId1"/>
          <a:stretch>
            <a:fillRect/>
          </a:stretch>
        </p:blipFill>
        <p:spPr>
          <a:xfrm>
            <a:off x="3338787" y="618802"/>
            <a:ext cx="5207861" cy="39058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22"/>
        <p:cNvGrpSpPr/>
        <p:nvPr/>
      </p:nvGrpSpPr>
      <p:grpSpPr>
        <a:xfrm>
          <a:off x="0" y="0"/>
          <a:ext cx="0" cy="0"/>
          <a:chOff x="0" y="0"/>
          <a:chExt cx="0" cy="0"/>
        </a:xfrm>
      </p:grpSpPr>
      <p:sp>
        <p:nvSpPr>
          <p:cNvPr id="223" name="Google Shape;223;p37"/>
          <p:cNvSpPr/>
          <p:nvPr/>
        </p:nvSpPr>
        <p:spPr>
          <a:xfrm>
            <a:off x="5820702" y="1250857"/>
            <a:ext cx="607200" cy="428700"/>
          </a:xfrm>
          <a:prstGeom prst="rect">
            <a:avLst/>
          </a:prstGeom>
          <a:solidFill>
            <a:schemeClr val="accent2">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9</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5882706" y="1926685"/>
            <a:ext cx="2811843" cy="17543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And you must not call anyone here on earth ‘Father,’ because you have only the one Father in heaven.</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217428" y="590389"/>
            <a:ext cx="5283629" cy="39627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Shape 222"/>
        <p:cNvGrpSpPr/>
        <p:nvPr/>
      </p:nvGrpSpPr>
      <p:grpSpPr>
        <a:xfrm>
          <a:off x="0" y="0"/>
          <a:ext cx="0" cy="0"/>
          <a:chOff x="0" y="0"/>
          <a:chExt cx="0" cy="0"/>
        </a:xfrm>
      </p:grpSpPr>
      <p:sp>
        <p:nvSpPr>
          <p:cNvPr id="223" name="Google Shape;223;p37"/>
          <p:cNvSpPr/>
          <p:nvPr/>
        </p:nvSpPr>
        <p:spPr>
          <a:xfrm>
            <a:off x="450550" y="1250858"/>
            <a:ext cx="607200" cy="428700"/>
          </a:xfrm>
          <a:prstGeom prst="rect">
            <a:avLst/>
          </a:prstGeom>
          <a:solidFill>
            <a:schemeClr val="tx1">
              <a:lumMod val="50000"/>
              <a:lumOff val="50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10</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450550" y="2002004"/>
            <a:ext cx="2439884" cy="14619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Nor should you be called ‘Leader,’ because your one and only leader is the Messiah. </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293389" y="482384"/>
            <a:ext cx="5571641" cy="41787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22"/>
        <p:cNvGrpSpPr/>
        <p:nvPr/>
      </p:nvGrpSpPr>
      <p:grpSpPr>
        <a:xfrm>
          <a:off x="0" y="0"/>
          <a:ext cx="0" cy="0"/>
          <a:chOff x="0" y="0"/>
          <a:chExt cx="0" cy="0"/>
        </a:xfrm>
      </p:grpSpPr>
      <p:sp>
        <p:nvSpPr>
          <p:cNvPr id="223" name="Google Shape;223;p37"/>
          <p:cNvSpPr/>
          <p:nvPr/>
        </p:nvSpPr>
        <p:spPr>
          <a:xfrm>
            <a:off x="1902966" y="4310213"/>
            <a:ext cx="607200" cy="428700"/>
          </a:xfrm>
          <a:prstGeom prst="rect">
            <a:avLst/>
          </a:prstGeom>
          <a:solidFill>
            <a:schemeClr val="accent6">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11</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2690980" y="4232108"/>
            <a:ext cx="4501159" cy="58477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The greatest one among you must be your servant.</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564515" y="510540"/>
            <a:ext cx="8014970" cy="35109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222"/>
        <p:cNvGrpSpPr/>
        <p:nvPr/>
      </p:nvGrpSpPr>
      <p:grpSpPr>
        <a:xfrm>
          <a:off x="0" y="0"/>
          <a:ext cx="0" cy="0"/>
          <a:chOff x="0" y="0"/>
          <a:chExt cx="0" cy="0"/>
        </a:xfrm>
      </p:grpSpPr>
      <p:sp>
        <p:nvSpPr>
          <p:cNvPr id="223" name="Google Shape;223;p37"/>
          <p:cNvSpPr/>
          <p:nvPr/>
        </p:nvSpPr>
        <p:spPr>
          <a:xfrm>
            <a:off x="450550" y="1033881"/>
            <a:ext cx="607200" cy="428700"/>
          </a:xfrm>
          <a:prstGeom prst="rect">
            <a:avLst/>
          </a:prstGeom>
          <a:solidFill>
            <a:schemeClr val="bg2"/>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12</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450550" y="1787200"/>
            <a:ext cx="2579369" cy="17543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1900" dirty="0">
                <a:solidFill>
                  <a:schemeClr val="dk1"/>
                </a:solidFill>
                <a:latin typeface="Arial Black" panose="020B0A04020102020204"/>
                <a:ea typeface="Arial Black" panose="020B0A04020102020204"/>
                <a:cs typeface="Arial Black" panose="020B0A04020102020204"/>
                <a:sym typeface="Arial Black" panose="020B0A04020102020204"/>
              </a:rPr>
              <a:t>Whoever makes himself great will be humbled, and whoever humbles himself will be made great.</a:t>
            </a:r>
            <a:endParaRPr sz="19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274017" y="441701"/>
            <a:ext cx="5680131" cy="42600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29"/>
        <p:cNvGrpSpPr/>
        <p:nvPr/>
      </p:nvGrpSpPr>
      <p:grpSpPr>
        <a:xfrm>
          <a:off x="0" y="0"/>
          <a:ext cx="0" cy="0"/>
          <a:chOff x="0" y="0"/>
          <a:chExt cx="0" cy="0"/>
        </a:xfrm>
      </p:grpSpPr>
      <p:sp>
        <p:nvSpPr>
          <p:cNvPr id="230" name="Google Shape;230;p38"/>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1" name="Google Shape;231;p38"/>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39"/>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38" name="Google Shape;238;p39"/>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3"/>
        <p:cNvGrpSpPr/>
        <p:nvPr/>
      </p:nvGrpSpPr>
      <p:grpSpPr>
        <a:xfrm>
          <a:off x="0" y="0"/>
          <a:ext cx="0" cy="0"/>
          <a:chOff x="0" y="0"/>
          <a:chExt cx="0" cy="0"/>
        </a:xfrm>
      </p:grpSpPr>
      <p:sp>
        <p:nvSpPr>
          <p:cNvPr id="244" name="Google Shape;244;p40"/>
          <p:cNvSpPr/>
          <p:nvPr/>
        </p:nvSpPr>
        <p:spPr>
          <a:xfrm>
            <a:off x="394375" y="558825"/>
            <a:ext cx="4227900" cy="7971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400"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000" dirty="0">
                <a:solidFill>
                  <a:schemeClr val="lt1"/>
                </a:solidFill>
                <a:latin typeface="Arial Black" panose="020B0A04020102020204"/>
                <a:ea typeface="Arial Black" panose="020B0A04020102020204"/>
                <a:cs typeface="Arial Black" panose="020B0A04020102020204"/>
                <a:sym typeface="Arial Black" panose="020B0A04020102020204"/>
              </a:rPr>
              <a:t>Humble Pie Recipe</a:t>
            </a:r>
            <a:endParaRPr sz="2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45" name="Google Shape;245;p40"/>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46" name="Google Shape;246;p40"/>
          <p:cNvSpPr txBox="1"/>
          <p:nvPr/>
        </p:nvSpPr>
        <p:spPr>
          <a:xfrm>
            <a:off x="504035" y="1589853"/>
            <a:ext cx="3521400" cy="2585323"/>
          </a:xfrm>
          <a:prstGeom prst="rect">
            <a:avLst/>
          </a:prstGeom>
          <a:noFill/>
          <a:ln>
            <a:noFill/>
          </a:ln>
        </p:spPr>
        <p:txBody>
          <a:bodyPr spcFirstLastPara="1" wrap="square" lIns="0" tIns="0" rIns="0" bIns="0" anchor="t" anchorCtr="0">
            <a:spAutoFit/>
          </a:bodyPr>
          <a:lstStyle/>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Construction paper or card stock</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Paper Bag</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Pen or Marker</a:t>
            </a:r>
            <a:endParaRPr lang="en-GB"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Glue</a:t>
            </a:r>
            <a:endParaRPr lang="en-GB"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302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String or ribbon</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4271467" y="1471051"/>
            <a:ext cx="4543569" cy="34089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280353" y="756920"/>
            <a:ext cx="8558400" cy="1569660"/>
          </a:xfrm>
          <a:prstGeom prst="rect">
            <a:avLst/>
          </a:prstGeom>
          <a:noFill/>
          <a:ln>
            <a:noFill/>
          </a:ln>
        </p:spPr>
        <p:txBody>
          <a:bodyPr spcFirstLastPara="1" wrap="square" lIns="0" tIns="0" rIns="0" bIns="0" anchor="t" anchorCtr="0">
            <a:spAutoFit/>
          </a:bodyPr>
          <a:lstStyle/>
          <a:p>
            <a:pPr marL="0" lvl="0" indent="0" algn="just" rtl="0">
              <a:spcBef>
                <a:spcPts val="0"/>
              </a:spcBef>
              <a:spcAft>
                <a:spcPts val="0"/>
              </a:spcAft>
              <a:buClr>
                <a:schemeClr val="dk1"/>
              </a:buClr>
              <a:buSzPts val="1100"/>
              <a:buFont typeface="Arial" panose="020B0604020202020204"/>
              <a:buNone/>
            </a:pPr>
            <a:r>
              <a:rPr lang="en-US" sz="1700" dirty="0">
                <a:solidFill>
                  <a:schemeClr val="lt1"/>
                </a:solidFill>
              </a:rPr>
              <a:t>The gospel focuses on the difference between pride and humility. There’s nothing wrong with taking joy in hard work, but sinful pride occurs when we become self-absorbed, brag, and think that our actions can somehow save us. Being humble doesn’t mean that we beat ourselves up or constantly think negatively. It does mean recognizing that we live for Christ. This lesson reminds students to place others before themselves, and to place God at the head of all things.</a:t>
            </a:r>
            <a:endParaRPr sz="1700" dirty="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2"/>
        <p:cNvGrpSpPr/>
        <p:nvPr/>
      </p:nvGrpSpPr>
      <p:grpSpPr>
        <a:xfrm>
          <a:off x="0" y="0"/>
          <a:ext cx="0" cy="0"/>
          <a:chOff x="0" y="0"/>
          <a:chExt cx="0" cy="0"/>
        </a:xfrm>
      </p:grpSpPr>
      <p:sp>
        <p:nvSpPr>
          <p:cNvPr id="253" name="Google Shape;253;p41"/>
          <p:cNvSpPr/>
          <p:nvPr/>
        </p:nvSpPr>
        <p:spPr>
          <a:xfrm>
            <a:off x="548200" y="833013"/>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5" name="Google Shape;255;p41"/>
          <p:cNvSpPr txBox="1"/>
          <p:nvPr/>
        </p:nvSpPr>
        <p:spPr>
          <a:xfrm>
            <a:off x="548200" y="1539988"/>
            <a:ext cx="4166100" cy="3231654"/>
          </a:xfrm>
          <a:prstGeom prst="rect">
            <a:avLst/>
          </a:prstGeom>
          <a:noFill/>
          <a:ln>
            <a:noFill/>
          </a:ln>
        </p:spPr>
        <p:txBody>
          <a:bodyPr spcFirstLastPara="1" wrap="square" lIns="0" tIns="0" rIns="0" bIns="0" anchor="t" anchorCtr="0">
            <a:spAutoFit/>
          </a:bodyPr>
          <a:lstStyle/>
          <a:p>
            <a:pPr marL="457200" lvl="0" indent="-323850" algn="l" rtl="0">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Decorate the paper bag to be a “recipe bag” or “ingredient bag”, making it plain but fun!</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23850" algn="l" rtl="0">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Decorate notecards or papers to nestle within the bag, including notes about “ingredients” needed to be humble and not prideful.</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23850" algn="l" rtl="0">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Place the “humble pie ingredients” inside the paper bag.</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23850" algn="l" rtl="0">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Seal the bag with ribbon or string. Add captions or verses.</a:t>
            </a:r>
            <a:endParaRPr lang="en-US" sz="15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lvl="0" indent="-323850" algn="l" rtl="0">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Use your bag to recall what humility means, or use it as a prayer request receptacle!</a:t>
            </a:r>
            <a:endParaRPr sz="15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4990454" y="718718"/>
            <a:ext cx="3999018" cy="34140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61"/>
        <p:cNvGrpSpPr/>
        <p:nvPr/>
      </p:nvGrpSpPr>
      <p:grpSpPr>
        <a:xfrm>
          <a:off x="0" y="0"/>
          <a:ext cx="0" cy="0"/>
          <a:chOff x="0" y="0"/>
          <a:chExt cx="0" cy="0"/>
        </a:xfrm>
      </p:grpSpPr>
      <p:sp>
        <p:nvSpPr>
          <p:cNvPr id="262" name="Google Shape;262;p42"/>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3" name="Google Shape;263;p42"/>
          <p:cNvSpPr/>
          <p:nvPr/>
        </p:nvSpPr>
        <p:spPr>
          <a:xfrm>
            <a:off x="504149" y="139565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dirty="0">
                <a:solidFill>
                  <a:schemeClr val="lt1"/>
                </a:solidFill>
              </a:rPr>
              <a:t>Dear God, </a:t>
            </a:r>
            <a:br>
              <a:rPr lang="en-GB" sz="1700" dirty="0">
                <a:solidFill>
                  <a:schemeClr val="lt1"/>
                </a:solidFill>
              </a:rPr>
            </a:br>
            <a:endParaRPr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We thank You for the wisdom and guidance found in Your Word. May we not only be hearers of Your Word but also doers. Use us as instruments of Your love and grace, and may our actions bring glory to Your name.</a:t>
            </a:r>
            <a:endParaRPr sz="1700" dirty="0">
              <a:solidFill>
                <a:schemeClr val="lt1"/>
              </a:solidFill>
            </a:endParaRPr>
          </a:p>
          <a:p>
            <a:pPr marL="0" marR="0" lvl="0" indent="0" algn="l" rtl="0">
              <a:lnSpc>
                <a:spcPct val="100000"/>
              </a:lnSpc>
              <a:spcBef>
                <a:spcPts val="0"/>
              </a:spcBef>
              <a:spcAft>
                <a:spcPts val="0"/>
              </a:spcAft>
              <a:buNone/>
            </a:pPr>
            <a:endParaRPr lang="en-GB" sz="1700" dirty="0">
              <a:solidFill>
                <a:schemeClr val="lt1"/>
              </a:solidFill>
            </a:endParaRPr>
          </a:p>
          <a:p>
            <a:pPr marL="0" marR="0" lvl="0" indent="0" algn="l" rtl="0">
              <a:lnSpc>
                <a:spcPct val="100000"/>
              </a:lnSpc>
              <a:spcBef>
                <a:spcPts val="0"/>
              </a:spcBef>
              <a:spcAft>
                <a:spcPts val="0"/>
              </a:spcAft>
              <a:buNone/>
            </a:pPr>
            <a:r>
              <a:rPr lang="en-GB" sz="1700" dirty="0">
                <a:solidFill>
                  <a:schemeClr val="lt1"/>
                </a:solidFill>
              </a:rPr>
              <a:t>Amen.</a:t>
            </a:r>
            <a:endParaRPr sz="1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64" name="Google Shape;264;p42"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43"/>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1" name="Google Shape;271;p43"/>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2" name="Google Shape;272;p43"/>
          <p:cNvSpPr txBox="1"/>
          <p:nvPr/>
        </p:nvSpPr>
        <p:spPr>
          <a:xfrm>
            <a:off x="-31172" y="3360921"/>
            <a:ext cx="5257800" cy="46164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500"/>
              <a:buFont typeface="Arial" panose="020B0604020202020204"/>
              <a:buNone/>
            </a:pPr>
            <a:r>
              <a:rPr lang="en-GB" sz="1500" b="1">
                <a:solidFill>
                  <a:schemeClr val="lt1"/>
                </a:solidFill>
              </a:rPr>
              <a:t>3</a:t>
            </a:r>
            <a:r>
              <a:rPr lang="en-US" altLang="en-GB" sz="1500" b="1">
                <a:solidFill>
                  <a:schemeClr val="lt1"/>
                </a:solidFill>
              </a:rPr>
              <a:t>1st </a:t>
            </a:r>
            <a:r>
              <a:rPr lang="en-GB" sz="1500" b="1">
                <a:solidFill>
                  <a:schemeClr val="lt1"/>
                </a:solidFill>
              </a:rPr>
              <a:t>Sunday in Ordinary Time | Cycle A</a:t>
            </a:r>
            <a:endParaRPr sz="700">
              <a:solidFill>
                <a:schemeClr val="lt1"/>
              </a:solidFill>
            </a:endParaRPr>
          </a:p>
          <a:p>
            <a:pPr marL="0" marR="0" lvl="0" indent="0" algn="l" rtl="0">
              <a:lnSpc>
                <a:spcPct val="100000"/>
              </a:lnSpc>
              <a:spcBef>
                <a:spcPts val="0"/>
              </a:spcBef>
              <a:spcAft>
                <a:spcPts val="0"/>
              </a:spcAft>
              <a:buClr>
                <a:srgbClr val="000000"/>
              </a:buClr>
              <a:buSzPts val="1500"/>
              <a:buFont typeface="Arial" panose="020B0604020202020204"/>
              <a:buNone/>
            </a:pPr>
            <a:endParaRPr sz="1500" b="1">
              <a:solidFill>
                <a:schemeClr val="lt1"/>
              </a:solidFill>
            </a:endParaRPr>
          </a:p>
        </p:txBody>
      </p:sp>
      <p:pic>
        <p:nvPicPr>
          <p:cNvPr id="273" name="Google Shape;273;p43"/>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3935306"/>
            <a:ext cx="9144000" cy="738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Jesus Warns Against the Teachers of the Law</a:t>
            </a:r>
            <a:endParaRPr lang="en-US" sz="2400" b="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None/>
            </a:pPr>
            <a:r>
              <a:rPr lang="en-US" sz="2400" b="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and the Pharisees</a:t>
            </a:r>
            <a:endParaRPr sz="2400" b="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673380"/>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dirty="0">
                <a:solidFill>
                  <a:schemeClr val="dk1"/>
                </a:solidFill>
                <a:latin typeface="Arial Black" panose="020B0A04020102020204"/>
                <a:ea typeface="Arial Black" panose="020B0A04020102020204"/>
                <a:cs typeface="Arial Black" panose="020B0A04020102020204"/>
                <a:sym typeface="Arial Black" panose="020B0A04020102020204"/>
              </a:rPr>
              <a:t>Matthew 23:1-12</a:t>
            </a:r>
            <a:endParaRPr sz="2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1852048" y="51"/>
            <a:ext cx="5208940" cy="39067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Matthew</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170"/>
        <p:cNvGrpSpPr/>
        <p:nvPr/>
      </p:nvGrpSpPr>
      <p:grpSpPr>
        <a:xfrm>
          <a:off x="0" y="0"/>
          <a:ext cx="0" cy="0"/>
          <a:chOff x="0" y="0"/>
          <a:chExt cx="0" cy="0"/>
        </a:xfrm>
      </p:grpSpPr>
      <p:sp>
        <p:nvSpPr>
          <p:cNvPr id="171" name="Google Shape;171;p31"/>
          <p:cNvSpPr txBox="1"/>
          <p:nvPr/>
        </p:nvSpPr>
        <p:spPr>
          <a:xfrm>
            <a:off x="5132369" y="1886523"/>
            <a:ext cx="642900" cy="3849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57875" y="1886525"/>
            <a:ext cx="28608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Then Jesus spoke to the crowds and to his disciples.</a:t>
            </a:r>
            <a:endParaRPr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432350" y="781050"/>
            <a:ext cx="4572000" cy="3429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817834" y="1529613"/>
            <a:ext cx="642900" cy="384900"/>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817825" y="1982075"/>
            <a:ext cx="28134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“The teachers of the Law and the Pharisees are the authorized interpreters of Moses' Law.</a:t>
            </a:r>
            <a:endParaRPr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325463" y="611053"/>
            <a:ext cx="5025325" cy="3768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p:nvPr/>
        </p:nvSpPr>
        <p:spPr>
          <a:xfrm>
            <a:off x="424312" y="935026"/>
            <a:ext cx="54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24312" y="1620852"/>
            <a:ext cx="3512257"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So you must obey and follow everything they tell you to do; do not, however, imitate their actions, because they don't practice what they preach.</a:t>
            </a:r>
            <a:endParaRPr lang="en-US" sz="21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4068305" y="756510"/>
            <a:ext cx="4922004" cy="3691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6"/>
        <p:cNvGrpSpPr/>
        <p:nvPr/>
      </p:nvGrpSpPr>
      <p:grpSpPr>
        <a:xfrm>
          <a:off x="0" y="0"/>
          <a:ext cx="0" cy="0"/>
          <a:chOff x="0" y="0"/>
          <a:chExt cx="0" cy="0"/>
        </a:xfrm>
      </p:grpSpPr>
      <p:sp>
        <p:nvSpPr>
          <p:cNvPr id="197" name="Google Shape;197;p34"/>
          <p:cNvSpPr txBox="1"/>
          <p:nvPr/>
        </p:nvSpPr>
        <p:spPr>
          <a:xfrm>
            <a:off x="484975" y="1675279"/>
            <a:ext cx="3459344"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They tie onto people's backs loads that are heavy and hard to carry, yet they aren't willing even to lift a finger to help them carry those loads.</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484975" y="1074327"/>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3944319" y="704444"/>
            <a:ext cx="4979481" cy="37346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04"/>
        <p:cNvGrpSpPr/>
        <p:nvPr/>
      </p:nvGrpSpPr>
      <p:grpSpPr>
        <a:xfrm>
          <a:off x="0" y="0"/>
          <a:ext cx="0" cy="0"/>
          <a:chOff x="0" y="0"/>
          <a:chExt cx="0" cy="0"/>
        </a:xfrm>
      </p:grpSpPr>
      <p:sp>
        <p:nvSpPr>
          <p:cNvPr id="205" name="Google Shape;205;p35"/>
          <p:cNvSpPr txBox="1"/>
          <p:nvPr/>
        </p:nvSpPr>
        <p:spPr>
          <a:xfrm>
            <a:off x="5291100" y="805007"/>
            <a:ext cx="642900" cy="384900"/>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5</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5291100" y="1351527"/>
            <a:ext cx="3524684" cy="30777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They do everything so that people will see them. Look at the straps with scripture verses on them which they wear on their foreheads and arms, and notice how large they are! Notice also how long are the tassels on their cloaks!</a:t>
            </a:r>
            <a:endParaRPr sz="2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196048" y="749246"/>
            <a:ext cx="4860009" cy="364500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2902</Words>
  <Application>WPS Presentation</Application>
  <PresentationFormat>On-screen Show (16:9)</PresentationFormat>
  <Paragraphs>104</Paragraphs>
  <Slides>22</Slides>
  <Notes>21</Notes>
  <HiddenSlides>1</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22</vt:i4>
      </vt:variant>
    </vt:vector>
  </HeadingPairs>
  <TitlesOfParts>
    <vt:vector size="33"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2</cp:revision>
  <dcterms:created xsi:type="dcterms:W3CDTF">2023-11-02T03:43:18Z</dcterms:created>
  <dcterms:modified xsi:type="dcterms:W3CDTF">2023-11-02T03:45:55Z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988D996580B4469585197C9AD18F63E4_12</vt:lpwstr>
  </property>
  <property fmtid="{D5CDD505-2E9C-101B-9397-08002B2CF9AE}" pid="3" name="KSOProductBuildVer">
    <vt:lpwstr>1033-12.2.0.13266</vt:lpwstr>
  </property>
</Properties>
</file>