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79" r:id="rId6"/>
    <p:sldId id="258" r:id="rId7"/>
    <p:sldId id="259" r:id="rId8"/>
    <p:sldId id="261" r:id="rId9"/>
    <p:sldId id="287" r:id="rId10"/>
    <p:sldId id="260" r:id="rId11"/>
    <p:sldId id="318" r:id="rId12"/>
    <p:sldId id="288" r:id="rId13"/>
    <p:sldId id="290" r:id="rId14"/>
    <p:sldId id="289" r:id="rId15"/>
    <p:sldId id="322" r:id="rId16"/>
    <p:sldId id="263" r:id="rId17"/>
    <p:sldId id="321" r:id="rId18"/>
    <p:sldId id="315" r:id="rId19"/>
    <p:sldId id="319" r:id="rId20"/>
    <p:sldId id="316" r:id="rId21"/>
    <p:sldId id="308" r:id="rId22"/>
    <p:sldId id="307" r:id="rId23"/>
    <p:sldId id="267" r:id="rId24"/>
    <p:sldId id="270" r:id="rId25"/>
    <p:sldId id="269" r:id="rId26"/>
    <p:sldId id="304" r:id="rId27"/>
    <p:sldId id="271" r:id="rId28"/>
    <p:sldId id="297" r:id="rId29"/>
  </p:sldIdLst>
  <p:sldSz cx="18288000" cy="10287000"/>
  <p:notesSz cx="6858000" cy="9144000"/>
  <p:embeddedFontLst>
    <p:embeddedFont>
      <p:font typeface="Calibri" panose="020F0502020204030204"/>
      <p:regular r:id="rId33"/>
      <p:bold r:id="rId34"/>
      <p:italic r:id="rId35"/>
      <p:boldItalic r:id="rId36"/>
    </p:embeddedFont>
    <p:embeddedFont>
      <p:font typeface="Arial Black" panose="020B0A04020102020204"/>
      <p:bold r:id="rId37"/>
    </p:embeddedFont>
    <p:embeddedFont>
      <p:font typeface="Arial Black" panose="020B0A04020102020204" pitchFamily="34" charset="0"/>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2149"/>
    <a:srgbClr val="55482D"/>
    <a:srgbClr val="A68A78"/>
    <a:srgbClr val="8B191D"/>
    <a:srgbClr val="733D13"/>
    <a:srgbClr val="4B2A0E"/>
    <a:srgbClr val="FF9933"/>
    <a:srgbClr val="FF9900"/>
    <a:srgbClr val="660066"/>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8" autoAdjust="0"/>
    <p:restoredTop sz="91057" autoAdjust="0"/>
  </p:normalViewPr>
  <p:slideViewPr>
    <p:cSldViewPr snapToGrid="0">
      <p:cViewPr>
        <p:scale>
          <a:sx n="64" d="100"/>
          <a:sy n="64" d="100"/>
        </p:scale>
        <p:origin x="426" y="216"/>
      </p:cViewPr>
      <p:guideLst>
        <p:guide orient="horz" pos="213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font" Target="fonts/font6.fntdata"/><Relationship Id="rId37" Type="http://schemas.openxmlformats.org/officeDocument/2006/relationships/font" Target="fonts/font5.fntdata"/><Relationship Id="rId36" Type="http://schemas.openxmlformats.org/officeDocument/2006/relationships/font" Target="fonts/font4.fntdata"/><Relationship Id="rId35" Type="http://schemas.openxmlformats.org/officeDocument/2006/relationships/font" Target="fonts/font3.fntdata"/><Relationship Id="rId34" Type="http://schemas.openxmlformats.org/officeDocument/2006/relationships/font" Target="fonts/font2.fntdata"/><Relationship Id="rId33" Type="http://schemas.openxmlformats.org/officeDocument/2006/relationships/font" Target="fonts/font1.fntdata"/><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03"/>
        <p:cNvGrpSpPr/>
        <p:nvPr/>
      </p:nvGrpSpPr>
      <p:grpSpPr>
        <a:xfrm>
          <a:off x="0" y="0"/>
          <a:ext cx="0" cy="0"/>
          <a:chOff x="0" y="0"/>
          <a:chExt cx="0" cy="0"/>
        </a:xfrm>
      </p:grpSpPr>
      <p:sp>
        <p:nvSpPr>
          <p:cNvPr id="104" name="Google Shape;104;gf389fad905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gf389fad905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6" name="Google Shape;106;gf389fad905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98"/>
        <p:cNvGrpSpPr/>
        <p:nvPr/>
      </p:nvGrpSpPr>
      <p:grpSpPr>
        <a:xfrm>
          <a:off x="0" y="0"/>
          <a:ext cx="0" cy="0"/>
          <a:chOff x="0" y="0"/>
          <a:chExt cx="0" cy="0"/>
        </a:xfrm>
      </p:grpSpPr>
      <p:sp>
        <p:nvSpPr>
          <p:cNvPr id="199" name="Google Shape;1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dirty="0"/>
              <a:t>Jesus healed the man’s vision, but there were others watching who refused to “see” what happened. God wants us to look not only with our eyes, but with our hearts. This means we are to pay attention to those around us, as well as to God</a:t>
            </a:r>
            <a:r>
              <a:rPr lang="en-US" dirty="0"/>
              <a:t>’</a:t>
            </a:r>
            <a:r>
              <a:rPr dirty="0"/>
              <a:t>s work in our lives. </a:t>
            </a:r>
            <a:endParaRPr dirty="0"/>
          </a:p>
        </p:txBody>
      </p:sp>
      <p:sp>
        <p:nvSpPr>
          <p:cNvPr id="201" name="Google Shape;20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image" Target="../media/image1.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4th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059295" y="2397133"/>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13</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059180" y="3527425"/>
            <a:ext cx="4671060" cy="323151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They brought the one who was once blind to the Pharisees.</a:t>
            </a:r>
            <a:endParaRPr lang="en-US" sz="4200" dirty="0">
              <a:solidFill>
                <a:schemeClr val="bg1"/>
              </a:solidFill>
              <a:latin typeface="Arial Black" panose="020B0A04020102020204" pitchFamily="34" charset="0"/>
            </a:endParaRPr>
          </a:p>
        </p:txBody>
      </p:sp>
      <p:pic>
        <p:nvPicPr>
          <p:cNvPr id="105" name="Picture 104"/>
          <p:cNvPicPr/>
          <p:nvPr/>
        </p:nvPicPr>
        <p:blipFill>
          <a:blip r:embed="rId1"/>
          <a:stretch>
            <a:fillRect/>
          </a:stretch>
        </p:blipFill>
        <p:spPr>
          <a:xfrm>
            <a:off x="6265545" y="1329055"/>
            <a:ext cx="10899775" cy="7628890"/>
          </a:xfrm>
          <a:prstGeom prst="rect">
            <a:avLst/>
          </a:prstGeom>
          <a:noFill/>
          <a:ln w="9525">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146"/>
        <p:cNvGrpSpPr/>
        <p:nvPr/>
      </p:nvGrpSpPr>
      <p:grpSpPr>
        <a:xfrm>
          <a:off x="0" y="0"/>
          <a:ext cx="0" cy="0"/>
          <a:chOff x="0" y="0"/>
          <a:chExt cx="0" cy="0"/>
        </a:xfrm>
      </p:grpSpPr>
      <p:sp>
        <p:nvSpPr>
          <p:cNvPr id="147" name="Google Shape;147;p7"/>
          <p:cNvSpPr/>
          <p:nvPr/>
        </p:nvSpPr>
        <p:spPr>
          <a:xfrm>
            <a:off x="1197657" y="2890702"/>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14</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7610" y="4018915"/>
            <a:ext cx="5229225" cy="2585085"/>
          </a:xfrm>
          <a:prstGeom prst="rect">
            <a:avLst/>
          </a:prstGeom>
          <a:noFill/>
          <a:ln>
            <a:noFill/>
          </a:ln>
        </p:spPr>
        <p:txBody>
          <a:bodyPr spcFirstLastPara="1" wrap="square" lIns="0" tIns="0" rIns="0" bIns="0" anchor="t" anchorCtr="0">
            <a:spAutoFit/>
          </a:bodyPr>
          <a:lstStyle/>
          <a:p>
            <a:pPr>
              <a:buClr>
                <a:schemeClr val="dk1"/>
              </a:buClr>
              <a:buSzPts val="1100"/>
            </a:pPr>
            <a:r>
              <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Now Jesus had made clay and opened his eyes on a sabbath.</a:t>
            </a:r>
            <a:endParaRPr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pic>
        <p:nvPicPr>
          <p:cNvPr id="106" name="Picture 105"/>
          <p:cNvPicPr/>
          <p:nvPr/>
        </p:nvPicPr>
        <p:blipFill>
          <a:blip r:embed="rId1"/>
          <a:stretch>
            <a:fillRect/>
          </a:stretch>
        </p:blipFill>
        <p:spPr>
          <a:xfrm>
            <a:off x="7176770" y="1367790"/>
            <a:ext cx="9987915" cy="7552055"/>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60847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15</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2715895"/>
            <a:ext cx="5483860" cy="5816600"/>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So then the Pharisees also asked him how he was able to see. He said to them, “He put clay on my eyes, and I washed, and now I can see.”</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p:nvPr/>
        </p:nvPicPr>
        <p:blipFill>
          <a:blip r:embed="rId1"/>
          <a:stretch>
            <a:fillRect/>
          </a:stretch>
        </p:blipFill>
        <p:spPr>
          <a:xfrm>
            <a:off x="7177405" y="1217930"/>
            <a:ext cx="9958070" cy="785050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2501265"/>
            <a:ext cx="6685280" cy="6155690"/>
          </a:xfrm>
          <a:prstGeom prst="rect">
            <a:avLst/>
          </a:prstGeom>
          <a:noFill/>
          <a:ln>
            <a:noFill/>
          </a:ln>
        </p:spPr>
        <p:txBody>
          <a:bodyPr spcFirstLastPara="1" wrap="square" lIns="0" tIns="0" rIns="0" bIns="0" anchor="t" anchorCtr="0">
            <a:spAutoFit/>
          </a:bodyPr>
          <a:lstStyle/>
          <a:p>
            <a:pPr>
              <a:buSzPts val="4400"/>
            </a:pPr>
            <a:r>
              <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So some of the Pharisees said, </a:t>
            </a:r>
            <a:endPar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SzPts val="4400"/>
            </a:pPr>
            <a:r>
              <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“This man is not from God, because he does not keep the sabbath.” But others said, </a:t>
            </a:r>
            <a:endPar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SzPts val="4400"/>
            </a:pPr>
            <a:r>
              <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“How can a sinful man do such signs?” </a:t>
            </a:r>
            <a:endPar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a:p>
            <a:pPr>
              <a:buSzPts val="4400"/>
            </a:pPr>
            <a:r>
              <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And there was a division among them. </a:t>
            </a:r>
            <a:endParaRPr lang="en-US" sz="40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1481979"/>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16</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8" name="Picture 107"/>
          <p:cNvPicPr/>
          <p:nvPr/>
        </p:nvPicPr>
        <p:blipFill>
          <a:blip r:embed="rId1"/>
          <a:stretch>
            <a:fillRect/>
          </a:stretch>
        </p:blipFill>
        <p:spPr>
          <a:xfrm>
            <a:off x="7753350" y="1322705"/>
            <a:ext cx="9773920" cy="764159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050290" y="2973070"/>
            <a:ext cx="5659120" cy="492442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So they said to the blind man again, “What do you have to say about him, since he opened your eyes?” </a:t>
            </a:r>
            <a:endParaRPr lang="en-US" sz="4000" dirty="0">
              <a:solidFill>
                <a:schemeClr val="bg1"/>
              </a:solidFill>
              <a:latin typeface="Arial Black" panose="020B0A04020102020204" pitchFamily="34" charset="0"/>
            </a:endParaRPr>
          </a:p>
          <a:p>
            <a:pPr>
              <a:buSzPts val="4000"/>
            </a:pPr>
            <a:r>
              <a:rPr lang="en-US" sz="4000" dirty="0">
                <a:solidFill>
                  <a:schemeClr val="bg1"/>
                </a:solidFill>
                <a:latin typeface="Arial Black" panose="020B0A04020102020204" pitchFamily="34" charset="0"/>
              </a:rPr>
              <a:t>He said, </a:t>
            </a:r>
            <a:endParaRPr lang="en-US" sz="4000" dirty="0">
              <a:solidFill>
                <a:schemeClr val="bg1"/>
              </a:solidFill>
              <a:latin typeface="Arial Black" panose="020B0A04020102020204" pitchFamily="34" charset="0"/>
            </a:endParaRPr>
          </a:p>
          <a:p>
            <a:pPr>
              <a:buSzPts val="4000"/>
            </a:pPr>
            <a:r>
              <a:rPr lang="en-US" sz="4000" dirty="0">
                <a:solidFill>
                  <a:schemeClr val="bg1"/>
                </a:solidFill>
                <a:latin typeface="Arial Black" panose="020B0A04020102020204" pitchFamily="34" charset="0"/>
              </a:rPr>
              <a:t>“He is a prophet.”</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050431" y="1772801"/>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9" name="Picture 108"/>
          <p:cNvPicPr/>
          <p:nvPr/>
        </p:nvPicPr>
        <p:blipFill>
          <a:blip r:embed="rId1"/>
          <a:stretch>
            <a:fillRect/>
          </a:stretch>
        </p:blipFill>
        <p:spPr>
          <a:xfrm>
            <a:off x="7025005" y="1407795"/>
            <a:ext cx="10246995" cy="774954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3255645"/>
            <a:ext cx="5532755" cy="452437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They answered and said to him, “You were born totally in sin, and are you trying to teach us?” Then they threw him out.</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2154444"/>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34</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0" name="Picture 109"/>
          <p:cNvPicPr/>
          <p:nvPr/>
        </p:nvPicPr>
        <p:blipFill>
          <a:blip r:embed="rId1"/>
          <a:stretch>
            <a:fillRect/>
          </a:stretch>
        </p:blipFill>
        <p:spPr>
          <a:xfrm>
            <a:off x="7207885" y="1428750"/>
            <a:ext cx="10231120" cy="742886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6699"/>
        </a:solidFill>
        <a:effectLst/>
      </p:bgPr>
    </p:bg>
    <p:spTree>
      <p:nvGrpSpPr>
        <p:cNvPr id="1" name="Shape 146"/>
        <p:cNvGrpSpPr/>
        <p:nvPr/>
      </p:nvGrpSpPr>
      <p:grpSpPr>
        <a:xfrm>
          <a:off x="0" y="0"/>
          <a:ext cx="0" cy="0"/>
          <a:chOff x="0" y="0"/>
          <a:chExt cx="0" cy="0"/>
        </a:xfrm>
      </p:grpSpPr>
      <p:sp>
        <p:nvSpPr>
          <p:cNvPr id="147" name="Google Shape;147;p7"/>
          <p:cNvSpPr/>
          <p:nvPr/>
        </p:nvSpPr>
        <p:spPr>
          <a:xfrm>
            <a:off x="1251065" y="1915168"/>
            <a:ext cx="1214400" cy="8574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35</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50950" y="3096260"/>
            <a:ext cx="4821555" cy="517080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When Jesus heard that they had thrown him out, he found him and said, “Do you believe in the Son of Man?”</a:t>
            </a:r>
            <a:endParaRPr lang="en-US" sz="4200" dirty="0">
              <a:solidFill>
                <a:schemeClr val="bg1"/>
              </a:solidFill>
              <a:latin typeface="Arial Black" panose="020B0A04020102020204" pitchFamily="34" charset="0"/>
            </a:endParaRPr>
          </a:p>
        </p:txBody>
      </p:sp>
      <p:pic>
        <p:nvPicPr>
          <p:cNvPr id="111" name="Picture 110"/>
          <p:cNvPicPr/>
          <p:nvPr/>
        </p:nvPicPr>
        <p:blipFill>
          <a:blip r:embed="rId1"/>
          <a:stretch>
            <a:fillRect/>
          </a:stretch>
        </p:blipFill>
        <p:spPr>
          <a:xfrm>
            <a:off x="6889115" y="1360170"/>
            <a:ext cx="10048240" cy="7567295"/>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13385" y="2496516"/>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36</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13485" y="3655060"/>
            <a:ext cx="4023995" cy="387794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He answered and said, “Who is he, sir, that I may believe in him?”</a:t>
            </a:r>
            <a:endParaRPr lang="en-US" sz="4200" dirty="0">
              <a:solidFill>
                <a:schemeClr val="bg1"/>
              </a:solidFill>
              <a:latin typeface="Arial Black" panose="020B0A04020102020204" pitchFamily="34" charset="0"/>
            </a:endParaRPr>
          </a:p>
        </p:txBody>
      </p:sp>
      <p:pic>
        <p:nvPicPr>
          <p:cNvPr id="2" name="Picture 1"/>
          <p:cNvPicPr/>
          <p:nvPr/>
        </p:nvPicPr>
        <p:blipFill>
          <a:blip r:embed="rId1"/>
          <a:stretch>
            <a:fillRect/>
          </a:stretch>
        </p:blipFill>
        <p:spPr>
          <a:xfrm>
            <a:off x="6889115" y="1360170"/>
            <a:ext cx="10048240" cy="756729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217930" y="4112895"/>
            <a:ext cx="4914265" cy="3077845"/>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Jesus said to him, “You have seen him and the one speaking with you is he.” </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218071" y="3145036"/>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11" name="Picture 110"/>
          <p:cNvPicPr/>
          <p:nvPr/>
        </p:nvPicPr>
        <p:blipFill>
          <a:blip r:embed="rId1"/>
          <a:stretch>
            <a:fillRect/>
          </a:stretch>
        </p:blipFill>
        <p:spPr>
          <a:xfrm>
            <a:off x="6889115" y="1360170"/>
            <a:ext cx="10048240" cy="756729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2924825"/>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38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3942080"/>
            <a:ext cx="6271895" cy="258508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He said, </a:t>
            </a:r>
            <a:endParaRPr lang="en-US" sz="4200" dirty="0">
              <a:solidFill>
                <a:schemeClr val="bg1"/>
              </a:solidFill>
              <a:latin typeface="Arial Black" panose="020B0A04020102020204" pitchFamily="34" charset="0"/>
            </a:endParaRPr>
          </a:p>
          <a:p>
            <a:pPr>
              <a:buSzPts val="4000"/>
            </a:pPr>
            <a:r>
              <a:rPr lang="en-US" sz="4200" dirty="0">
                <a:solidFill>
                  <a:schemeClr val="bg1"/>
                </a:solidFill>
                <a:latin typeface="Arial Black" panose="020B0A04020102020204" pitchFamily="34" charset="0"/>
              </a:rPr>
              <a:t>“I do believe, Lord,” and he worshiped him.</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3" name="Picture 2"/>
          <p:cNvPicPr/>
          <p:nvPr/>
        </p:nvPicPr>
        <p:blipFill>
          <a:blip r:embed="rId1"/>
          <a:stretch>
            <a:fillRect/>
          </a:stretch>
        </p:blipFill>
        <p:spPr>
          <a:xfrm>
            <a:off x="7237730" y="1375410"/>
            <a:ext cx="10246995" cy="771906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1">
            <a:lumMod val="75000"/>
          </a:schemeClr>
        </a:solidFill>
        <a:effectLst/>
      </p:bgPr>
    </p:bg>
    <p:spTree>
      <p:nvGrpSpPr>
        <p:cNvPr id="1" name="Shape 107"/>
        <p:cNvGrpSpPr/>
        <p:nvPr/>
      </p:nvGrpSpPr>
      <p:grpSpPr>
        <a:xfrm>
          <a:off x="0" y="0"/>
          <a:ext cx="0" cy="0"/>
          <a:chOff x="0" y="0"/>
          <a:chExt cx="0" cy="0"/>
        </a:xfrm>
      </p:grpSpPr>
      <p:sp>
        <p:nvSpPr>
          <p:cNvPr id="108" name="Google Shape;108;gf389fad905_0_26"/>
          <p:cNvSpPr txBox="1"/>
          <p:nvPr/>
        </p:nvSpPr>
        <p:spPr>
          <a:xfrm>
            <a:off x="560705" y="1666240"/>
            <a:ext cx="17117060" cy="6771005"/>
          </a:xfrm>
          <a:prstGeom prst="rect">
            <a:avLst/>
          </a:prstGeom>
          <a:noFill/>
          <a:ln>
            <a:noFill/>
          </a:ln>
        </p:spPr>
        <p:txBody>
          <a:bodyPr spcFirstLastPara="1" wrap="square" lIns="0" tIns="0" rIns="0" bIns="0" anchor="t" anchorCtr="0">
            <a:spAutoFit/>
          </a:bodyPr>
          <a:lstStyle/>
          <a:p>
            <a:pPr algn="just"/>
            <a:r>
              <a:rPr lang="en-US" sz="4400" dirty="0">
                <a:solidFill>
                  <a:schemeClr val="bg1"/>
                </a:solidFill>
                <a:latin typeface="Arial" panose="020B0604020202020204" pitchFamily="34" charset="0"/>
                <a:cs typeface="Arial" panose="020B0604020202020204" pitchFamily="34" charset="0"/>
              </a:rPr>
              <a:t>For this week’s Gospel lesson story, we will focus on the importance of keeping our eyes open. The miraculous healing of a man born blind is great, but that is not the only thing happening in this passage. Jesus is defying social norms, as He so often does. He opens the eyes of the blind man, but the eyes of others remain closed and refuse to acknowledge what is in their midst. Nothing is wrong with their vision, but they cannot see. For kids, we want to help them understand how to be aware of the needs of others around us. We should all seek to recognize God’s hand in our lives and in the world around us. God’s love gives us sight.</a:t>
            </a:r>
            <a:endParaRPr lang="en-US" sz="4400" dirty="0">
              <a:solidFill>
                <a:schemeClr val="bg1"/>
              </a:solidFill>
              <a:latin typeface="Arial" panose="020B0604020202020204" pitchFamily="34" charset="0"/>
              <a:cs typeface="Arial" panose="020B0604020202020204" pitchFamily="34" charset="0"/>
            </a:endParaRPr>
          </a:p>
        </p:txBody>
      </p:sp>
      <p:sp>
        <p:nvSpPr>
          <p:cNvPr id="109" name="Google Shape;109;gf389fad905_0_26"/>
          <p:cNvSpPr txBox="1"/>
          <p:nvPr/>
        </p:nvSpPr>
        <p:spPr>
          <a:xfrm>
            <a:off x="561000" y="543006"/>
            <a:ext cx="12322038" cy="6771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panose="020B0604020202020204"/>
              <a:buNone/>
            </a:pPr>
            <a:r>
              <a:rPr lang="en-US" sz="4400" b="1" i="0" u="sng" strike="noStrike" cap="none" dirty="0">
                <a:solidFill>
                  <a:schemeClr val="bg1"/>
                </a:solidFill>
                <a:latin typeface="Arial" panose="020B0604020202020204"/>
                <a:ea typeface="Arial" panose="020B0604020202020204"/>
                <a:cs typeface="Arial" panose="020B0604020202020204"/>
                <a:sym typeface="Arial" panose="020B0604020202020204"/>
              </a:rPr>
              <a:t>GOSPEL REFLECTION</a:t>
            </a:r>
            <a:endParaRPr sz="4400" b="0" i="0" u="sng" strike="noStrike" cap="none" dirty="0">
              <a:solidFill>
                <a:schemeClr val="bg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2149"/>
        </a:solidFill>
        <a:effectLst/>
      </p:bgPr>
    </p:bg>
    <p:spTree>
      <p:nvGrpSpPr>
        <p:cNvPr id="1" name="Shape 210"/>
        <p:cNvGrpSpPr/>
        <p:nvPr/>
      </p:nvGrpSpPr>
      <p:grpSpPr>
        <a:xfrm>
          <a:off x="0" y="0"/>
          <a:ext cx="0" cy="0"/>
          <a:chOff x="0" y="0"/>
          <a:chExt cx="0" cy="0"/>
        </a:xfrm>
      </p:grpSpPr>
      <p:sp>
        <p:nvSpPr>
          <p:cNvPr id="3" name="Google Shape;196;p21"/>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1000"/>
              </a:lnSpc>
              <a:spcBef>
                <a:spcPts val="0"/>
              </a:spcBef>
              <a:spcAft>
                <a:spcPts val="0"/>
              </a:spcAft>
              <a:buClr>
                <a:srgbClr val="000000"/>
              </a:buClr>
              <a:buSzPts val="9600"/>
              <a:buFont typeface="Arial" panose="020B0604020202020204"/>
              <a:buNone/>
            </a:pPr>
            <a:r>
              <a:rPr lang="en-US" sz="9600" b="1" i="0" u="none" strike="noStrike" cap="none" dirty="0">
                <a:solidFill>
                  <a:srgbClr val="FFFFFF"/>
                </a:solidFill>
                <a:latin typeface="Arial" panose="020B0604020202020204"/>
                <a:ea typeface="Arial" panose="020B0604020202020204"/>
                <a:cs typeface="Arial" panose="020B0604020202020204"/>
                <a:sym typeface="Arial" panose="020B0604020202020204"/>
              </a:rPr>
              <a:t>GOSPEL MESSAGE</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4" name="Google Shape;197;p21"/>
          <p:cNvPicPr preferRelativeResize="0"/>
          <p:nvPr/>
        </p:nvPicPr>
        <p:blipFill rotWithShape="1">
          <a:blip r:embed="rId1"/>
          <a:srcRect/>
          <a:stretch>
            <a:fillRect/>
          </a:stretch>
        </p:blipFill>
        <p:spPr>
          <a:xfrm>
            <a:off x="9720064" y="1471092"/>
            <a:ext cx="7010400" cy="701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3" name="Google Shape;203;p22"/>
          <p:cNvSpPr/>
          <p:nvPr/>
        </p:nvSpPr>
        <p:spPr>
          <a:xfrm>
            <a:off x="909955" y="1508760"/>
            <a:ext cx="7145655" cy="1378585"/>
          </a:xfrm>
          <a:prstGeom prst="rect">
            <a:avLst/>
          </a:prstGeom>
          <a:solidFill>
            <a:schemeClr val="accent5">
              <a:lumMod val="40000"/>
              <a:lumOff val="60000"/>
            </a:schemeClr>
          </a:solidFill>
          <a:ln>
            <a:noFill/>
          </a:ln>
        </p:spPr>
        <p:txBody>
          <a:bodyPr spcFirstLastPara="1" wrap="square" lIns="91425" tIns="45700" rIns="91425" bIns="45700" anchor="t" anchorCtr="0">
            <a:noAutofit/>
          </a:bodyPr>
          <a:lstStyle/>
          <a:p>
            <a:pPr lvl="0" algn="ctr">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Activity: </a:t>
            </a:r>
            <a:endPar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endParaRPr>
          </a:p>
          <a:p>
            <a:pPr lvl="0" algn="ctr">
              <a:buSzPts val="4000"/>
            </a:pPr>
            <a:r>
              <a:rPr lang="en-US" sz="4000" dirty="0" smtClean="0">
                <a:solidFill>
                  <a:schemeClr val="tx1"/>
                </a:solidFill>
                <a:latin typeface="Arial Black" panose="020B0A04020102020204"/>
                <a:ea typeface="Arial Black" panose="020B0A04020102020204"/>
                <a:cs typeface="Arial Black" panose="020B0A04020102020204"/>
                <a:sym typeface="Arial Black" panose="020B0A04020102020204"/>
              </a:rPr>
              <a:t>The Eyes of the Heart</a:t>
            </a:r>
            <a:endParaRPr sz="1400" b="0" i="0" u="none" strike="noStrike" cap="none" dirty="0">
              <a:solidFill>
                <a:schemeClr val="tx1"/>
              </a:solidFill>
              <a:sym typeface="Arial" panose="020B0604020202020204"/>
            </a:endParaRPr>
          </a:p>
        </p:txBody>
      </p:sp>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909955" y="3329940"/>
            <a:ext cx="7042785" cy="5170805"/>
          </a:xfrm>
          <a:prstGeom prst="rect">
            <a:avLst/>
          </a:prstGeom>
          <a:noFill/>
          <a:ln>
            <a:noFill/>
          </a:ln>
        </p:spPr>
        <p:txBody>
          <a:bodyPr spcFirstLastPara="1" wrap="square" lIns="0" tIns="0" rIns="0" bIns="0" anchor="t" anchorCtr="0">
            <a:spAutoFit/>
          </a:bodyPr>
          <a:lstStyle/>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Paper, paper plates, or cardstock</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Scissors</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Glue</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Google eyes</a:t>
            </a:r>
            <a:endParaRPr lang="en-US" sz="3200" dirty="0">
              <a:solidFill>
                <a:schemeClr val="bg1"/>
              </a:solidFill>
              <a:latin typeface="Arial Black" panose="020B0A04020102020204" pitchFamily="34" charset="0"/>
            </a:endParaRPr>
          </a:p>
          <a:p>
            <a:pPr marL="457200" indent="-457200">
              <a:lnSpc>
                <a:spcPct val="150000"/>
              </a:lnSpc>
              <a:buSzPts val="4400"/>
              <a:buFont typeface="Arial" panose="020B0604020202020204" pitchFamily="34" charset="0"/>
              <a:buChar char="•"/>
            </a:pPr>
            <a:r>
              <a:rPr lang="en-US" sz="3200" dirty="0">
                <a:solidFill>
                  <a:schemeClr val="bg1"/>
                </a:solidFill>
                <a:latin typeface="Arial Black" panose="020B0A04020102020204" pitchFamily="34" charset="0"/>
              </a:rPr>
              <a:t>Decorative materials (markers, fabric paint)</a:t>
            </a:r>
            <a:endParaRPr lang="en-US" sz="3200" dirty="0">
              <a:solidFill>
                <a:schemeClr val="bg1"/>
              </a:solidFill>
              <a:latin typeface="Arial Black" panose="020B0A04020102020204" pitchFamily="34" charset="0"/>
            </a:endParaRPr>
          </a:p>
        </p:txBody>
      </p:sp>
      <p:pic>
        <p:nvPicPr>
          <p:cNvPr id="113" name="Picture 112"/>
          <p:cNvPicPr/>
          <p:nvPr/>
        </p:nvPicPr>
        <p:blipFill>
          <a:blip r:embed="rId1"/>
          <a:stretch>
            <a:fillRect/>
          </a:stretch>
        </p:blipFill>
        <p:spPr>
          <a:xfrm>
            <a:off x="8268970" y="1390015"/>
            <a:ext cx="8790305" cy="750697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02"/>
        <p:cNvGrpSpPr/>
        <p:nvPr/>
      </p:nvGrpSpPr>
      <p:grpSpPr>
        <a:xfrm>
          <a:off x="0" y="0"/>
          <a:ext cx="0" cy="0"/>
          <a:chOff x="0" y="0"/>
          <a:chExt cx="0" cy="0"/>
        </a:xfrm>
      </p:grpSpPr>
      <p:sp>
        <p:nvSpPr>
          <p:cNvPr id="204" name="Google Shape;204;p22"/>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508000">
              <a:buClr>
                <a:schemeClr val="lt1"/>
              </a:buClr>
              <a:buSzPts val="4400"/>
              <a:buFont typeface="Calibri" panose="020F0502020204030204"/>
              <a:buChar char="-"/>
            </a:pPr>
            <a:endParaRPr sz="4400" b="1" dirty="0">
              <a:solidFill>
                <a:schemeClr val="bg1"/>
              </a:solidFill>
              <a:latin typeface="Calibri" panose="020F0502020204030204"/>
              <a:ea typeface="Calibri" panose="020F0502020204030204"/>
              <a:cs typeface="Calibri" panose="020F0502020204030204"/>
              <a:sym typeface="Calibri" panose="020F0502020204030204"/>
            </a:endParaRPr>
          </a:p>
        </p:txBody>
      </p:sp>
      <p:sp>
        <p:nvSpPr>
          <p:cNvPr id="5" name="Google Shape;155;p8"/>
          <p:cNvSpPr txBox="1"/>
          <p:nvPr/>
        </p:nvSpPr>
        <p:spPr>
          <a:xfrm>
            <a:off x="703522" y="1118333"/>
            <a:ext cx="6212013" cy="830580"/>
          </a:xfrm>
          <a:prstGeom prst="rect">
            <a:avLst/>
          </a:prstGeom>
          <a:noFill/>
          <a:ln>
            <a:noFill/>
          </a:ln>
        </p:spPr>
        <p:txBody>
          <a:bodyPr spcFirstLastPara="1" wrap="square" lIns="0" tIns="0" rIns="0" bIns="0" anchor="t" anchorCtr="0">
            <a:spAutoFit/>
          </a:bodyPr>
          <a:lstStyle/>
          <a:p>
            <a:pPr>
              <a:lnSpc>
                <a:spcPct val="150000"/>
              </a:lnSpc>
              <a:buSzPts val="4400"/>
            </a:pPr>
            <a:r>
              <a:rPr lang="en-US" sz="3600" dirty="0">
                <a:solidFill>
                  <a:schemeClr val="bg1"/>
                </a:solidFill>
                <a:latin typeface="Arial Black" panose="020B0A04020102020204" pitchFamily="34" charset="0"/>
              </a:rPr>
              <a:t>Instructions:</a:t>
            </a:r>
            <a:endParaRPr lang="en-US" sz="3600" dirty="0">
              <a:solidFill>
                <a:schemeClr val="bg1"/>
              </a:solidFill>
              <a:latin typeface="Arial Black" panose="020B0A04020102020204" pitchFamily="34" charset="0"/>
            </a:endParaRPr>
          </a:p>
        </p:txBody>
      </p:sp>
      <p:sp>
        <p:nvSpPr>
          <p:cNvPr id="2" name="Google Shape;155;p8"/>
          <p:cNvSpPr txBox="1"/>
          <p:nvPr/>
        </p:nvSpPr>
        <p:spPr>
          <a:xfrm>
            <a:off x="703580" y="1948815"/>
            <a:ext cx="6972300" cy="6771005"/>
          </a:xfrm>
          <a:prstGeom prst="rect">
            <a:avLst/>
          </a:prstGeom>
          <a:noFill/>
          <a:ln>
            <a:noFill/>
          </a:ln>
        </p:spPr>
        <p:txBody>
          <a:bodyPr spcFirstLastPara="1" wrap="square" lIns="0" tIns="0" rIns="0" bIns="0" anchor="t" anchorCtr="0">
            <a:spAutoFit/>
          </a:bodyPr>
          <a:p>
            <a:pPr marL="342900" indent="-342900">
              <a:buSzPts val="44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 Cut the paper or paper plate into a heart shape.</a:t>
            </a:r>
            <a:endParaRPr lang="en-US" sz="40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Decorate the heart, adding a verse or caption as well as pictures.</a:t>
            </a:r>
            <a:endParaRPr lang="en-US" sz="40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Glue eyes onto the heart, using just a pair or several eyes.</a:t>
            </a:r>
            <a:endParaRPr lang="en-US" sz="4000" dirty="0">
              <a:solidFill>
                <a:schemeClr val="bg1"/>
              </a:solidFill>
              <a:latin typeface="Arial" panose="020B0604020202020204" pitchFamily="34" charset="0"/>
              <a:cs typeface="Arial" panose="020B0604020202020204" pitchFamily="34" charset="0"/>
            </a:endParaRPr>
          </a:p>
          <a:p>
            <a:pPr marL="342900" indent="-342900">
              <a:buSzPts val="4400"/>
              <a:buFont typeface="Arial" panose="020B0604020202020204" pitchFamily="34" charset="0"/>
              <a:buChar char="•"/>
            </a:pPr>
            <a:r>
              <a:rPr lang="en-US" sz="4000" dirty="0">
                <a:solidFill>
                  <a:schemeClr val="bg1"/>
                </a:solidFill>
                <a:latin typeface="Arial" panose="020B0604020202020204" pitchFamily="34" charset="0"/>
                <a:cs typeface="Arial" panose="020B0604020202020204" pitchFamily="34" charset="0"/>
              </a:rPr>
              <a:t>Hang to display, if desired, as a reminder of the Gospel Story.</a:t>
            </a:r>
            <a:endParaRPr lang="en-US" sz="4000" dirty="0">
              <a:solidFill>
                <a:schemeClr val="bg1"/>
              </a:solidFill>
              <a:latin typeface="Arial" panose="020B0604020202020204" pitchFamily="34" charset="0"/>
              <a:cs typeface="Arial" panose="020B0604020202020204" pitchFamily="34" charset="0"/>
            </a:endParaRPr>
          </a:p>
        </p:txBody>
      </p:sp>
      <p:pic>
        <p:nvPicPr>
          <p:cNvPr id="113" name="Picture 112"/>
          <p:cNvPicPr/>
          <p:nvPr/>
        </p:nvPicPr>
        <p:blipFill>
          <a:blip r:embed="rId1"/>
          <a:stretch>
            <a:fillRect/>
          </a:stretch>
        </p:blipFill>
        <p:spPr>
          <a:xfrm>
            <a:off x="8268970" y="1390015"/>
            <a:ext cx="8790305" cy="750697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008324" y="1323197"/>
            <a:ext cx="5857800" cy="7458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9" name="Google Shape;219;gf7e905350f_0_52"/>
          <p:cNvSpPr/>
          <p:nvPr/>
        </p:nvSpPr>
        <p:spPr>
          <a:xfrm>
            <a:off x="1008380" y="2351405"/>
            <a:ext cx="9237980" cy="6374765"/>
          </a:xfrm>
          <a:prstGeom prst="rect">
            <a:avLst/>
          </a:prstGeom>
          <a:noFill/>
          <a:ln>
            <a:noFill/>
          </a:ln>
        </p:spPr>
        <p:txBody>
          <a:bodyPr spcFirstLastPara="1" wrap="square" lIns="91425" tIns="45700" rIns="91425" bIns="45700" anchor="ctr" anchorCtr="0">
            <a:noAutofit/>
          </a:bodyPr>
          <a:lstStyle/>
          <a:p>
            <a:pPr algn="just" fontAlgn="base"/>
            <a:r>
              <a:rPr lang="en-US" sz="3400" dirty="0" smtClean="0">
                <a:solidFill>
                  <a:schemeClr val="bg1"/>
                </a:solidFill>
                <a:latin typeface="Arial" panose="020B0604020202020204" pitchFamily="34" charset="0"/>
                <a:cs typeface="Arial" panose="020B0604020202020204" pitchFamily="34" charset="0"/>
              </a:rPr>
              <a:t>Dear God,</a:t>
            </a:r>
            <a:endParaRPr lang="en-US" sz="3400" dirty="0" smtClean="0">
              <a:solidFill>
                <a:schemeClr val="bg1"/>
              </a:solidFill>
              <a:latin typeface="Arial" panose="020B0604020202020204" pitchFamily="34" charset="0"/>
              <a:cs typeface="Arial" panose="020B0604020202020204" pitchFamily="34" charset="0"/>
            </a:endParaRPr>
          </a:p>
          <a:p>
            <a:pPr algn="just" fontAlgn="base"/>
            <a:endParaRPr lang="en-US" sz="3400" dirty="0">
              <a:solidFill>
                <a:schemeClr val="bg1"/>
              </a:solidFill>
              <a:latin typeface="Arial" panose="020B0604020202020204" pitchFamily="34" charset="0"/>
              <a:cs typeface="Arial" panose="020B0604020202020204" pitchFamily="34" charset="0"/>
            </a:endParaRPr>
          </a:p>
          <a:p>
            <a:pPr algn="just" fontAlgn="base"/>
            <a:r>
              <a:rPr lang="en-US" sz="3400" dirty="0">
                <a:solidFill>
                  <a:schemeClr val="bg1"/>
                </a:solidFill>
                <a:latin typeface="Arial" panose="020B0604020202020204" pitchFamily="34" charset="0"/>
                <a:cs typeface="Arial" panose="020B0604020202020204" pitchFamily="34" charset="0"/>
              </a:rPr>
              <a:t>Help us to see those around us who need Your love. Open the eyes of our hearts so we will be able to recognize your goodness and  to appreciate what You have done in our lives.  Keep us and our family safe always. </a:t>
            </a:r>
            <a:endParaRPr lang="en-US" sz="3400" dirty="0">
              <a:solidFill>
                <a:schemeClr val="bg1"/>
              </a:solidFill>
              <a:latin typeface="Arial" panose="020B0604020202020204" pitchFamily="34" charset="0"/>
              <a:cs typeface="Arial" panose="020B0604020202020204" pitchFamily="34" charset="0"/>
            </a:endParaRPr>
          </a:p>
          <a:p>
            <a:pPr algn="just" fontAlgn="base"/>
            <a:r>
              <a:rPr lang="en-US" sz="3400" dirty="0">
                <a:solidFill>
                  <a:schemeClr val="bg1"/>
                </a:solidFill>
                <a:latin typeface="Arial" panose="020B0604020202020204" pitchFamily="34" charset="0"/>
                <a:cs typeface="Arial" panose="020B0604020202020204" pitchFamily="34" charset="0"/>
              </a:rPr>
              <a:t>We love you, God!</a:t>
            </a:r>
            <a:endParaRPr lang="en-US" sz="3400" dirty="0">
              <a:solidFill>
                <a:schemeClr val="bg1"/>
              </a:solidFill>
              <a:latin typeface="Arial" panose="020B0604020202020204" pitchFamily="34" charset="0"/>
              <a:cs typeface="Arial" panose="020B0604020202020204" pitchFamily="34" charset="0"/>
            </a:endParaRPr>
          </a:p>
          <a:p>
            <a:pPr algn="just" fontAlgn="base"/>
            <a:endParaRPr lang="en-US" sz="3400" dirty="0">
              <a:solidFill>
                <a:schemeClr val="bg1"/>
              </a:solidFill>
              <a:latin typeface="Arial" panose="020B0604020202020204" pitchFamily="34" charset="0"/>
              <a:cs typeface="Arial" panose="020B0604020202020204" pitchFamily="34" charset="0"/>
            </a:endParaRPr>
          </a:p>
          <a:p>
            <a:pPr algn="just" fontAlgn="base"/>
            <a:r>
              <a:rPr lang="en-US" sz="3400" dirty="0">
                <a:solidFill>
                  <a:schemeClr val="bg1"/>
                </a:solidFill>
                <a:latin typeface="Arial" panose="020B0604020202020204" pitchFamily="34" charset="0"/>
                <a:cs typeface="Arial" panose="020B0604020202020204" pitchFamily="34" charset="0"/>
              </a:rPr>
              <a:t>In Jesus’s name, Amen!</a:t>
            </a:r>
            <a:endParaRPr lang="en-US" sz="3400" dirty="0" smtClean="0">
              <a:solidFill>
                <a:schemeClr val="bg1"/>
              </a:solidFill>
              <a:latin typeface="Arial" panose="020B0604020202020204" pitchFamily="34" charset="0"/>
              <a:cs typeface="Arial" panose="020B0604020202020204" pitchFamily="34" charset="0"/>
            </a:endParaRPr>
          </a:p>
        </p:txBody>
      </p:sp>
      <p:pic>
        <p:nvPicPr>
          <p:cNvPr id="220" name="Google Shape;220;gf7e905350f_0_52"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1285C"/>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panose="020B0604020202020204"/>
              <a:buNone/>
            </a:pPr>
            <a:r>
              <a:rPr lang="en-US" sz="11300" b="1" i="0" u="none" strike="noStrike" cap="none" dirty="0">
                <a:solidFill>
                  <a:srgbClr val="FFFFFF"/>
                </a:solidFill>
                <a:latin typeface="Arial" panose="020B0604020202020204"/>
                <a:ea typeface="Arial" panose="020B0604020202020204"/>
                <a:cs typeface="Arial" panose="020B0604020202020204"/>
                <a:sym typeface="Arial" panose="020B0604020202020204"/>
              </a:rPr>
              <a:t>LIVE THE WORD KIDS</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00" name="Google Shape;100;p1"/>
          <p:cNvSpPr/>
          <p:nvPr/>
        </p:nvSpPr>
        <p:spPr>
          <a:xfrm>
            <a:off x="969818" y="6548586"/>
            <a:ext cx="8458200" cy="808178"/>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1" name="Google Shape;101;p1"/>
          <p:cNvSpPr txBox="1"/>
          <p:nvPr/>
        </p:nvSpPr>
        <p:spPr>
          <a:xfrm>
            <a:off x="-62345" y="6721842"/>
            <a:ext cx="10515600" cy="4616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dirty="0" smtClean="0">
                <a:solidFill>
                  <a:srgbClr val="FFFFFF"/>
                </a:solidFill>
              </a:rPr>
              <a:t>4th Sunday</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 of Lent | </a:t>
            </a: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Cycle </a:t>
            </a:r>
            <a:r>
              <a:rPr lang="en-US" sz="30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102" name="Google Shape;102;p1"/>
          <p:cNvPicPr preferRelativeResize="0"/>
          <p:nvPr/>
        </p:nvPicPr>
        <p:blipFill rotWithShape="1">
          <a:blip r:embed="rId1"/>
          <a:srcRect/>
          <a:stretch>
            <a:fillRect/>
          </a:stretch>
        </p:blipFill>
        <p:spPr>
          <a:xfrm>
            <a:off x="9864080" y="1638300"/>
            <a:ext cx="7010400" cy="70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656090"/>
            <a:ext cx="18288000" cy="182993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16" name="Google Shape;116;p3"/>
          <p:cNvSpPr txBox="1"/>
          <p:nvPr/>
        </p:nvSpPr>
        <p:spPr>
          <a:xfrm>
            <a:off x="0" y="8775836"/>
            <a:ext cx="18288000" cy="923290"/>
          </a:xfrm>
          <a:prstGeom prst="rect">
            <a:avLst/>
          </a:prstGeom>
          <a:noFill/>
          <a:ln>
            <a:noFill/>
          </a:ln>
        </p:spPr>
        <p:txBody>
          <a:bodyPr spcFirstLastPara="1" wrap="square" lIns="0" tIns="0" rIns="0" bIns="0" anchor="t" anchorCtr="0">
            <a:spAutoFit/>
          </a:bodyPr>
          <a:lstStyle/>
          <a:p>
            <a:pPr algn="ctr">
              <a:buSzPts val="6600"/>
            </a:pPr>
            <a:r>
              <a:rPr lang="en-US" sz="6000" b="1" dirty="0">
                <a:solidFill>
                  <a:srgbClr val="FFFF99"/>
                </a:solidFill>
                <a:latin typeface="Arial Black" panose="020B0A04020102020204"/>
                <a:ea typeface="Arial Black" panose="020B0A04020102020204"/>
                <a:cs typeface="Arial Black" panose="020B0A04020102020204"/>
                <a:sym typeface="Arial Black" panose="020B0A04020102020204"/>
              </a:rPr>
              <a:t>Jesus Heals a Man Born Blind</a:t>
            </a:r>
            <a:endParaRPr lang="en-US" sz="6000" b="1" cap="none" dirty="0">
              <a:solidFill>
                <a:srgbClr val="FFFF99"/>
              </a:solidFill>
              <a:latin typeface="Arial Black" panose="020B0A04020102020204"/>
              <a:ea typeface="Arial Black" panose="020B0A04020102020204"/>
              <a:cs typeface="Arial Black" panose="020B0A04020102020204"/>
              <a:sym typeface="Arial Black" panose="020B0A04020102020204"/>
            </a:endParaRPr>
          </a:p>
        </p:txBody>
      </p:sp>
      <p:sp>
        <p:nvSpPr>
          <p:cNvPr id="117" name="Google Shape;117;p3"/>
          <p:cNvSpPr txBox="1"/>
          <p:nvPr/>
        </p:nvSpPr>
        <p:spPr>
          <a:xfrm>
            <a:off x="0" y="9645211"/>
            <a:ext cx="18288000" cy="738505"/>
          </a:xfrm>
          <a:prstGeom prst="rect">
            <a:avLst/>
          </a:prstGeom>
          <a:noFill/>
          <a:ln>
            <a:noFill/>
          </a:ln>
        </p:spPr>
        <p:txBody>
          <a:bodyPr spcFirstLastPara="1" wrap="square" lIns="0" tIns="0" rIns="0" bIns="0" anchor="t" anchorCtr="0">
            <a:spAutoFit/>
          </a:bodyPr>
          <a:lstStyle/>
          <a:p>
            <a:pPr algn="ctr">
              <a:buSzPts val="5000"/>
            </a:pPr>
            <a:r>
              <a:rPr lang="en-US" sz="4800" dirty="0">
                <a:solidFill>
                  <a:schemeClr val="lt1"/>
                </a:solidFill>
                <a:latin typeface="Arial Black" panose="020B0A04020102020204"/>
                <a:ea typeface="Arial Black" panose="020B0A04020102020204"/>
                <a:cs typeface="Arial Black" panose="020B0A04020102020204"/>
                <a:sym typeface="Arial Black" panose="020B0A04020102020204"/>
              </a:rPr>
              <a:t>John 9: 1, 6-9, 13-17, 34-38</a:t>
            </a:r>
            <a:endParaRPr lang="en-US" sz="4800"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pic>
        <p:nvPicPr>
          <p:cNvPr id="114" name="Picture 113"/>
          <p:cNvPicPr/>
          <p:nvPr/>
        </p:nvPicPr>
        <p:blipFill>
          <a:blip r:embed="rId1"/>
          <a:stretch>
            <a:fillRect/>
          </a:stretch>
        </p:blipFill>
        <p:spPr>
          <a:xfrm>
            <a:off x="1974215" y="0"/>
            <a:ext cx="14338935" cy="865695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John</a:t>
            </a:r>
            <a:r>
              <a:rPr lang="en-US" sz="7200" b="1" i="0" u="none" strike="noStrike" cap="none" dirty="0" smtClean="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232988" y="3082461"/>
            <a:ext cx="1285800" cy="768985"/>
          </a:xfrm>
          <a:prstGeom prst="rect">
            <a:avLst/>
          </a:prstGeom>
          <a:solidFill>
            <a:schemeClr val="accent2">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1</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233170" y="4220210"/>
            <a:ext cx="5356860" cy="184658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As Jesus passed by he saw a man blind from birth.</a:t>
            </a:r>
            <a:endParaRPr lang="en-US" sz="40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p:nvPr/>
        </p:nvPicPr>
        <p:blipFill>
          <a:blip r:embed="rId1"/>
          <a:stretch>
            <a:fillRect/>
          </a:stretch>
        </p:blipFill>
        <p:spPr>
          <a:xfrm>
            <a:off x="6690360" y="1231265"/>
            <a:ext cx="10307955" cy="782510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107372" y="1788810"/>
            <a:ext cx="1285800" cy="768985"/>
          </a:xfrm>
          <a:prstGeom prst="rect">
            <a:avLst/>
          </a:prstGeom>
          <a:solidFill>
            <a:schemeClr val="accent5">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6</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9" name="Google Shape;139;p6"/>
          <p:cNvSpPr txBox="1"/>
          <p:nvPr/>
        </p:nvSpPr>
        <p:spPr>
          <a:xfrm>
            <a:off x="1107440" y="2978785"/>
            <a:ext cx="4324985" cy="4524375"/>
          </a:xfrm>
          <a:prstGeom prst="rect">
            <a:avLst/>
          </a:prstGeom>
          <a:noFill/>
          <a:ln>
            <a:noFill/>
          </a:ln>
        </p:spPr>
        <p:txBody>
          <a:bodyPr spcFirstLastPara="1" wrap="square" lIns="0" tIns="0" rIns="0" bIns="0" anchor="t" anchorCtr="0">
            <a:spAutoFit/>
          </a:bodyPr>
          <a:lstStyle/>
          <a:p>
            <a:pPr>
              <a:buSzPts val="4000"/>
            </a:pPr>
            <a:r>
              <a:rPr lang="en-US" sz="4200" dirty="0">
                <a:solidFill>
                  <a:schemeClr val="bg1"/>
                </a:solidFill>
                <a:latin typeface="Arial Black" panose="020B0A04020102020204" pitchFamily="34" charset="0"/>
              </a:rPr>
              <a:t>Jesus spat on the ground and made clay with the saliva, and smeared the clay on his eyes.</a:t>
            </a:r>
            <a:endParaRPr lang="en-US" sz="4200"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 name="Picture 1"/>
          <p:cNvPicPr/>
          <p:nvPr/>
        </p:nvPicPr>
        <p:blipFill>
          <a:blip r:embed="rId1"/>
          <a:stretch>
            <a:fillRect/>
          </a:stretch>
        </p:blipFill>
        <p:spPr>
          <a:xfrm>
            <a:off x="6994525" y="1237615"/>
            <a:ext cx="9957435" cy="781113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385570" y="3059430"/>
            <a:ext cx="4806315" cy="5539740"/>
          </a:xfrm>
          <a:prstGeom prst="rect">
            <a:avLst/>
          </a:prstGeom>
          <a:noFill/>
          <a:ln>
            <a:noFill/>
          </a:ln>
        </p:spPr>
        <p:txBody>
          <a:bodyPr spcFirstLastPara="1" wrap="square" lIns="0" tIns="0" rIns="0" bIns="0" anchor="t" anchorCtr="0">
            <a:spAutoFit/>
          </a:bodyPr>
          <a:lstStyle/>
          <a:p>
            <a:pPr>
              <a:buSzPts val="4000"/>
            </a:pPr>
            <a:r>
              <a:rPr lang="en-US" sz="4000" dirty="0">
                <a:solidFill>
                  <a:schemeClr val="bg1"/>
                </a:solidFill>
                <a:latin typeface="Arial Black" panose="020B0A04020102020204" pitchFamily="34" charset="0"/>
              </a:rPr>
              <a:t>And said to him, “Go wash in the Pool of Siloam” (which means Sent). So he went and washed, and came back able to see.</a:t>
            </a:r>
            <a:endParaRPr lang="en-US" sz="4000" dirty="0">
              <a:solidFill>
                <a:schemeClr val="bg1"/>
              </a:solidFill>
              <a:latin typeface="Arial Black" panose="020B0A04020102020204" pitchFamily="34" charset="0"/>
            </a:endParaRPr>
          </a:p>
        </p:txBody>
      </p:sp>
      <p:sp>
        <p:nvSpPr>
          <p:cNvPr id="131" name="Google Shape;131;p5"/>
          <p:cNvSpPr txBox="1"/>
          <p:nvPr/>
        </p:nvSpPr>
        <p:spPr>
          <a:xfrm>
            <a:off x="1385711" y="1760736"/>
            <a:ext cx="925656" cy="768985"/>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7</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2" name="Picture 1"/>
          <p:cNvPicPr/>
          <p:nvPr/>
        </p:nvPicPr>
        <p:blipFill>
          <a:blip r:embed="rId1"/>
          <a:stretch>
            <a:fillRect/>
          </a:stretch>
        </p:blipFill>
        <p:spPr>
          <a:xfrm>
            <a:off x="7284085" y="1390015"/>
            <a:ext cx="10002520" cy="720915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068070" y="3434080"/>
            <a:ext cx="5754370" cy="4524375"/>
          </a:xfrm>
          <a:prstGeom prst="rect">
            <a:avLst/>
          </a:prstGeom>
          <a:noFill/>
          <a:ln>
            <a:noFill/>
          </a:ln>
        </p:spPr>
        <p:txBody>
          <a:bodyPr spcFirstLastPara="1" wrap="square" lIns="0" tIns="0" rIns="0" bIns="0" anchor="t" anchorCtr="0">
            <a:spAutoFit/>
          </a:bodyPr>
          <a:lstStyle/>
          <a:p>
            <a:pPr>
              <a:buSzPts val="4400"/>
            </a:pPr>
            <a:r>
              <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rPr>
              <a:t>His neighbors and those who had seen him earlier as a beggar said, “Isn’t this the one who used to sit and beg?”</a:t>
            </a:r>
            <a:endParaRPr lang="en-US" sz="4200" dirty="0">
              <a:solidFill>
                <a:schemeClr val="bg1"/>
              </a:solidFill>
              <a:latin typeface="Arial Black" panose="020B0A04020102020204" pitchFamily="34" charset="0"/>
              <a:ea typeface="Arial Black" panose="020B0A04020102020204"/>
              <a:cs typeface="Arial Black" panose="020B0A04020102020204"/>
              <a:sym typeface="Arial Black" panose="020B0A04020102020204"/>
            </a:endParaRPr>
          </a:p>
        </p:txBody>
      </p:sp>
      <p:sp>
        <p:nvSpPr>
          <p:cNvPr id="156" name="Google Shape;156;p8"/>
          <p:cNvSpPr txBox="1"/>
          <p:nvPr/>
        </p:nvSpPr>
        <p:spPr>
          <a:xfrm>
            <a:off x="1067824" y="2412889"/>
            <a:ext cx="1285800" cy="768985"/>
          </a:xfrm>
          <a:prstGeom prst="rect">
            <a:avLst/>
          </a:prstGeom>
          <a:solidFill>
            <a:schemeClr val="tx2">
              <a:lumMod val="25000"/>
            </a:schemeClr>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rPr>
              <a:t>8</a:t>
            </a:r>
            <a:endParaRPr lang="en-US" sz="5000" b="1"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3" name="Picture 102"/>
          <p:cNvPicPr/>
          <p:nvPr/>
        </p:nvPicPr>
        <p:blipFill>
          <a:blip r:embed="rId1"/>
          <a:stretch>
            <a:fillRect/>
          </a:stretch>
        </p:blipFill>
        <p:spPr>
          <a:xfrm>
            <a:off x="7694930" y="1542415"/>
            <a:ext cx="9455150" cy="753681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287680" y="2379041"/>
            <a:ext cx="1214400" cy="857400"/>
          </a:xfrm>
          <a:prstGeom prst="rect">
            <a:avLst/>
          </a:pr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9</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287780" y="3503930"/>
            <a:ext cx="5003800" cy="3877945"/>
          </a:xfrm>
          <a:prstGeom prst="rect">
            <a:avLst/>
          </a:prstGeom>
          <a:noFill/>
          <a:ln>
            <a:noFill/>
          </a:ln>
        </p:spPr>
        <p:txBody>
          <a:bodyPr spcFirstLastPara="1" wrap="square" lIns="0" tIns="0" rIns="0" bIns="0" anchor="t" anchorCtr="0">
            <a:spAutoFit/>
          </a:bodyPr>
          <a:lstStyle/>
          <a:p>
            <a:pPr>
              <a:buClr>
                <a:schemeClr val="dk1"/>
              </a:buClr>
              <a:buSzPts val="1100"/>
            </a:pPr>
            <a:r>
              <a:rPr lang="en-US" sz="4200" dirty="0">
                <a:solidFill>
                  <a:schemeClr val="bg1"/>
                </a:solidFill>
                <a:latin typeface="Arial Black" panose="020B0A04020102020204" pitchFamily="34" charset="0"/>
              </a:rPr>
              <a:t>Some said, “It is,” but others said, “No, he just looks like him.” </a:t>
            </a:r>
            <a:endParaRPr lang="en-US" sz="4200" dirty="0">
              <a:solidFill>
                <a:schemeClr val="bg1"/>
              </a:solidFill>
              <a:latin typeface="Arial Black" panose="020B0A04020102020204" pitchFamily="34" charset="0"/>
            </a:endParaRPr>
          </a:p>
          <a:p>
            <a:pPr>
              <a:buClr>
                <a:schemeClr val="dk1"/>
              </a:buClr>
              <a:buSzPts val="1100"/>
            </a:pPr>
            <a:endParaRPr lang="en-US" sz="4200" dirty="0">
              <a:solidFill>
                <a:schemeClr val="bg1"/>
              </a:solidFill>
              <a:latin typeface="Arial Black" panose="020B0A04020102020204" pitchFamily="34" charset="0"/>
            </a:endParaRPr>
          </a:p>
          <a:p>
            <a:pPr>
              <a:buClr>
                <a:schemeClr val="dk1"/>
              </a:buClr>
              <a:buSzPts val="1100"/>
            </a:pPr>
            <a:r>
              <a:rPr lang="en-US" sz="4200" dirty="0">
                <a:solidFill>
                  <a:schemeClr val="bg1"/>
                </a:solidFill>
                <a:latin typeface="Arial Black" panose="020B0A04020102020204" pitchFamily="34" charset="0"/>
              </a:rPr>
              <a:t>He said, “I am.”</a:t>
            </a:r>
            <a:endParaRPr lang="en-US" sz="4200" dirty="0">
              <a:solidFill>
                <a:schemeClr val="bg1"/>
              </a:solidFill>
              <a:latin typeface="Arial Black" panose="020B0A04020102020204" pitchFamily="34" charset="0"/>
            </a:endParaRPr>
          </a:p>
        </p:txBody>
      </p:sp>
      <p:pic>
        <p:nvPicPr>
          <p:cNvPr id="104" name="Picture 103"/>
          <p:cNvPicPr/>
          <p:nvPr/>
        </p:nvPicPr>
        <p:blipFill>
          <a:blip r:embed="rId1"/>
          <a:stretch>
            <a:fillRect/>
          </a:stretch>
        </p:blipFill>
        <p:spPr>
          <a:xfrm>
            <a:off x="6843395" y="1438910"/>
            <a:ext cx="10458450" cy="740981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3123</Words>
  <Application>WPS Presentation</Application>
  <PresentationFormat>Custom</PresentationFormat>
  <Paragraphs>122</Paragraphs>
  <Slides>25</Slides>
  <Notes>22</Notes>
  <HiddenSlides>1</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25</vt:i4>
      </vt:variant>
    </vt:vector>
  </HeadingPairs>
  <TitlesOfParts>
    <vt:vector size="39" baseType="lpstr">
      <vt:lpstr>Arial</vt:lpstr>
      <vt:lpstr>SimSun</vt:lpstr>
      <vt:lpstr>Wingdings</vt:lpstr>
      <vt:lpstr>Arial</vt:lpstr>
      <vt:lpstr>Calibri</vt:lpstr>
      <vt:lpstr>Arial Black</vt:lpstr>
      <vt:lpstr>Arial Black</vt:lpstr>
      <vt:lpstr>Microsoft YaHei</vt:lpstr>
      <vt:lpstr>Arial Unicode MS</vt:lpstr>
      <vt:lpstr>Montserrat</vt:lpstr>
      <vt:lpstr>aria</vt:lpstr>
      <vt:lpstr>Segoe Print</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103</cp:revision>
  <dcterms:created xsi:type="dcterms:W3CDTF">2020-09-06T06:27:00Z</dcterms:created>
  <dcterms:modified xsi:type="dcterms:W3CDTF">2023-03-15T02:39:06Z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3201C820CB8C4553A6BC2982C43006E0</vt:lpwstr>
  </property>
  <property fmtid="{D5CDD505-2E9C-101B-9397-08002B2CF9AE}" pid="3" name="KSOProductBuildVer">
    <vt:lpwstr>1033-11.2.0.11486</vt:lpwstr>
  </property>
</Properties>
</file>