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263" r:id="rId12"/>
    <p:sldId id="288" r:id="rId13"/>
    <p:sldId id="290" r:id="rId14"/>
    <p:sldId id="289" r:id="rId15"/>
    <p:sldId id="307" r:id="rId16"/>
    <p:sldId id="308" r:id="rId17"/>
    <p:sldId id="267" r:id="rId18"/>
    <p:sldId id="270" r:id="rId19"/>
    <p:sldId id="269" r:id="rId20"/>
    <p:sldId id="304" r:id="rId21"/>
    <p:sldId id="271" r:id="rId22"/>
    <p:sldId id="297" r:id="rId23"/>
  </p:sldIdLst>
  <p:sldSz cx="18288000" cy="10287000"/>
  <p:notesSz cx="6858000" cy="9144000"/>
  <p:embeddedFontLst>
    <p:embeddedFont>
      <p:font typeface="Calibri" panose="020F0502020204030204"/>
      <p:regular r:id="rId27"/>
      <p:bold r:id="rId28"/>
      <p:italic r:id="rId29"/>
      <p:boldItalic r:id="rId30"/>
    </p:embeddedFont>
    <p:embeddedFont>
      <p:font typeface="Arial Black" panose="020B0A04020102020204"/>
      <p:bold r:id="rId31"/>
    </p:embeddedFont>
    <p:embeddedFont>
      <p:font typeface="Arial Black" panose="020B0A04020102020204" pitchFamily="34" charset="0"/>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149"/>
    <a:srgbClr val="55482D"/>
    <a:srgbClr val="A68A78"/>
    <a:srgbClr val="8B191D"/>
    <a:srgbClr val="733D13"/>
    <a:srgbClr val="4B2A0E"/>
    <a:srgbClr val="FF9933"/>
    <a:srgbClr val="FF9900"/>
    <a:srgbClr val="6600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1057" autoAdjust="0"/>
  </p:normalViewPr>
  <p:slideViewPr>
    <p:cSldViewPr snapToGrid="0">
      <p:cViewPr>
        <p:scale>
          <a:sx n="64" d="100"/>
          <a:sy n="64" d="100"/>
        </p:scale>
        <p:origin x="426" y="216"/>
      </p:cViewPr>
      <p:guideLst>
        <p:guide orient="horz" pos="2120"/>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2nd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Lent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251065" y="1860558"/>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6</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51065" y="3018069"/>
            <a:ext cx="5309071" cy="517080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When the disciples heard the voice, they were so terrified that they threw themselves face downward on the ground.</a:t>
            </a:r>
            <a:endParaRPr lang="en-US" sz="4200" dirty="0">
              <a:solidFill>
                <a:schemeClr val="bg1"/>
              </a:solidFill>
              <a:latin typeface="Arial Black" panose="020B0A04020102020204" pitchFamily="34" charset="0"/>
            </a:endParaRPr>
          </a:p>
        </p:txBody>
      </p:sp>
      <p:pic>
        <p:nvPicPr>
          <p:cNvPr id="107" name="Picture 106"/>
          <p:cNvPicPr/>
          <p:nvPr/>
        </p:nvPicPr>
        <p:blipFill>
          <a:blip r:embed="rId1"/>
          <a:stretch>
            <a:fillRect/>
          </a:stretch>
        </p:blipFill>
        <p:spPr>
          <a:xfrm>
            <a:off x="7234555" y="1485900"/>
            <a:ext cx="9753600" cy="731520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46"/>
        <p:cNvGrpSpPr/>
        <p:nvPr/>
      </p:nvGrpSpPr>
      <p:grpSpPr>
        <a:xfrm>
          <a:off x="0" y="0"/>
          <a:ext cx="0" cy="0"/>
          <a:chOff x="0" y="0"/>
          <a:chExt cx="0" cy="0"/>
        </a:xfrm>
      </p:grpSpPr>
      <p:sp>
        <p:nvSpPr>
          <p:cNvPr id="147" name="Google Shape;147;p7"/>
          <p:cNvSpPr/>
          <p:nvPr/>
        </p:nvSpPr>
        <p:spPr>
          <a:xfrm>
            <a:off x="1400857" y="2220142"/>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7</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400810" y="3383915"/>
            <a:ext cx="4663440" cy="3877945"/>
          </a:xfrm>
          <a:prstGeom prst="rect">
            <a:avLst/>
          </a:prstGeom>
          <a:noFill/>
          <a:ln>
            <a:noFill/>
          </a:ln>
        </p:spPr>
        <p:txBody>
          <a:bodyPr spcFirstLastPara="1" wrap="square" lIns="0" tIns="0" rIns="0" bIns="0" anchor="t" anchorCtr="0">
            <a:spAutoFit/>
          </a:bodyPr>
          <a:lstStyle/>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Jesus came to them and touched them. “Get up,” he said. “Don't be afraid!”</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2" name="Picture 1"/>
          <p:cNvPicPr/>
          <p:nvPr/>
        </p:nvPicPr>
        <p:blipFill>
          <a:blip r:embed="rId1"/>
          <a:stretch>
            <a:fillRect/>
          </a:stretch>
        </p:blipFill>
        <p:spPr>
          <a:xfrm>
            <a:off x="6914515" y="1664970"/>
            <a:ext cx="9753600" cy="7315200"/>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3599195"/>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8</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4545965"/>
            <a:ext cx="6242050" cy="193865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So they looked up and saw no one there but Jesus.</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0" name="Picture 109"/>
          <p:cNvPicPr/>
          <p:nvPr/>
        </p:nvPicPr>
        <p:blipFill>
          <a:blip r:embed="rId1"/>
          <a:stretch>
            <a:fillRect/>
          </a:stretch>
        </p:blipFill>
        <p:spPr>
          <a:xfrm>
            <a:off x="7249795" y="1485900"/>
            <a:ext cx="9753600" cy="73152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17930" y="2860675"/>
            <a:ext cx="5659120" cy="5539740"/>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As they came down the mountain, Jesus ordered them, “Don't tell anyone about this vision you have seen until the Son of Man has been raised from death.”</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218071" y="183630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9</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9" name="Picture 108"/>
          <p:cNvPicPr/>
          <p:nvPr/>
        </p:nvPicPr>
        <p:blipFill>
          <a:blip r:embed="rId1"/>
          <a:stretch>
            <a:fillRect/>
          </a:stretch>
        </p:blipFill>
        <p:spPr>
          <a:xfrm>
            <a:off x="7667625" y="1485900"/>
            <a:ext cx="9753600" cy="73152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2149"/>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961390" y="748665"/>
            <a:ext cx="7145655" cy="1438910"/>
          </a:xfrm>
          <a:prstGeom prst="rect">
            <a:avLst/>
          </a:prstGeom>
          <a:solidFill>
            <a:schemeClr val="accent5">
              <a:lumMod val="40000"/>
              <a:lumOff val="60000"/>
            </a:schemeClr>
          </a:solidFill>
          <a:ln>
            <a:noFill/>
          </a:ln>
        </p:spPr>
        <p:txBody>
          <a:bodyPr spcFirstLastPara="1" wrap="square" lIns="91425" tIns="45700" rIns="91425" bIns="45700" anchor="t" anchorCtr="0">
            <a:noAutofit/>
          </a:bodyPr>
          <a:lstStyle/>
          <a:p>
            <a:pPr lvl="0" algn="l">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a:t>
            </a:r>
            <a:endPar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rPr>
              <a:t>Transfiguration Goggles</a:t>
            </a:r>
            <a:endParaRPr sz="1400" b="0" i="0" u="none" strike="noStrike" cap="none" dirty="0">
              <a:solidFill>
                <a:schemeClr val="tx1"/>
              </a:solidFill>
              <a:sym typeface="Arial" panose="020B0604020202020204"/>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961390" y="2599690"/>
            <a:ext cx="7042785" cy="6647815"/>
          </a:xfrm>
          <a:prstGeom prst="rect">
            <a:avLst/>
          </a:prstGeom>
          <a:noFill/>
          <a:ln>
            <a:noFill/>
          </a:ln>
        </p:spPr>
        <p:txBody>
          <a:bodyPr spcFirstLastPara="1" wrap="square" lIns="0" tIns="0" rIns="0" bIns="0" anchor="t" anchorCtr="0">
            <a:spAutoFit/>
          </a:bodyPr>
          <a:lstStyle/>
          <a:p>
            <a:pPr>
              <a:lnSpc>
                <a:spcPct val="150000"/>
              </a:lnSpc>
              <a:buSzPts val="4400"/>
            </a:pPr>
            <a:r>
              <a:rPr lang="en-US" sz="3200" dirty="0">
                <a:solidFill>
                  <a:schemeClr val="bg1"/>
                </a:solidFill>
                <a:latin typeface="Arial Black" panose="020B0A04020102020204" pitchFamily="34" charset="0"/>
              </a:rPr>
              <a:t>Materials:</a:t>
            </a:r>
            <a:br>
              <a:rPr lang="en-US" sz="3200" dirty="0">
                <a:solidFill>
                  <a:schemeClr val="bg1"/>
                </a:solidFill>
                <a:latin typeface="Arial Black" panose="020B0A04020102020204" pitchFamily="34" charset="0"/>
              </a:rPr>
            </a:br>
            <a:r>
              <a:rPr lang="en-US" sz="3200" dirty="0">
                <a:solidFill>
                  <a:schemeClr val="bg1"/>
                </a:solidFill>
                <a:latin typeface="Arial Black" panose="020B0A04020102020204" pitchFamily="34" charset="0"/>
              </a:rPr>
              <a:t>1. Paper, paper plates, or cardstock</a:t>
            </a:r>
            <a:endParaRPr lang="en-US" sz="3200" dirty="0">
              <a:solidFill>
                <a:schemeClr val="bg1"/>
              </a:solidFill>
              <a:latin typeface="Arial Black" panose="020B0A04020102020204" pitchFamily="34" charset="0"/>
            </a:endParaRPr>
          </a:p>
          <a:p>
            <a:pPr>
              <a:lnSpc>
                <a:spcPct val="150000"/>
              </a:lnSpc>
              <a:buSzPts val="4400"/>
            </a:pPr>
            <a:r>
              <a:rPr lang="en-US" sz="3200" dirty="0">
                <a:solidFill>
                  <a:schemeClr val="bg1"/>
                </a:solidFill>
                <a:latin typeface="Arial Black" panose="020B0A04020102020204" pitchFamily="34" charset="0"/>
              </a:rPr>
              <a:t>2. Scissors</a:t>
            </a:r>
            <a:endParaRPr lang="en-US" sz="3200" dirty="0">
              <a:solidFill>
                <a:schemeClr val="bg1"/>
              </a:solidFill>
              <a:latin typeface="Arial Black" panose="020B0A04020102020204" pitchFamily="34" charset="0"/>
            </a:endParaRPr>
          </a:p>
          <a:p>
            <a:pPr>
              <a:lnSpc>
                <a:spcPct val="150000"/>
              </a:lnSpc>
              <a:buSzPts val="4400"/>
            </a:pPr>
            <a:r>
              <a:rPr lang="en-US" sz="3200" dirty="0">
                <a:solidFill>
                  <a:schemeClr val="bg1"/>
                </a:solidFill>
                <a:latin typeface="Arial Black" panose="020B0A04020102020204" pitchFamily="34" charset="0"/>
              </a:rPr>
              <a:t>3. Aluminum foil</a:t>
            </a:r>
            <a:endParaRPr lang="en-US" sz="3200" dirty="0">
              <a:solidFill>
                <a:schemeClr val="bg1"/>
              </a:solidFill>
              <a:latin typeface="Arial Black" panose="020B0A04020102020204" pitchFamily="34" charset="0"/>
            </a:endParaRPr>
          </a:p>
          <a:p>
            <a:pPr>
              <a:lnSpc>
                <a:spcPct val="150000"/>
              </a:lnSpc>
              <a:buSzPts val="4400"/>
            </a:pPr>
            <a:r>
              <a:rPr lang="en-US" sz="3200" dirty="0">
                <a:solidFill>
                  <a:schemeClr val="bg1"/>
                </a:solidFill>
                <a:latin typeface="Arial Black" panose="020B0A04020102020204" pitchFamily="34" charset="0"/>
              </a:rPr>
              <a:t>4. Pipe cleaners</a:t>
            </a:r>
            <a:endParaRPr lang="en-US" sz="3200" dirty="0">
              <a:solidFill>
                <a:schemeClr val="bg1"/>
              </a:solidFill>
              <a:latin typeface="Arial Black" panose="020B0A04020102020204" pitchFamily="34" charset="0"/>
            </a:endParaRPr>
          </a:p>
          <a:p>
            <a:pPr>
              <a:lnSpc>
                <a:spcPct val="150000"/>
              </a:lnSpc>
              <a:buSzPts val="4400"/>
            </a:pPr>
            <a:r>
              <a:rPr lang="en-US" sz="3200" dirty="0">
                <a:solidFill>
                  <a:schemeClr val="bg1"/>
                </a:solidFill>
                <a:latin typeface="Arial Black" panose="020B0A04020102020204" pitchFamily="34" charset="0"/>
              </a:rPr>
              <a:t>5. Glue and/or tape</a:t>
            </a:r>
            <a:endParaRPr lang="en-US" sz="3200" dirty="0">
              <a:solidFill>
                <a:schemeClr val="bg1"/>
              </a:solidFill>
              <a:latin typeface="Arial Black" panose="020B0A04020102020204" pitchFamily="34" charset="0"/>
            </a:endParaRPr>
          </a:p>
          <a:p>
            <a:pPr>
              <a:lnSpc>
                <a:spcPct val="150000"/>
              </a:lnSpc>
              <a:buSzPts val="4400"/>
            </a:pPr>
            <a:r>
              <a:rPr lang="en-US" sz="3200" dirty="0">
                <a:solidFill>
                  <a:schemeClr val="bg1"/>
                </a:solidFill>
                <a:latin typeface="Arial Black" panose="020B0A04020102020204" pitchFamily="34" charset="0"/>
              </a:rPr>
              <a:t>Decorative materials (markers, crayons, stickers</a:t>
            </a:r>
            <a:endParaRPr lang="en-US" sz="3200" dirty="0">
              <a:solidFill>
                <a:schemeClr val="bg1"/>
              </a:solidFill>
              <a:latin typeface="Arial Black" panose="020B0A04020102020204" pitchFamily="34" charset="0"/>
            </a:endParaRPr>
          </a:p>
        </p:txBody>
      </p:sp>
      <p:pic>
        <p:nvPicPr>
          <p:cNvPr id="112" name="Picture 111"/>
          <p:cNvPicPr/>
          <p:nvPr/>
        </p:nvPicPr>
        <p:blipFill>
          <a:blip r:embed="rId1"/>
          <a:stretch>
            <a:fillRect/>
          </a:stretch>
        </p:blipFill>
        <p:spPr>
          <a:xfrm>
            <a:off x="8375650" y="748665"/>
            <a:ext cx="8829040" cy="849884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592397" y="510003"/>
            <a:ext cx="6212013" cy="830580"/>
          </a:xfrm>
          <a:prstGeom prst="rect">
            <a:avLst/>
          </a:prstGeom>
          <a:noFill/>
          <a:ln>
            <a:noFill/>
          </a:ln>
        </p:spPr>
        <p:txBody>
          <a:bodyPr spcFirstLastPara="1" wrap="square" lIns="0" tIns="0" rIns="0" bIns="0" anchor="t" anchorCtr="0">
            <a:spAutoFit/>
          </a:bodyPr>
          <a:lstStyle/>
          <a:p>
            <a:pPr>
              <a:lnSpc>
                <a:spcPct val="150000"/>
              </a:lnSpc>
              <a:buSzPts val="4400"/>
            </a:pPr>
            <a:r>
              <a:rPr lang="en-US" sz="3600" dirty="0">
                <a:solidFill>
                  <a:schemeClr val="bg1"/>
                </a:solidFill>
                <a:latin typeface="Arial Black" panose="020B0A04020102020204" pitchFamily="34" charset="0"/>
              </a:rPr>
              <a:t>Instructions:</a:t>
            </a:r>
            <a:endParaRPr lang="en-US" sz="3600" dirty="0">
              <a:solidFill>
                <a:schemeClr val="bg1"/>
              </a:solidFill>
              <a:latin typeface="Arial Black" panose="020B0A04020102020204" pitchFamily="34" charset="0"/>
            </a:endParaRPr>
          </a:p>
        </p:txBody>
      </p:sp>
      <p:sp>
        <p:nvSpPr>
          <p:cNvPr id="2" name="Google Shape;155;p8"/>
          <p:cNvSpPr txBox="1"/>
          <p:nvPr/>
        </p:nvSpPr>
        <p:spPr>
          <a:xfrm>
            <a:off x="703580" y="1492250"/>
            <a:ext cx="9756775" cy="7617460"/>
          </a:xfrm>
          <a:prstGeom prst="rect">
            <a:avLst/>
          </a:prstGeom>
          <a:noFill/>
          <a:ln>
            <a:noFill/>
          </a:ln>
        </p:spPr>
        <p:txBody>
          <a:bodyPr spcFirstLastPara="1" wrap="square" lIns="0" tIns="0" rIns="0" bIns="0" anchor="t" anchorCtr="0">
            <a:spAutoFit/>
          </a:bodyPr>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Cut the paper or cardstock into a circular shape, similar to a figure eight or a “headless snowman” sideways (these will be “glasses” or “goggles”).</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Cut out two large holes from the inside of each rounded portion.</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If desired, decorate the outside of goggles with marker, crayon, stickers, and verses.</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Cut two pieces of foil for the “shiny element”, and tape these behind the holes.</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If you prefer to use the goggles functionally and be able to see out of them, cut two more small holes within the foil, for eye holes.</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Attach pipe cleaners to the outside for the ear piece attachments. Remember the remarkable vision of transfiguration glory</a:t>
            </a:r>
            <a:endParaRPr lang="en-US" sz="3300" dirty="0">
              <a:solidFill>
                <a:schemeClr val="bg1"/>
              </a:solidFill>
              <a:latin typeface="Arial" panose="020B0604020202020204" pitchFamily="34" charset="0"/>
              <a:cs typeface="Arial" panose="020B0604020202020204" pitchFamily="34" charset="0"/>
            </a:endParaRPr>
          </a:p>
        </p:txBody>
      </p:sp>
      <p:pic>
        <p:nvPicPr>
          <p:cNvPr id="3" name="Picture 2"/>
          <p:cNvPicPr/>
          <p:nvPr/>
        </p:nvPicPr>
        <p:blipFill>
          <a:blip r:embed="rId1"/>
          <a:stretch>
            <a:fillRect/>
          </a:stretch>
        </p:blipFill>
        <p:spPr>
          <a:xfrm>
            <a:off x="10885170" y="1492250"/>
            <a:ext cx="5954395" cy="757047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08324" y="1323197"/>
            <a:ext cx="5857800" cy="7458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1008597" y="2305874"/>
            <a:ext cx="9238200" cy="6860854"/>
          </a:xfrm>
          <a:prstGeom prst="rect">
            <a:avLst/>
          </a:prstGeom>
          <a:noFill/>
          <a:ln>
            <a:noFill/>
          </a:ln>
        </p:spPr>
        <p:txBody>
          <a:bodyPr spcFirstLastPara="1" wrap="square" lIns="91425" tIns="45700" rIns="91425" bIns="45700" anchor="ctr" anchorCtr="0">
            <a:noAutofit/>
          </a:bodyPr>
          <a:lstStyle/>
          <a:p>
            <a:pPr algn="just" fontAlgn="base"/>
            <a:r>
              <a:rPr lang="en-US" sz="3200" dirty="0" smtClean="0">
                <a:solidFill>
                  <a:schemeClr val="bg1"/>
                </a:solidFill>
              </a:rPr>
              <a:t>Dear God,</a:t>
            </a:r>
            <a:endParaRPr lang="en-US" sz="3200" dirty="0" smtClean="0">
              <a:solidFill>
                <a:schemeClr val="bg1"/>
              </a:solidFill>
            </a:endParaRPr>
          </a:p>
          <a:p>
            <a:pPr algn="just" fontAlgn="base"/>
            <a:endParaRPr lang="en-US" sz="3200" dirty="0">
              <a:solidFill>
                <a:schemeClr val="bg1"/>
              </a:solidFill>
            </a:endParaRPr>
          </a:p>
          <a:p>
            <a:pPr algn="just" fontAlgn="base"/>
            <a:r>
              <a:rPr lang="en-US" sz="3200" dirty="0">
                <a:solidFill>
                  <a:schemeClr val="bg1"/>
                </a:solidFill>
              </a:rPr>
              <a:t>Thank you for showing us who you are. Help us to be amazed by your glory. And to shine like the sun with your love. Thank you for the Bible that teaches us to love and live truly. Thank you for the love of Jesus. </a:t>
            </a:r>
            <a:r>
              <a:rPr lang="en-US" sz="3200" dirty="0">
                <a:solidFill>
                  <a:schemeClr val="bg1"/>
                </a:solidFill>
                <a:sym typeface="+mn-ea"/>
              </a:rPr>
              <a:t>May we also be obedient like your Him. </a:t>
            </a:r>
            <a:r>
              <a:rPr lang="en-US" sz="3200" dirty="0">
                <a:solidFill>
                  <a:schemeClr val="bg1"/>
                </a:solidFill>
              </a:rPr>
              <a:t>We love you, Lord! </a:t>
            </a:r>
            <a:endParaRPr lang="en-US" sz="3200" dirty="0">
              <a:solidFill>
                <a:schemeClr val="bg1"/>
              </a:solidFill>
            </a:endParaRPr>
          </a:p>
          <a:p>
            <a:pPr algn="just" fontAlgn="base"/>
            <a:endParaRPr lang="en-US" sz="3200" dirty="0">
              <a:solidFill>
                <a:schemeClr val="bg1"/>
              </a:solidFill>
            </a:endParaRPr>
          </a:p>
          <a:p>
            <a:pPr algn="just" fontAlgn="base"/>
            <a:endParaRPr lang="en-US" sz="3200" dirty="0">
              <a:solidFill>
                <a:schemeClr val="bg1"/>
              </a:solidFill>
            </a:endParaRPr>
          </a:p>
          <a:p>
            <a:pPr algn="just" fontAlgn="base"/>
            <a:r>
              <a:rPr lang="en-US" sz="3200" dirty="0">
                <a:solidFill>
                  <a:schemeClr val="bg1"/>
                </a:solidFill>
              </a:rPr>
              <a:t>In Jesus’s name, Amen!</a:t>
            </a:r>
            <a:endParaRPr lang="en-US" sz="3200" dirty="0" smtClean="0">
              <a:solidFill>
                <a:schemeClr val="bg1"/>
              </a:solidFill>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smtClean="0">
                <a:solidFill>
                  <a:srgbClr val="FFFFFF"/>
                </a:solidFill>
              </a:rPr>
              <a:t>2nd </a:t>
            </a:r>
            <a:r>
              <a:rPr lang="en-US" sz="3000" b="1" dirty="0" smtClean="0">
                <a:solidFill>
                  <a:srgbClr val="FFFFFF"/>
                </a:solidFill>
              </a:rPr>
              <a:t>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Lent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560705" y="1666240"/>
            <a:ext cx="17117060" cy="7755890"/>
          </a:xfrm>
          <a:prstGeom prst="rect">
            <a:avLst/>
          </a:prstGeom>
          <a:noFill/>
          <a:ln>
            <a:noFill/>
          </a:ln>
        </p:spPr>
        <p:txBody>
          <a:bodyPr spcFirstLastPara="1" wrap="square" lIns="0" tIns="0" rIns="0" bIns="0" anchor="t" anchorCtr="0">
            <a:spAutoFit/>
          </a:bodyPr>
          <a:lstStyle/>
          <a:p>
            <a:pPr algn="just"/>
            <a:r>
              <a:rPr lang="en-US" sz="2800" dirty="0">
                <a:solidFill>
                  <a:schemeClr val="bg1"/>
                </a:solidFill>
                <a:latin typeface="Arial" panose="020B0604020202020204" pitchFamily="34" charset="0"/>
                <a:cs typeface="Arial" panose="020B0604020202020204" pitchFamily="34" charset="0"/>
              </a:rPr>
              <a:t>We now come to the amazing account of the transfiguration of Christ on the mountain. This dramatic event marks a major turning point in the gospel narratives, for Jesus was beginning to turn more and more to Jerusalem and the suffering and death that awaited Him there. But before all of that would take place, there was this glimpse of glory. And we read in the New Testament that it was because of the glory that was set before Him He was able to endure the cross. The revelation of Christ’s glory in this chapter was a clear confirmation to the disciples of the truth of Peter’s confession of faith (16:16); but it was also a great encouragement for Christ Himself as He faced the agony that would occur on another hill called Golgotha.</a:t>
            </a:r>
            <a:endParaRPr lang="en-US" sz="2800" dirty="0">
              <a:solidFill>
                <a:schemeClr val="bg1"/>
              </a:solidFill>
              <a:latin typeface="Arial" panose="020B0604020202020204" pitchFamily="34" charset="0"/>
              <a:cs typeface="Arial" panose="020B0604020202020204" pitchFamily="34" charset="0"/>
            </a:endParaRPr>
          </a:p>
          <a:p>
            <a:pPr algn="just"/>
            <a:endParaRPr lang="en-US" sz="2800" dirty="0">
              <a:solidFill>
                <a:schemeClr val="bg1"/>
              </a:solidFill>
              <a:latin typeface="Arial" panose="020B0604020202020204" pitchFamily="34" charset="0"/>
              <a:cs typeface="Arial" panose="020B0604020202020204" pitchFamily="34" charset="0"/>
            </a:endParaRPr>
          </a:p>
          <a:p>
            <a:pPr algn="just"/>
            <a:r>
              <a:rPr lang="en-US" sz="2800" dirty="0">
                <a:solidFill>
                  <a:schemeClr val="bg1"/>
                </a:solidFill>
                <a:latin typeface="Arial" panose="020B0604020202020204" pitchFamily="34" charset="0"/>
                <a:cs typeface="Arial" panose="020B0604020202020204" pitchFamily="34" charset="0"/>
              </a:rPr>
              <a:t>The point is that God’s revelation to His people is a demonstration of His love and His grace for them. Of course we are overwhelmed by it, by the thought of it. But at every turn the revelation of God confirms to us that Jesus is our Lord, that our faith is not in vain, that we need not live in fear, but that we should live by faith in Him. And a revelation of this kind provides us with another word from God about the hope of glory that lies ahead of us, no matter what we have to endure here on earth. Only in Christ is there any hope of passing beyond the grave to glory.</a:t>
            </a:r>
            <a:endParaRPr lang="en-US" sz="2800" dirty="0">
              <a:solidFill>
                <a:schemeClr val="bg1"/>
              </a:solidFill>
              <a:latin typeface="Arial" panose="020B0604020202020204" pitchFamily="34" charset="0"/>
              <a:cs typeface="Arial" panose="020B0604020202020204" pitchFamily="34" charset="0"/>
            </a:endParaRPr>
          </a:p>
          <a:p>
            <a:pPr algn="just"/>
            <a:endParaRPr lang="en-US" sz="2800" dirty="0">
              <a:solidFill>
                <a:schemeClr val="bg1"/>
              </a:solidFill>
              <a:latin typeface="Arial" panose="020B0604020202020204" pitchFamily="34" charset="0"/>
              <a:cs typeface="Arial" panose="020B0604020202020204" pitchFamily="34" charset="0"/>
            </a:endParaRPr>
          </a:p>
          <a:p>
            <a:pPr algn="just"/>
            <a:r>
              <a:rPr lang="en-US" sz="2800" dirty="0">
                <a:solidFill>
                  <a:schemeClr val="bg1"/>
                </a:solidFill>
                <a:latin typeface="Arial" panose="020B0604020202020204" pitchFamily="34" charset="0"/>
                <a:cs typeface="Arial" panose="020B0604020202020204" pitchFamily="34" charset="0"/>
              </a:rPr>
              <a:t>Revelation demands a response. The natural instinct is fear and worship, falling on our faces before Him. But the practical continuation of our response comes at the divine instruction to listen to, i.e., obey, Jesus. If Jesus truly is the Lord of Glory and not just a man from Galilee, then we must worship Him and obey Him.</a:t>
            </a:r>
            <a:endParaRPr lang="en-US" sz="2800" dirty="0">
              <a:solidFill>
                <a:schemeClr val="bg1"/>
              </a:solidFill>
              <a:latin typeface="Arial" panose="020B0604020202020204" pitchFamily="34" charset="0"/>
              <a:cs typeface="Arial" panose="020B0604020202020204" pitchFamily="34" charset="0"/>
            </a:endParaRPr>
          </a:p>
        </p:txBody>
      </p:sp>
      <p:sp>
        <p:nvSpPr>
          <p:cNvPr id="109" name="Google Shape;109;gf389fad905_0_26"/>
          <p:cNvSpPr txBox="1"/>
          <p:nvPr/>
        </p:nvSpPr>
        <p:spPr>
          <a:xfrm>
            <a:off x="561000" y="543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775836"/>
            <a:ext cx="18288000" cy="923290"/>
          </a:xfrm>
          <a:prstGeom prst="rect">
            <a:avLst/>
          </a:prstGeom>
          <a:noFill/>
          <a:ln>
            <a:noFill/>
          </a:ln>
        </p:spPr>
        <p:txBody>
          <a:bodyPr spcFirstLastPara="1" wrap="square" lIns="0" tIns="0" rIns="0" bIns="0" anchor="t" anchorCtr="0">
            <a:spAutoFit/>
          </a:bodyPr>
          <a:lstStyle/>
          <a:p>
            <a:pPr lvl="0" algn="ctr">
              <a:buSzPts val="6600"/>
            </a:pPr>
            <a:r>
              <a:rPr lang="en-US" sz="6000" b="1" dirty="0">
                <a:solidFill>
                  <a:srgbClr val="FFFF99"/>
                </a:solidFill>
                <a:latin typeface="Arial Black" panose="020B0A04020102020204"/>
                <a:ea typeface="Arial Black" panose="020B0A04020102020204"/>
                <a:cs typeface="Arial Black" panose="020B0A04020102020204"/>
                <a:sym typeface="Arial Black" panose="020B0A04020102020204"/>
              </a:rPr>
              <a:t>The Transfiguration of Jesus</a:t>
            </a:r>
            <a:endParaRPr lang="en-US" sz="6000" b="1" i="0" u="none" strike="noStrike" cap="none" dirty="0">
              <a:solidFill>
                <a:srgbClr val="FFFF99"/>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3"/>
          <p:cNvSpPr txBox="1"/>
          <p:nvPr/>
        </p:nvSpPr>
        <p:spPr>
          <a:xfrm>
            <a:off x="0" y="9645211"/>
            <a:ext cx="18288000" cy="768985"/>
          </a:xfrm>
          <a:prstGeom prst="rect">
            <a:avLst/>
          </a:prstGeom>
          <a:noFill/>
          <a:ln>
            <a:noFill/>
          </a:ln>
        </p:spPr>
        <p:txBody>
          <a:bodyPr spcFirstLastPara="1" wrap="square" lIns="0" tIns="0" rIns="0" bIns="0" anchor="t" anchorCtr="0">
            <a:spAutoFit/>
          </a:bodyPr>
          <a:lstStyle/>
          <a:p>
            <a:pPr lvl="0"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 Matthew 17:1-9</a:t>
            </a:r>
            <a:endParaRPr 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rotWithShape="1">
          <a:blip r:embed="rId1"/>
          <a:srcRect l="8629" r="2661"/>
          <a:stretch>
            <a:fillRect/>
          </a:stretch>
        </p:blipFill>
        <p:spPr>
          <a:xfrm>
            <a:off x="-23445" y="-100878"/>
            <a:ext cx="18264554" cy="88767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smtClean="0">
                <a:solidFill>
                  <a:srgbClr val="FFFFFF"/>
                </a:solidFill>
              </a:rPr>
              <a:t>Matthew</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51098" y="2302681"/>
            <a:ext cx="1285800" cy="768985"/>
          </a:xfrm>
          <a:prstGeom prst="rect">
            <a:avLst/>
          </a:prstGeom>
          <a:solidFill>
            <a:schemeClr val="accent2">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351280" y="3391535"/>
            <a:ext cx="5356860" cy="430847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Jesus took with him Peter and the brothers James and John and led them up a high mountain where they were alone</a:t>
            </a:r>
            <a:endParaRPr lang="en-US" sz="40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a:off x="8431530" y="1520825"/>
            <a:ext cx="8408670" cy="724598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78881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2978785"/>
            <a:ext cx="6242050" cy="517080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As they looked on, </a:t>
            </a:r>
            <a:endParaRPr lang="en-US" sz="4200" dirty="0">
              <a:solidFill>
                <a:schemeClr val="bg1"/>
              </a:solidFill>
              <a:latin typeface="Arial Black" panose="020B0A04020102020204" pitchFamily="34" charset="0"/>
            </a:endParaRPr>
          </a:p>
          <a:p>
            <a:pPr>
              <a:buSzPts val="4000"/>
            </a:pPr>
            <a:r>
              <a:rPr lang="en-US" sz="4200" dirty="0">
                <a:solidFill>
                  <a:schemeClr val="bg1"/>
                </a:solidFill>
                <a:latin typeface="Arial Black" panose="020B0A04020102020204" pitchFamily="34" charset="0"/>
              </a:rPr>
              <a:t>a change came over Jesus: </a:t>
            </a:r>
            <a:endParaRPr lang="en-US" sz="4200" dirty="0">
              <a:solidFill>
                <a:schemeClr val="bg1"/>
              </a:solidFill>
              <a:latin typeface="Arial Black" panose="020B0A04020102020204" pitchFamily="34" charset="0"/>
            </a:endParaRPr>
          </a:p>
          <a:p>
            <a:pPr>
              <a:buSzPts val="4000"/>
            </a:pPr>
            <a:endParaRPr lang="en-US" sz="4200" dirty="0">
              <a:solidFill>
                <a:schemeClr val="bg1"/>
              </a:solidFill>
              <a:latin typeface="Arial Black" panose="020B0A04020102020204" pitchFamily="34" charset="0"/>
            </a:endParaRPr>
          </a:p>
          <a:p>
            <a:pPr>
              <a:buSzPts val="4000"/>
            </a:pPr>
            <a:r>
              <a:rPr lang="en-US" sz="4200" dirty="0">
                <a:solidFill>
                  <a:schemeClr val="bg1"/>
                </a:solidFill>
                <a:latin typeface="Arial Black" panose="020B0A04020102020204" pitchFamily="34" charset="0"/>
              </a:rPr>
              <a:t>his face was shining like the sun, and his clothes were dazzling white. </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a:off x="8769350" y="1192530"/>
            <a:ext cx="8037830" cy="790130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852805" y="3957320"/>
            <a:ext cx="4806315" cy="307784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Then the three disciples saw Moses and Elijah talking with Jesus. </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852946" y="296279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3" name="Picture 102"/>
          <p:cNvPicPr/>
          <p:nvPr/>
        </p:nvPicPr>
        <p:blipFill>
          <a:blip r:embed="rId1"/>
          <a:stretch>
            <a:fillRect/>
          </a:stretch>
        </p:blipFill>
        <p:spPr>
          <a:xfrm>
            <a:off x="7066915" y="1485900"/>
            <a:ext cx="9753600" cy="73152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2974975"/>
            <a:ext cx="6685280" cy="5816600"/>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So Peter spoke up and said to Jesus, </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SzPts val="4400"/>
            </a:pP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“Lord, how good it is that we are here! If you wish, I will make three tents here, one for you, one for Moses, and one for Elijah.”</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1725819"/>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4</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8434070" y="896620"/>
            <a:ext cx="8874760" cy="849439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405790" y="1453846"/>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5</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405890" y="2609215"/>
            <a:ext cx="6263005" cy="6463030"/>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While he was talking, a shining cloud came over them, and a voice from the cloud said, </a:t>
            </a:r>
            <a:endParaRPr lang="en-US" sz="4200" dirty="0">
              <a:solidFill>
                <a:schemeClr val="bg1"/>
              </a:solidFill>
              <a:latin typeface="Arial Black" panose="020B0A04020102020204" pitchFamily="34" charset="0"/>
            </a:endParaRPr>
          </a:p>
          <a:p>
            <a:pPr>
              <a:buClr>
                <a:schemeClr val="dk1"/>
              </a:buClr>
              <a:buSzPts val="1100"/>
            </a:pP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“This is my own dear Son, with whom I am pleased—listen to him!”</a:t>
            </a:r>
            <a:endParaRPr lang="en-US" sz="4200" dirty="0">
              <a:solidFill>
                <a:schemeClr val="bg1"/>
              </a:solidFill>
              <a:latin typeface="Arial Black" panose="020B0A04020102020204" pitchFamily="34" charset="0"/>
            </a:endParaRPr>
          </a:p>
        </p:txBody>
      </p:sp>
      <p:pic>
        <p:nvPicPr>
          <p:cNvPr id="111" name="Picture 110"/>
          <p:cNvPicPr/>
          <p:nvPr/>
        </p:nvPicPr>
        <p:blipFill>
          <a:blip r:embed="rId1"/>
          <a:srcRect r="-986" b="6129"/>
          <a:stretch>
            <a:fillRect/>
          </a:stretch>
        </p:blipFill>
        <p:spPr>
          <a:xfrm>
            <a:off x="8004810" y="1334770"/>
            <a:ext cx="9430385" cy="7617460"/>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4159</Words>
  <Application>WPS Presentation</Application>
  <PresentationFormat>Custom</PresentationFormat>
  <Paragraphs>104</Paragraphs>
  <Slides>19</Slides>
  <Notes>22</Notes>
  <HiddenSlides>1</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Arial</vt:lpstr>
      <vt:lpstr>SimSun</vt:lpstr>
      <vt:lpstr>Wingdings</vt:lpstr>
      <vt:lpstr>Arial</vt:lpstr>
      <vt:lpstr>Calibri</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98</cp:revision>
  <dcterms:created xsi:type="dcterms:W3CDTF">2020-09-06T06:27:00Z</dcterms:created>
  <dcterms:modified xsi:type="dcterms:W3CDTF">2023-03-01T23:30:30Z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30EC2BE16F104EB9971A8390FB0F9C88</vt:lpwstr>
  </property>
  <property fmtid="{D5CDD505-2E9C-101B-9397-08002B2CF9AE}" pid="3" name="KSOProductBuildVer">
    <vt:lpwstr>1033-11.2.0.11486</vt:lpwstr>
  </property>
</Properties>
</file>