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22"/>
  </p:notesMasterIdLst>
  <p:sldIdLst>
    <p:sldId id="256" r:id="rId4"/>
    <p:sldId id="257" r:id="rId5"/>
    <p:sldId id="258" r:id="rId6"/>
    <p:sldId id="259" r:id="rId7"/>
    <p:sldId id="260" r:id="rId8"/>
    <p:sldId id="261" r:id="rId9"/>
    <p:sldId id="262" r:id="rId10"/>
    <p:sldId id="280" r:id="rId11"/>
    <p:sldId id="277" r:id="rId12"/>
    <p:sldId id="278" r:id="rId13"/>
    <p:sldId id="279" r:id="rId14"/>
    <p:sldId id="281" r:id="rId15"/>
    <p:sldId id="270" r:id="rId16"/>
    <p:sldId id="271" r:id="rId17"/>
    <p:sldId id="272" r:id="rId18"/>
    <p:sldId id="273" r:id="rId19"/>
    <p:sldId id="274" r:id="rId20"/>
    <p:sldId id="276" r:id="rId21"/>
  </p:sldIdLst>
  <p:sldSz cx="9144000" cy="5143500" type="screen16x9"/>
  <p:notesSz cx="6858000" cy="9144000"/>
  <p:embeddedFontLst>
    <p:embeddedFont>
      <p:font typeface="Calibri" pitchFamily="34" charset="0"/>
      <p:regular r:id="rId23"/>
      <p:bold r:id="rId24"/>
      <p:italic r:id="rId25"/>
      <p:boldItalic r:id="rId26"/>
    </p:embeddedFont>
    <p:embeddedFont>
      <p:font typeface="Arial Black" pitchFamily="34" charset="0"/>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07" autoAdjust="0"/>
    <p:restoredTop sz="94660"/>
  </p:normalViewPr>
  <p:slideViewPr>
    <p:cSldViewPr snapToGrid="0">
      <p:cViewPr>
        <p:scale>
          <a:sx n="89" d="100"/>
          <a:sy n="89" d="100"/>
        </p:scale>
        <p:origin x="-1452" y="-47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80ccaaf6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80ccaaf6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280ccaaf6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2bfecf9ad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 name="Google Shape;251;g22bfecf9ad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280ccaaf60_2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280ccaaf60_2_2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280ccaaf60_2_2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80ccaaf6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18</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80ccaaf60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280ccaaf60_2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80ccaaf60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80ccaaf60_2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280ccaaf60_2_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280ccaaf60_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g2280ccaaf60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80ccaaf6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280ccaaf6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3" name="Google Shape;133;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4" name="Google Shape;134;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27" name="Google Shape;127;p2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8" name="Google Shape;128;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9" name="Google Shape;129;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0" name="Google Shape;130;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b="1" dirty="0" smtClean="0">
                <a:solidFill>
                  <a:schemeClr val="lt1"/>
                </a:solidFill>
              </a:rPr>
              <a:t>12</a:t>
            </a:r>
            <a:r>
              <a:rPr lang="en-GB" b="1" baseline="30000" dirty="0" smtClean="0">
                <a:solidFill>
                  <a:schemeClr val="lt1"/>
                </a:solidFill>
              </a:rPr>
              <a:t>th</a:t>
            </a:r>
            <a:r>
              <a:rPr lang="en-GB" b="1" dirty="0" smtClean="0">
                <a:solidFill>
                  <a:schemeClr val="lt1"/>
                </a:solidFill>
              </a:rPr>
              <a:t>Sunday </a:t>
            </a:r>
            <a:r>
              <a:rPr lang="en-GB" b="1" dirty="0" smtClean="0">
                <a:solidFill>
                  <a:schemeClr val="lt1"/>
                </a:solidFill>
              </a:rPr>
              <a:t>in Ordinary Time | </a:t>
            </a:r>
            <a:r>
              <a:rPr lang="en-GB" b="1" dirty="0">
                <a:solidFill>
                  <a:schemeClr val="lt1"/>
                </a:solidFill>
              </a:rPr>
              <a:t>Cycle A</a:t>
            </a:r>
            <a:endParaRPr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3"/>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188"/>
        <p:cNvGrpSpPr/>
        <p:nvPr/>
      </p:nvGrpSpPr>
      <p:grpSpPr>
        <a:xfrm>
          <a:off x="0" y="0"/>
          <a:ext cx="0" cy="0"/>
          <a:chOff x="0" y="0"/>
          <a:chExt cx="0" cy="0"/>
        </a:xfrm>
      </p:grpSpPr>
      <p:sp>
        <p:nvSpPr>
          <p:cNvPr id="189" name="Google Shape;189;p33"/>
          <p:cNvSpPr txBox="1"/>
          <p:nvPr/>
        </p:nvSpPr>
        <p:spPr>
          <a:xfrm>
            <a:off x="5660005" y="1254877"/>
            <a:ext cx="2877300" cy="1231106"/>
          </a:xfrm>
          <a:prstGeom prst="rect">
            <a:avLst/>
          </a:prstGeom>
          <a:noFill/>
          <a:ln>
            <a:noFill/>
          </a:ln>
        </p:spPr>
        <p:txBody>
          <a:bodyPr spcFirstLastPara="1" wrap="square" lIns="0" tIns="0" rIns="0" bIns="0" anchor="t" anchorCtr="0">
            <a:spAutoFit/>
          </a:bodyPr>
          <a:lstStyle/>
          <a:p>
            <a:r>
              <a:rPr lang="en-US" sz="2000" b="1" baseline="30000" dirty="0" smtClean="0">
                <a:latin typeface="Arial Black" pitchFamily="34" charset="0"/>
              </a:rPr>
              <a:t> </a:t>
            </a:r>
            <a:r>
              <a:rPr lang="en-US" sz="2000" dirty="0" smtClean="0">
                <a:latin typeface="Arial Black" pitchFamily="34" charset="0"/>
              </a:rPr>
              <a:t>So do not be afraid; you are worth much more than many sparrows!</a:t>
            </a:r>
            <a:endParaRPr lang="en-US" sz="2000" dirty="0">
              <a:latin typeface="Arial Black" pitchFamily="34" charset="0"/>
            </a:endParaRPr>
          </a:p>
        </p:txBody>
      </p:sp>
      <p:sp>
        <p:nvSpPr>
          <p:cNvPr id="190" name="Google Shape;190;p33"/>
          <p:cNvSpPr txBox="1"/>
          <p:nvPr/>
        </p:nvSpPr>
        <p:spPr>
          <a:xfrm>
            <a:off x="5693871" y="659699"/>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31</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05_FB_GNPI_038_Worry_1024.jpg"/>
          <p:cNvPicPr>
            <a:picLocks noChangeAspect="1"/>
          </p:cNvPicPr>
          <p:nvPr/>
        </p:nvPicPr>
        <p:blipFill>
          <a:blip r:embed="rId3"/>
          <a:stretch>
            <a:fillRect/>
          </a:stretch>
        </p:blipFill>
        <p:spPr>
          <a:xfrm>
            <a:off x="1056939" y="946672"/>
            <a:ext cx="4145282" cy="31089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0"/>
        <p:cNvGrpSpPr/>
        <p:nvPr/>
      </p:nvGrpSpPr>
      <p:grpSpPr>
        <a:xfrm>
          <a:off x="0" y="0"/>
          <a:ext cx="0" cy="0"/>
          <a:chOff x="0" y="0"/>
          <a:chExt cx="0" cy="0"/>
        </a:xfrm>
      </p:grpSpPr>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2" name="Google Shape;172;p31"/>
          <p:cNvSpPr txBox="1"/>
          <p:nvPr/>
        </p:nvSpPr>
        <p:spPr>
          <a:xfrm>
            <a:off x="1135175" y="1097281"/>
            <a:ext cx="2287294" cy="2462213"/>
          </a:xfrm>
          <a:prstGeom prst="rect">
            <a:avLst/>
          </a:prstGeom>
          <a:noFill/>
          <a:ln>
            <a:noFill/>
          </a:ln>
        </p:spPr>
        <p:txBody>
          <a:bodyPr spcFirstLastPara="1" wrap="square" lIns="0" tIns="0" rIns="0" bIns="0" anchor="t" anchorCtr="0">
            <a:spAutoFit/>
          </a:bodyPr>
          <a:lstStyle/>
          <a:p>
            <a:r>
              <a:rPr lang="en-US" sz="2000" b="1" baseline="30000" dirty="0" smtClean="0">
                <a:latin typeface="Arial Black" pitchFamily="34" charset="0"/>
              </a:rPr>
              <a:t> </a:t>
            </a:r>
            <a:r>
              <a:rPr lang="en-US" sz="2000" dirty="0" smtClean="0">
                <a:latin typeface="Arial Black" pitchFamily="34" charset="0"/>
              </a:rPr>
              <a:t>“Those who declare publicly that they belong to me, I will do the same for them before my Father in heaven.</a:t>
            </a:r>
            <a:endParaRPr lang="en-US" sz="2000" dirty="0">
              <a:solidFill>
                <a:schemeClr val="bg1"/>
              </a:solidFill>
              <a:latin typeface="Arial Black" pitchFamily="34" charset="0"/>
            </a:endParaRPr>
          </a:p>
        </p:txBody>
      </p:sp>
      <p:sp>
        <p:nvSpPr>
          <p:cNvPr id="171" name="Google Shape;171;p31"/>
          <p:cNvSpPr txBox="1"/>
          <p:nvPr/>
        </p:nvSpPr>
        <p:spPr>
          <a:xfrm>
            <a:off x="1141590" y="625161"/>
            <a:ext cx="642900" cy="384900"/>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32</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7" name="Picture 6" descr="08_FB_GNPI_038_Worry_1024.jpg"/>
          <p:cNvPicPr>
            <a:picLocks noChangeAspect="1"/>
          </p:cNvPicPr>
          <p:nvPr/>
        </p:nvPicPr>
        <p:blipFill>
          <a:blip r:embed="rId3"/>
          <a:stretch>
            <a:fillRect/>
          </a:stretch>
        </p:blipFill>
        <p:spPr>
          <a:xfrm>
            <a:off x="4058322" y="1140310"/>
            <a:ext cx="4089699" cy="306727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5905975" y="1139936"/>
            <a:ext cx="642900" cy="384900"/>
          </a:xfrm>
          <a:prstGeom prst="rect">
            <a:avLst/>
          </a:prstGeom>
          <a:solidFill>
            <a:schemeClr val="accent4">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33</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863642" y="1668318"/>
            <a:ext cx="2619958" cy="1538883"/>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But those who reject me publicly, I will reject before my Father in heaven.</a:t>
            </a:r>
            <a:endParaRPr lang="en-US" sz="2000" dirty="0" smtClean="0">
              <a:latin typeface="Arial Black" pitchFamily="34" charset="0"/>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descr="09_FB_GNPI_038_Worry_1024.jpg"/>
          <p:cNvPicPr>
            <a:picLocks noChangeAspect="1"/>
          </p:cNvPicPr>
          <p:nvPr/>
        </p:nvPicPr>
        <p:blipFill>
          <a:blip r:embed="rId3"/>
          <a:stretch>
            <a:fillRect/>
          </a:stretch>
        </p:blipFill>
        <p:spPr>
          <a:xfrm>
            <a:off x="1013908" y="1011218"/>
            <a:ext cx="4362225" cy="327166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252"/>
        <p:cNvGrpSpPr/>
        <p:nvPr/>
      </p:nvGrpSpPr>
      <p:grpSpPr>
        <a:xfrm>
          <a:off x="0" y="0"/>
          <a:ext cx="0" cy="0"/>
          <a:chOff x="0" y="0"/>
          <a:chExt cx="0" cy="0"/>
        </a:xfrm>
      </p:grpSpPr>
      <p:sp>
        <p:nvSpPr>
          <p:cNvPr id="253" name="Google Shape;253;p41"/>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4" name="Google Shape;254;p41"/>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42"/>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61" name="Google Shape;261;p42"/>
          <p:cNvPicPr preferRelativeResize="0"/>
          <p:nvPr/>
        </p:nvPicPr>
        <p:blipFill rotWithShape="1">
          <a:blip r:embed="rId3"/>
          <a:srcRect/>
          <a:stretch>
            <a:fillRect/>
          </a:stretch>
        </p:blipFill>
        <p:spPr>
          <a:xfrm>
            <a:off x="4860032" y="735546"/>
            <a:ext cx="3505200" cy="350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6"/>
        <p:cNvGrpSpPr/>
        <p:nvPr/>
      </p:nvGrpSpPr>
      <p:grpSpPr>
        <a:xfrm>
          <a:off x="0" y="0"/>
          <a:ext cx="0" cy="0"/>
          <a:chOff x="0" y="0"/>
          <a:chExt cx="0" cy="0"/>
        </a:xfrm>
      </p:grpSpPr>
      <p:sp>
        <p:nvSpPr>
          <p:cNvPr id="267" name="Google Shape;267;p43"/>
          <p:cNvSpPr/>
          <p:nvPr/>
        </p:nvSpPr>
        <p:spPr>
          <a:xfrm>
            <a:off x="503474" y="982134"/>
            <a:ext cx="3692008" cy="355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Activity:  </a:t>
            </a:r>
            <a:r>
              <a:rPr lang="en-US" sz="2000" dirty="0" smtClean="0">
                <a:solidFill>
                  <a:schemeClr val="lt1"/>
                </a:solidFill>
                <a:latin typeface="Arial Black" panose="020B0A04020102020204"/>
                <a:ea typeface="Arial Black" panose="020B0A04020102020204"/>
                <a:cs typeface="Arial Black" panose="020B0A04020102020204"/>
                <a:sym typeface="Arial Black" panose="020B0A04020102020204"/>
              </a:rPr>
              <a:t>Coloring</a:t>
            </a:r>
            <a:endParaRPr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68" name="Google Shape;268;p43"/>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p43"/>
          <p:cNvSpPr txBox="1"/>
          <p:nvPr/>
        </p:nvSpPr>
        <p:spPr>
          <a:xfrm>
            <a:off x="545384" y="1525421"/>
            <a:ext cx="3521400" cy="738664"/>
          </a:xfrm>
          <a:prstGeom prst="rect">
            <a:avLst/>
          </a:prstGeom>
          <a:noFill/>
          <a:ln>
            <a:noFill/>
          </a:ln>
        </p:spPr>
        <p:txBody>
          <a:bodyPr spcFirstLastPara="1" wrap="square" lIns="0" tIns="0" rIns="0" bIns="0" anchor="t" anchorCtr="0">
            <a:spAutoFit/>
          </a:bodyPr>
          <a:lstStyle/>
          <a:p>
            <a:pPr>
              <a:lnSpc>
                <a:spcPct val="150000"/>
              </a:lnSpc>
              <a:buFont typeface="Arial" pitchFamily="34" charset="0"/>
              <a:buChar char="•"/>
            </a:pPr>
            <a:r>
              <a:rPr lang="en-US" sz="1600" dirty="0" smtClean="0">
                <a:latin typeface="Arial Black" pitchFamily="34" charset="0"/>
              </a:rPr>
              <a:t>Printed Material</a:t>
            </a:r>
          </a:p>
          <a:p>
            <a:pPr>
              <a:lnSpc>
                <a:spcPct val="150000"/>
              </a:lnSpc>
              <a:buFont typeface="Arial" pitchFamily="34" charset="0"/>
              <a:buChar char="•"/>
            </a:pPr>
            <a:r>
              <a:rPr lang="en-US" sz="1600" dirty="0" smtClean="0">
                <a:latin typeface="Arial Black" pitchFamily="34" charset="0"/>
              </a:rPr>
              <a:t>Coloring Materials</a:t>
            </a:r>
            <a:endParaRPr lang="en-US" sz="1600" dirty="0" smtClean="0">
              <a:latin typeface="Arial Black" pitchFamily="34" charset="0"/>
            </a:endParaRPr>
          </a:p>
        </p:txBody>
      </p:sp>
      <p:pic>
        <p:nvPicPr>
          <p:cNvPr id="7" name="Picture 6" descr="Coloring.JPG"/>
          <p:cNvPicPr>
            <a:picLocks noChangeAspect="1"/>
          </p:cNvPicPr>
          <p:nvPr/>
        </p:nvPicPr>
        <p:blipFill>
          <a:blip r:embed="rId3"/>
          <a:stretch>
            <a:fillRect/>
          </a:stretch>
        </p:blipFill>
        <p:spPr>
          <a:xfrm>
            <a:off x="4508089" y="441062"/>
            <a:ext cx="3959577" cy="43797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75"/>
        <p:cNvGrpSpPr/>
        <p:nvPr/>
      </p:nvGrpSpPr>
      <p:grpSpPr>
        <a:xfrm>
          <a:off x="0" y="0"/>
          <a:ext cx="0" cy="0"/>
          <a:chOff x="0" y="0"/>
          <a:chExt cx="0" cy="0"/>
        </a:xfrm>
      </p:grpSpPr>
      <p:sp>
        <p:nvSpPr>
          <p:cNvPr id="277" name="Google Shape;277;p44"/>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7" name="Picture 6" descr="Coloring.JPG"/>
          <p:cNvPicPr>
            <a:picLocks noChangeAspect="1"/>
          </p:cNvPicPr>
          <p:nvPr/>
        </p:nvPicPr>
        <p:blipFill>
          <a:blip r:embed="rId3"/>
          <a:stretch>
            <a:fillRect/>
          </a:stretch>
        </p:blipFill>
        <p:spPr>
          <a:xfrm rot="16200000">
            <a:off x="1928156" y="-346152"/>
            <a:ext cx="5319960" cy="588443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284"/>
        <p:cNvGrpSpPr/>
        <p:nvPr/>
      </p:nvGrpSpPr>
      <p:grpSpPr>
        <a:xfrm>
          <a:off x="0" y="0"/>
          <a:ext cx="0" cy="0"/>
          <a:chOff x="0" y="0"/>
          <a:chExt cx="0" cy="0"/>
        </a:xfrm>
      </p:grpSpPr>
      <p:sp>
        <p:nvSpPr>
          <p:cNvPr id="285" name="Google Shape;285;p45"/>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6" name="Google Shape;286;p45"/>
          <p:cNvSpPr/>
          <p:nvPr/>
        </p:nvSpPr>
        <p:spPr>
          <a:xfrm>
            <a:off x="648132" y="1361967"/>
            <a:ext cx="4143900" cy="3187500"/>
          </a:xfrm>
          <a:prstGeom prst="rect">
            <a:avLst/>
          </a:prstGeom>
          <a:noFill/>
          <a:ln>
            <a:noFill/>
          </a:ln>
        </p:spPr>
        <p:txBody>
          <a:bodyPr spcFirstLastPara="1" wrap="square" lIns="45725" tIns="22850" rIns="45725" bIns="22850" anchor="ctr" anchorCtr="0">
            <a:noAutofit/>
          </a:bodyPr>
          <a:lstStyle/>
          <a:p>
            <a:pPr marL="0" marR="0" lvl="0" indent="0" rtl="0">
              <a:lnSpc>
                <a:spcPct val="100000"/>
              </a:lnSpc>
              <a:spcBef>
                <a:spcPts val="0"/>
              </a:spcBef>
              <a:spcAft>
                <a:spcPts val="0"/>
              </a:spcAft>
              <a:buNone/>
            </a:pPr>
            <a:r>
              <a:rPr lang="en-GB" sz="1700" b="1" dirty="0">
                <a:solidFill>
                  <a:schemeClr val="lt1"/>
                </a:solidFill>
              </a:rPr>
              <a:t>Dear </a:t>
            </a:r>
            <a:r>
              <a:rPr lang="en-GB" sz="1700" b="1" dirty="0" smtClean="0">
                <a:solidFill>
                  <a:schemeClr val="lt1"/>
                </a:solidFill>
              </a:rPr>
              <a:t>Jesus,</a:t>
            </a:r>
          </a:p>
          <a:p>
            <a:pPr marL="0" marR="0" lvl="0" indent="0" rtl="0">
              <a:lnSpc>
                <a:spcPct val="100000"/>
              </a:lnSpc>
              <a:spcBef>
                <a:spcPts val="0"/>
              </a:spcBef>
              <a:spcAft>
                <a:spcPts val="0"/>
              </a:spcAft>
              <a:buNone/>
            </a:pPr>
            <a:endParaRPr lang="en-GB" sz="1700" b="1" dirty="0" smtClean="0">
              <a:solidFill>
                <a:schemeClr val="lt1"/>
              </a:solidFill>
            </a:endParaRPr>
          </a:p>
          <a:p>
            <a:pPr marL="0" marR="0" lvl="0" indent="0" rtl="0">
              <a:lnSpc>
                <a:spcPct val="100000"/>
              </a:lnSpc>
              <a:spcBef>
                <a:spcPts val="0"/>
              </a:spcBef>
              <a:spcAft>
                <a:spcPts val="0"/>
              </a:spcAft>
              <a:buNone/>
            </a:pPr>
            <a:r>
              <a:rPr lang="en-US" sz="1700" b="1" dirty="0" smtClean="0">
                <a:solidFill>
                  <a:schemeClr val="lt1"/>
                </a:solidFill>
              </a:rPr>
              <a:t>Thank you for being our light. Take us out of the darkness and please always make us brave to face every challenges.</a:t>
            </a:r>
            <a:endParaRPr lang="en-US" sz="1700" b="1" dirty="0">
              <a:solidFill>
                <a:schemeClr val="lt1"/>
              </a:solidFill>
            </a:endParaRPr>
          </a:p>
          <a:p>
            <a:pPr marL="0" marR="0" lvl="0" indent="0" rtl="0">
              <a:lnSpc>
                <a:spcPct val="100000"/>
              </a:lnSpc>
              <a:spcBef>
                <a:spcPts val="0"/>
              </a:spcBef>
              <a:spcAft>
                <a:spcPts val="0"/>
              </a:spcAft>
              <a:buNone/>
            </a:pPr>
            <a:endParaRPr lang="en-US" sz="1700" b="1" dirty="0">
              <a:solidFill>
                <a:schemeClr val="lt1"/>
              </a:solidFill>
            </a:endParaRPr>
          </a:p>
          <a:p>
            <a:pPr marL="0" marR="0" lvl="0" indent="0" rtl="0">
              <a:lnSpc>
                <a:spcPct val="100000"/>
              </a:lnSpc>
              <a:spcBef>
                <a:spcPts val="0"/>
              </a:spcBef>
              <a:spcAft>
                <a:spcPts val="0"/>
              </a:spcAft>
              <a:buNone/>
            </a:pPr>
            <a:r>
              <a:rPr lang="en-US" sz="1700" b="1" dirty="0" smtClean="0">
                <a:solidFill>
                  <a:schemeClr val="lt1"/>
                </a:solidFill>
              </a:rPr>
              <a:t>We pray, Amen</a:t>
            </a:r>
            <a:r>
              <a:rPr lang="en-US" sz="1700" b="1" dirty="0">
                <a:solidFill>
                  <a:schemeClr val="lt1"/>
                </a:solidFill>
              </a:rPr>
              <a:t>!</a:t>
            </a:r>
            <a:endParaRPr sz="1700" b="1" dirty="0">
              <a:solidFill>
                <a:schemeClr val="lt1"/>
              </a:solidFill>
            </a:endParaRPr>
          </a:p>
        </p:txBody>
      </p:sp>
      <p:pic>
        <p:nvPicPr>
          <p:cNvPr id="287" name="Google Shape;287;p45" descr="Image result for animated kid praying transparent background"/>
          <p:cNvPicPr preferRelativeResize="0"/>
          <p:nvPr/>
        </p:nvPicPr>
        <p:blipFill rotWithShape="1">
          <a:blip r:embed="rId3"/>
          <a:srcRect/>
          <a:stretch>
            <a:fillRect/>
          </a:stretch>
        </p:blipFill>
        <p:spPr>
          <a:xfrm>
            <a:off x="5580112" y="560361"/>
            <a:ext cx="3276364" cy="40227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b="1" dirty="0" smtClean="0">
                <a:solidFill>
                  <a:schemeClr val="lt1"/>
                </a:solidFill>
              </a:rPr>
              <a:t>12</a:t>
            </a:r>
            <a:r>
              <a:rPr lang="en-GB" b="1" baseline="30000" dirty="0" smtClean="0">
                <a:solidFill>
                  <a:schemeClr val="lt1"/>
                </a:solidFill>
              </a:rPr>
              <a:t>th</a:t>
            </a:r>
            <a:r>
              <a:rPr lang="en-GB" b="1" dirty="0" smtClean="0">
                <a:solidFill>
                  <a:schemeClr val="lt1"/>
                </a:solidFill>
              </a:rPr>
              <a:t> </a:t>
            </a:r>
            <a:r>
              <a:rPr lang="en-GB" b="1" dirty="0" smtClean="0">
                <a:solidFill>
                  <a:schemeClr val="lt1"/>
                </a:solidFill>
              </a:rPr>
              <a:t>Sunday in Ordinary Time | </a:t>
            </a:r>
            <a:r>
              <a:rPr lang="en-GB" b="1" dirty="0">
                <a:solidFill>
                  <a:schemeClr val="lt1"/>
                </a:solidFill>
              </a:rPr>
              <a:t>Cycle A</a:t>
            </a:r>
            <a:endParaRPr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3"/>
          <a:srcRect/>
          <a:stretch>
            <a:fillRect/>
          </a:stretch>
        </p:blipFill>
        <p:spPr>
          <a:xfrm>
            <a:off x="4932040" y="819150"/>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 name="Shape 148"/>
        <p:cNvGrpSpPr/>
        <p:nvPr/>
      </p:nvGrpSpPr>
      <p:grpSpPr>
        <a:xfrm>
          <a:off x="0" y="0"/>
          <a:ext cx="0" cy="0"/>
          <a:chOff x="0" y="0"/>
          <a:chExt cx="0" cy="0"/>
        </a:xfrm>
      </p:grpSpPr>
      <p:sp>
        <p:nvSpPr>
          <p:cNvPr id="149" name="Google Shape;149;p28"/>
          <p:cNvSpPr txBox="1"/>
          <p:nvPr/>
        </p:nvSpPr>
        <p:spPr>
          <a:xfrm>
            <a:off x="332139" y="807659"/>
            <a:ext cx="8558400" cy="4154984"/>
          </a:xfrm>
          <a:prstGeom prst="rect">
            <a:avLst/>
          </a:prstGeom>
          <a:noFill/>
          <a:ln>
            <a:noFill/>
          </a:ln>
        </p:spPr>
        <p:txBody>
          <a:bodyPr spcFirstLastPara="1" wrap="square" lIns="0" tIns="0" rIns="0" bIns="0" anchor="t" anchorCtr="0">
            <a:spAutoFit/>
          </a:bodyPr>
          <a:lstStyle/>
          <a:p>
            <a:pPr lvl="0" algn="just">
              <a:lnSpc>
                <a:spcPct val="150000"/>
              </a:lnSpc>
            </a:pPr>
            <a:r>
              <a:rPr lang="en-US" sz="1500" dirty="0" smtClean="0">
                <a:solidFill>
                  <a:schemeClr val="bg1"/>
                </a:solidFill>
              </a:rPr>
              <a:t>It’s not by accident that Jesus links together </a:t>
            </a:r>
            <a:r>
              <a:rPr lang="en-US" sz="1500" b="1" dirty="0" smtClean="0">
                <a:solidFill>
                  <a:schemeClr val="bg1"/>
                </a:solidFill>
              </a:rPr>
              <a:t>a series of conflicts </a:t>
            </a:r>
            <a:r>
              <a:rPr lang="en-US" sz="1500" dirty="0" smtClean="0">
                <a:solidFill>
                  <a:schemeClr val="bg1"/>
                </a:solidFill>
              </a:rPr>
              <a:t>that his disciples will have to face. Some think of </a:t>
            </a:r>
            <a:r>
              <a:rPr lang="en-US" sz="1500" b="1" i="1" dirty="0" smtClean="0">
                <a:solidFill>
                  <a:schemeClr val="bg1"/>
                </a:solidFill>
              </a:rPr>
              <a:t>concealing themselves</a:t>
            </a:r>
            <a:r>
              <a:rPr lang="en-US" sz="1500" dirty="0" smtClean="0">
                <a:solidFill>
                  <a:schemeClr val="bg1"/>
                </a:solidFill>
              </a:rPr>
              <a:t>; they think that it is possible to keep what they truly think hidden in their hearts. These are those who hide in the </a:t>
            </a:r>
            <a:r>
              <a:rPr lang="en-US" sz="1500" b="1" i="1" dirty="0" smtClean="0">
                <a:solidFill>
                  <a:schemeClr val="bg1"/>
                </a:solidFill>
              </a:rPr>
              <a:t>darkness</a:t>
            </a:r>
            <a:r>
              <a:rPr lang="en-US" sz="1500" dirty="0" smtClean="0">
                <a:solidFill>
                  <a:schemeClr val="bg1"/>
                </a:solidFill>
              </a:rPr>
              <a:t>, deceiving themselves by thinking that their actions go unseen</a:t>
            </a:r>
            <a:r>
              <a:rPr lang="en-US" sz="1500" dirty="0" smtClean="0">
                <a:solidFill>
                  <a:schemeClr val="bg1"/>
                </a:solidFill>
              </a:rPr>
              <a:t>. </a:t>
            </a:r>
            <a:r>
              <a:rPr lang="en-US" sz="1500" dirty="0" smtClean="0">
                <a:solidFill>
                  <a:schemeClr val="bg1"/>
                </a:solidFill>
              </a:rPr>
              <a:t>To these people, Jesus foretells of the </a:t>
            </a:r>
            <a:r>
              <a:rPr lang="en-US" sz="1500" b="1" i="1" dirty="0" smtClean="0">
                <a:solidFill>
                  <a:schemeClr val="bg1"/>
                </a:solidFill>
              </a:rPr>
              <a:t>light</a:t>
            </a:r>
            <a:r>
              <a:rPr lang="en-US" sz="1500" dirty="0" smtClean="0">
                <a:solidFill>
                  <a:schemeClr val="bg1"/>
                </a:solidFill>
              </a:rPr>
              <a:t>: there is nothing hidden that will not be revealed. The disciples of Jesus ought to live in such a way that they never fear the light. In the rules for discernment, Ignatius of Loyola translates these words of Jesus into some practical advice which was very useful in his time</a:t>
            </a:r>
            <a:r>
              <a:rPr lang="en-US" sz="1500" dirty="0" smtClean="0">
                <a:solidFill>
                  <a:schemeClr val="bg1"/>
                </a:solidFill>
              </a:rPr>
              <a:t>:</a:t>
            </a:r>
          </a:p>
          <a:p>
            <a:pPr lvl="0" algn="just">
              <a:lnSpc>
                <a:spcPct val="150000"/>
              </a:lnSpc>
            </a:pPr>
            <a:r>
              <a:rPr lang="en-US" sz="1500" b="1" dirty="0" smtClean="0">
                <a:solidFill>
                  <a:schemeClr val="bg1"/>
                </a:solidFill>
              </a:rPr>
              <a:t>The disciple that confronts the conflicts of daily life can’t help getting injured or wrapped up in them</a:t>
            </a:r>
            <a:r>
              <a:rPr lang="en-US" sz="1500" dirty="0" smtClean="0">
                <a:solidFill>
                  <a:schemeClr val="bg1"/>
                </a:solidFill>
              </a:rPr>
              <a:t>, just like the traveler that must cross through a forest of brambles can’t help but get scratched. And yet there is something more profound that remains untouched. Though the body may show visible signs of battle, there is an inner core that belongs to God alone and remains pure. For this reason, Jesus contrasts the exteriority body and the interiority of the soul.</a:t>
            </a:r>
            <a:endParaRPr sz="1500" dirty="0">
              <a:solidFill>
                <a:schemeClr val="bg1"/>
              </a:solidFill>
            </a:endParaRPr>
          </a:p>
        </p:txBody>
      </p:sp>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8" name="Google Shape;158;p29"/>
          <p:cNvSpPr txBox="1"/>
          <p:nvPr/>
        </p:nvSpPr>
        <p:spPr>
          <a:xfrm>
            <a:off x="0" y="4407733"/>
            <a:ext cx="9144000" cy="369332"/>
          </a:xfrm>
          <a:prstGeom prst="rect">
            <a:avLst/>
          </a:prstGeom>
          <a:noFill/>
          <a:ln>
            <a:noFill/>
          </a:ln>
        </p:spPr>
        <p:txBody>
          <a:bodyPr spcFirstLastPara="1" wrap="square" lIns="0" tIns="0" rIns="0" bIns="0" anchor="t" anchorCtr="0">
            <a:spAutoFit/>
          </a:bodyPr>
          <a:lstStyle/>
          <a:p>
            <a:pPr lvl="0" algn="ctr"/>
            <a:r>
              <a:rPr lang="en-US" sz="2400" dirty="0" smtClean="0">
                <a:latin typeface="Arial Black" pitchFamily="34" charset="0"/>
              </a:rPr>
              <a:t>Matthew 10:26-33</a:t>
            </a:r>
            <a:endParaRPr sz="2400" b="0" i="0" u="none" strike="noStrike" cap="none" dirty="0">
              <a:solidFill>
                <a:schemeClr val="dk1"/>
              </a:solidFill>
              <a:latin typeface="Arial Black" pitchFamily="34" charset="0"/>
              <a:ea typeface="Arial Black" panose="020B0A04020102020204"/>
              <a:cs typeface="Arial Black" panose="020B0A04020102020204"/>
              <a:sym typeface="Arial Black" panose="020B0A04020102020204"/>
            </a:endParaRPr>
          </a:p>
        </p:txBody>
      </p:sp>
      <p:sp>
        <p:nvSpPr>
          <p:cNvPr id="7" name="Google Shape;157;p29"/>
          <p:cNvSpPr txBox="1"/>
          <p:nvPr/>
        </p:nvSpPr>
        <p:spPr>
          <a:xfrm>
            <a:off x="0" y="3880348"/>
            <a:ext cx="91440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000" b="1" dirty="0" smtClean="0">
                <a:solidFill>
                  <a:schemeClr val="accent2">
                    <a:lumMod val="75000"/>
                  </a:schemeClr>
                </a:solidFill>
                <a:latin typeface="Arial Black" panose="020B0A04020102020204"/>
                <a:ea typeface="Arial Black" panose="020B0A04020102020204"/>
                <a:cs typeface="Arial Black" panose="020B0A04020102020204"/>
                <a:sym typeface="Arial Black" panose="020B0A04020102020204"/>
              </a:rPr>
              <a:t>Fear No One</a:t>
            </a:r>
            <a:endParaRPr sz="3000" b="1" dirty="0">
              <a:solidFill>
                <a:schemeClr val="accent2">
                  <a:lumMod val="75000"/>
                </a:schemeClr>
              </a:solidFill>
              <a:latin typeface="Arial Black" panose="020B0A04020102020204"/>
              <a:ea typeface="Arial Black" panose="020B0A04020102020204"/>
              <a:cs typeface="Arial Black" panose="020B0A04020102020204"/>
              <a:sym typeface="Arial Black" panose="020B0A04020102020204"/>
            </a:endParaRPr>
          </a:p>
        </p:txBody>
      </p:sp>
      <p:pic>
        <p:nvPicPr>
          <p:cNvPr id="8" name="Picture 7" descr="03_FB_GNPI_038_Worry_1024.jpg"/>
          <p:cNvPicPr>
            <a:picLocks noChangeAspect="1"/>
          </p:cNvPicPr>
          <p:nvPr/>
        </p:nvPicPr>
        <p:blipFill>
          <a:blip r:embed="rId3"/>
          <a:stretch>
            <a:fillRect/>
          </a:stretch>
        </p:blipFill>
        <p:spPr>
          <a:xfrm>
            <a:off x="2291377" y="268942"/>
            <a:ext cx="4612342" cy="34592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dirty="0">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dirty="0">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dirty="0">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dirty="0">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dirty="0">
                <a:solidFill>
                  <a:schemeClr val="dk1"/>
                </a:solidFill>
                <a:latin typeface="Arial" panose="020B0604020202020204"/>
                <a:ea typeface="Arial" panose="020B0604020202020204"/>
                <a:cs typeface="Arial" panose="020B0604020202020204"/>
                <a:sym typeface="Arial" panose="020B0604020202020204"/>
              </a:rPr>
              <a:t>              according to </a:t>
            </a:r>
            <a:r>
              <a:rPr lang="en-GB" sz="3600" b="1" i="0" u="none" strike="noStrike" cap="none" dirty="0" smtClean="0">
                <a:solidFill>
                  <a:schemeClr val="dk1"/>
                </a:solidFill>
                <a:latin typeface="Arial" panose="020B0604020202020204"/>
                <a:ea typeface="Arial" panose="020B0604020202020204"/>
                <a:cs typeface="Arial" panose="020B0604020202020204"/>
                <a:sym typeface="Arial" panose="020B0604020202020204"/>
              </a:rPr>
              <a:t>Matthew.</a:t>
            </a:r>
            <a:endParaRPr sz="11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0"/>
        <p:cNvGrpSpPr/>
        <p:nvPr/>
      </p:nvGrpSpPr>
      <p:grpSpPr>
        <a:xfrm>
          <a:off x="0" y="0"/>
          <a:ext cx="0" cy="0"/>
          <a:chOff x="0" y="0"/>
          <a:chExt cx="0" cy="0"/>
        </a:xfrm>
      </p:grpSpPr>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2" name="Google Shape;172;p31"/>
          <p:cNvSpPr txBox="1"/>
          <p:nvPr/>
        </p:nvSpPr>
        <p:spPr>
          <a:xfrm>
            <a:off x="1070629" y="1495314"/>
            <a:ext cx="2539358" cy="2462213"/>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“So do not be afraid of people. Whatever is now covered up will be uncovered, and every secret will be made known.</a:t>
            </a:r>
            <a:endParaRPr lang="en-US" sz="2000" b="1" dirty="0">
              <a:solidFill>
                <a:schemeClr val="tx1"/>
              </a:solidFill>
              <a:latin typeface="Arial Black" pitchFamily="34" charset="0"/>
            </a:endParaRPr>
          </a:p>
        </p:txBody>
      </p:sp>
      <p:sp>
        <p:nvSpPr>
          <p:cNvPr id="171" name="Google Shape;171;p31"/>
          <p:cNvSpPr txBox="1"/>
          <p:nvPr/>
        </p:nvSpPr>
        <p:spPr>
          <a:xfrm>
            <a:off x="1141590" y="625161"/>
            <a:ext cx="642900" cy="384900"/>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smtClean="0">
                <a:solidFill>
                  <a:schemeClr val="lt1"/>
                </a:solidFill>
                <a:latin typeface="Arial Black" panose="020B0A04020102020204"/>
                <a:ea typeface="Arial Black" panose="020B0A04020102020204"/>
                <a:cs typeface="Arial Black" panose="020B0A04020102020204"/>
                <a:sym typeface="Arial Black" panose="020B0A04020102020204"/>
              </a:rPr>
              <a:t>26</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7" name="Picture 6" descr="01_FB_GNPI_038_Worry_1024.jpg"/>
          <p:cNvPicPr>
            <a:picLocks noChangeAspect="1"/>
          </p:cNvPicPr>
          <p:nvPr/>
        </p:nvPicPr>
        <p:blipFill>
          <a:blip r:embed="rId3"/>
          <a:stretch>
            <a:fillRect/>
          </a:stretch>
        </p:blipFill>
        <p:spPr>
          <a:xfrm>
            <a:off x="3721248" y="666974"/>
            <a:ext cx="5065059" cy="379879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5905975" y="1139936"/>
            <a:ext cx="642900" cy="384900"/>
          </a:xfrm>
          <a:prstGeom prst="rect">
            <a:avLst/>
          </a:prstGeom>
          <a:solidFill>
            <a:schemeClr val="accent4">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2</a:t>
            </a: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7</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886053" y="1668517"/>
            <a:ext cx="2623245" cy="2769989"/>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What I am telling you in the dark you must repeat in broad daylight, and what you have heard in private you must announce from the housetops. </a:t>
            </a:r>
            <a:endParaRPr lang="en-US" sz="2000" dirty="0" smtClean="0">
              <a:latin typeface="Arial Black" pitchFamily="34" charset="0"/>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7" name="Picture 6" descr="02_FB_GNPI_038_Worry_1024.jpg"/>
          <p:cNvPicPr>
            <a:picLocks noChangeAspect="1"/>
          </p:cNvPicPr>
          <p:nvPr/>
        </p:nvPicPr>
        <p:blipFill>
          <a:blip r:embed="rId3"/>
          <a:stretch>
            <a:fillRect/>
          </a:stretch>
        </p:blipFill>
        <p:spPr>
          <a:xfrm>
            <a:off x="809513" y="935915"/>
            <a:ext cx="4675991" cy="350699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188"/>
        <p:cNvGrpSpPr/>
        <p:nvPr/>
      </p:nvGrpSpPr>
      <p:grpSpPr>
        <a:xfrm>
          <a:off x="0" y="0"/>
          <a:ext cx="0" cy="0"/>
          <a:chOff x="0" y="0"/>
          <a:chExt cx="0" cy="0"/>
        </a:xfrm>
      </p:grpSpPr>
      <p:sp>
        <p:nvSpPr>
          <p:cNvPr id="189" name="Google Shape;189;p33"/>
          <p:cNvSpPr txBox="1"/>
          <p:nvPr/>
        </p:nvSpPr>
        <p:spPr>
          <a:xfrm>
            <a:off x="5660005" y="1254877"/>
            <a:ext cx="2877300" cy="2462213"/>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Do not be afraid of those who kill the body but cannot kill the soul; rather be afraid of God, who can destroy both body and soul in hell.</a:t>
            </a:r>
            <a:endParaRPr lang="en-US" sz="2000" dirty="0">
              <a:latin typeface="Arial Black" pitchFamily="34" charset="0"/>
            </a:endParaRPr>
          </a:p>
        </p:txBody>
      </p:sp>
      <p:sp>
        <p:nvSpPr>
          <p:cNvPr id="190" name="Google Shape;190;p33"/>
          <p:cNvSpPr txBox="1"/>
          <p:nvPr/>
        </p:nvSpPr>
        <p:spPr>
          <a:xfrm>
            <a:off x="5693871" y="659699"/>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smtClean="0">
                <a:solidFill>
                  <a:srgbClr val="FFFFFF"/>
                </a:solidFill>
                <a:latin typeface="Arial Black" panose="020B0A04020102020204"/>
                <a:ea typeface="Arial Black" panose="020B0A04020102020204"/>
                <a:cs typeface="Arial Black" panose="020B0A04020102020204"/>
                <a:sym typeface="Arial Black" panose="020B0A04020102020204"/>
              </a:rPr>
              <a:t>2</a:t>
            </a: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8</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050" name="Picture 2" descr="‘And remember, I am with you always, to the end of the age.’ – Slide 4">
            <a:extLst>
              <a:ext uri="{FF2B5EF4-FFF2-40B4-BE49-F238E27FC236}">
                <a16:creationId xmlns:a16="http://schemas.microsoft.com/office/drawing/2014/main" xmlns="" id="{205D5A4A-1312-3E03-FBFD-E2BBC625AC2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8712" y="686215"/>
            <a:ext cx="5028092" cy="377106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0"/>
        <p:cNvGrpSpPr/>
        <p:nvPr/>
      </p:nvGrpSpPr>
      <p:grpSpPr>
        <a:xfrm>
          <a:off x="0" y="0"/>
          <a:ext cx="0" cy="0"/>
          <a:chOff x="0" y="0"/>
          <a:chExt cx="0" cy="0"/>
        </a:xfrm>
      </p:grpSpPr>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2" name="Google Shape;172;p31"/>
          <p:cNvSpPr txBox="1"/>
          <p:nvPr/>
        </p:nvSpPr>
        <p:spPr>
          <a:xfrm>
            <a:off x="1135175" y="1323192"/>
            <a:ext cx="2425606" cy="2462213"/>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For only a penny you can buy two sparrows, yet not one sparrow falls to the ground without your Father's consent.</a:t>
            </a:r>
            <a:endParaRPr lang="en-US" sz="2000" dirty="0">
              <a:solidFill>
                <a:schemeClr val="bg1"/>
              </a:solidFill>
              <a:latin typeface="Arial Black" pitchFamily="34" charset="0"/>
            </a:endParaRPr>
          </a:p>
        </p:txBody>
      </p:sp>
      <p:sp>
        <p:nvSpPr>
          <p:cNvPr id="171" name="Google Shape;171;p31"/>
          <p:cNvSpPr txBox="1"/>
          <p:nvPr/>
        </p:nvSpPr>
        <p:spPr>
          <a:xfrm>
            <a:off x="1141590" y="625161"/>
            <a:ext cx="642900" cy="384900"/>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chemeClr val="lt1"/>
                </a:solidFill>
                <a:latin typeface="Arial Black" panose="020B0A04020102020204"/>
                <a:ea typeface="Arial Black" panose="020B0A04020102020204"/>
                <a:cs typeface="Arial Black" panose="020B0A04020102020204"/>
                <a:sym typeface="Arial Black" panose="020B0A04020102020204"/>
              </a:rPr>
              <a:t>29</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7" name="Picture 6" descr="04_FB_GNPI_038_Worry_1024.jpg"/>
          <p:cNvPicPr>
            <a:picLocks noChangeAspect="1"/>
          </p:cNvPicPr>
          <p:nvPr/>
        </p:nvPicPr>
        <p:blipFill>
          <a:blip r:embed="rId3"/>
          <a:stretch>
            <a:fillRect/>
          </a:stretch>
        </p:blipFill>
        <p:spPr>
          <a:xfrm>
            <a:off x="3749936" y="580912"/>
            <a:ext cx="4993341" cy="374500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5171367" y="1005764"/>
            <a:ext cx="642900" cy="384900"/>
          </a:xfrm>
          <a:prstGeom prst="rect">
            <a:avLst/>
          </a:prstGeom>
          <a:solidFill>
            <a:schemeClr val="accent4">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30</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174428" y="1616522"/>
            <a:ext cx="2194560" cy="1538883"/>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As for you, even the hairs of your head have all been counted. </a:t>
            </a:r>
            <a:endParaRPr lang="en-US" sz="2000" dirty="0" smtClean="0">
              <a:latin typeface="Arial Black" pitchFamily="34" charset="0"/>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8" name="Picture 7" descr="10_FB_GNPI_038_Worry_1024.jpg"/>
          <p:cNvPicPr>
            <a:picLocks noChangeAspect="1"/>
          </p:cNvPicPr>
          <p:nvPr/>
        </p:nvPicPr>
        <p:blipFill>
          <a:blip r:embed="rId3"/>
          <a:stretch>
            <a:fillRect/>
          </a:stretch>
        </p:blipFill>
        <p:spPr>
          <a:xfrm>
            <a:off x="486783" y="878763"/>
            <a:ext cx="4364916" cy="327368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283</Words>
  <Application>Microsoft Office PowerPoint</Application>
  <PresentationFormat>On-screen Show (16:9)</PresentationFormat>
  <Paragraphs>58</Paragraphs>
  <Slides>18</Slides>
  <Notes>18</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Arial Black</vt:lpstr>
      <vt:lpstr>Simple Light</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cp:revision>
  <dcterms:created xsi:type="dcterms:W3CDTF">2023-04-24T00:26:06Z</dcterms:created>
  <dcterms:modified xsi:type="dcterms:W3CDTF">2023-06-22T07:57:08Z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3CA48891239A435D9DB27A5E0BB98388</vt:lpwstr>
  </property>
  <property fmtid="{D5CDD505-2E9C-101B-9397-08002B2CF9AE}" pid="3" name="KSOProductBuildVer">
    <vt:lpwstr>1033-11.2.0.11536</vt:lpwstr>
  </property>
</Properties>
</file>