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23"/>
  </p:notesMasterIdLst>
  <p:sldIdLst>
    <p:sldId id="256" r:id="rId4"/>
    <p:sldId id="257" r:id="rId5"/>
    <p:sldId id="258" r:id="rId6"/>
    <p:sldId id="259" r:id="rId7"/>
    <p:sldId id="260" r:id="rId8"/>
    <p:sldId id="261" r:id="rId9"/>
    <p:sldId id="262" r:id="rId10"/>
    <p:sldId id="280" r:id="rId11"/>
    <p:sldId id="277" r:id="rId12"/>
    <p:sldId id="278" r:id="rId13"/>
    <p:sldId id="279" r:id="rId14"/>
    <p:sldId id="281" r:id="rId15"/>
    <p:sldId id="282" r:id="rId16"/>
    <p:sldId id="270" r:id="rId17"/>
    <p:sldId id="271" r:id="rId18"/>
    <p:sldId id="272" r:id="rId19"/>
    <p:sldId id="273" r:id="rId20"/>
    <p:sldId id="274" r:id="rId21"/>
    <p:sldId id="276" r:id="rId22"/>
  </p:sldIdLst>
  <p:sldSz cx="9144000" cy="5143500" type="screen16x9"/>
  <p:notesSz cx="6858000" cy="9144000"/>
  <p:embeddedFontLst>
    <p:embeddedFont>
      <p:font typeface="Calibri" pitchFamily="34" charset="0"/>
      <p:regular r:id="rId24"/>
      <p:bold r:id="rId25"/>
      <p:italic r:id="rId26"/>
      <p:boldItalic r:id="rId27"/>
    </p:embeddedFont>
    <p:embeddedFont>
      <p:font typeface="Arial Black" pitchFamily="34" charset="0"/>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07" autoAdjust="0"/>
    <p:restoredTop sz="94660"/>
  </p:normalViewPr>
  <p:slideViewPr>
    <p:cSldViewPr snapToGrid="0">
      <p:cViewPr>
        <p:scale>
          <a:sx n="89" d="100"/>
          <a:sy n="89" d="100"/>
        </p:scale>
        <p:origin x="-1452" y="-47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80ccaaf60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280ccaaf60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g2280ccaaf60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Calibri" panose="020F0502020204030204"/>
                <a:buNone/>
              </a:pPr>
              <a:t>1</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80ccaaf60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80ccaaf60_2_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2280ccaaf60_2_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80ccaaf60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80ccaaf60_2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2280ccaaf60_2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80ccaaf60_2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280ccaaf60_2_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280ccaaf60_2_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80ccaaf60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80ccaaf60_2_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2280ccaaf60_2_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2bfecf9ada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 name="Google Shape;251;g22bfecf9ada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280ccaaf60_2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280ccaaf60_2_2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280ccaaf60_2_2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280ccaaf60_2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280ccaaf60_2_2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280ccaaf60_2_2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149042c22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149042c220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149042c220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280ccaaf60_2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280ccaaf60_2_3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280ccaaf60_2_3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80ccaaf60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280ccaaf60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g2280ccaaf60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Calibri" panose="020F0502020204030204"/>
                <a:buNone/>
              </a:pPr>
              <a:t>19</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280ccaaf60_2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280ccaaf60_2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2280ccaaf60_2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ts val="1200"/>
                <a:buFont typeface="Calibri" panose="020F0502020204030204"/>
                <a:buNone/>
              </a:p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280ccaaf60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280ccaaf60_2_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2280ccaaf60_2_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280ccaaf60_2_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2" name="Google Shape;162;g2280ccaaf60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80ccaaf60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80ccaaf60_2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2280ccaaf60_2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80ccaaf60_2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280ccaaf60_2_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280ccaaf60_2_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80ccaaf60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80ccaaf60_2_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2280ccaaf60_2_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80ccaaf60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80ccaaf60_2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2280ccaaf60_2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80ccaaf60_2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280ccaaf60_2_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280ccaaf60_2_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pPr marL="0" lvl="0" indent="0" algn="r" rtl="0">
                <a:lnSpc>
                  <a:spcPct val="100000"/>
                </a:lnSpc>
                <a:spcBef>
                  <a:spcPts val="0"/>
                </a:spcBef>
                <a:spcAft>
                  <a:spcPts val="0"/>
                </a:spcAft>
                <a:buSzPts val="1400"/>
                <a:buNone/>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2" name="Google Shape;62;p1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6"/>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8" name="Google Shape;68;p16"/>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a:endParaRPr/>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panose="020F0502020204030204"/>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panose="020F0502020204030204"/>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509" y="-125810"/>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8"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2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3" name="Google Shape;133;p2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4" name="Google Shape;134;p2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panose="020F050202020403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lt1"/>
              </a:buClr>
              <a:buSzPts val="2200"/>
              <a:buFont typeface="Calibri" panose="020F0502020204030204"/>
              <a:buNone/>
              <a:defRPr sz="2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27" name="Google Shape;127;p2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lt1"/>
              </a:buClr>
              <a:buSzPts val="1600"/>
              <a:buFont typeface="Arial" panose="020B0604020202020204"/>
              <a:buChar char="•"/>
              <a:defRPr sz="1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lt1"/>
              </a:buClr>
              <a:buSzPts val="1400"/>
              <a:buFont typeface="Arial" panose="020B0604020202020204"/>
              <a:buChar char="–"/>
              <a:defRPr sz="1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lt1"/>
              </a:buClr>
              <a:buSzPts val="1200"/>
              <a:buFont typeface="Arial" panose="020B0604020202020204"/>
              <a:buChar char="•"/>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8" name="Google Shape;128;p2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9" name="Google Shape;129;p2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0" name="Google Shape;130;p2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27"/>
          <p:cNvSpPr/>
          <p:nvPr/>
        </p:nvSpPr>
        <p:spPr>
          <a:xfrm>
            <a:off x="484909" y="3274293"/>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27"/>
          <p:cNvSpPr txBox="1"/>
          <p:nvPr/>
        </p:nvSpPr>
        <p:spPr>
          <a:xfrm>
            <a:off x="-31172" y="3360921"/>
            <a:ext cx="5257800"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b="1" dirty="0" smtClean="0">
                <a:solidFill>
                  <a:schemeClr val="lt1"/>
                </a:solidFill>
              </a:rPr>
              <a:t>11</a:t>
            </a:r>
            <a:r>
              <a:rPr lang="en-GB" b="1" baseline="30000" dirty="0" smtClean="0">
                <a:solidFill>
                  <a:schemeClr val="lt1"/>
                </a:solidFill>
              </a:rPr>
              <a:t>th</a:t>
            </a:r>
            <a:r>
              <a:rPr lang="en-GB" b="1" dirty="0" smtClean="0">
                <a:solidFill>
                  <a:schemeClr val="lt1"/>
                </a:solidFill>
              </a:rPr>
              <a:t> Sunday in Ordinary Time | </a:t>
            </a:r>
            <a:r>
              <a:rPr lang="en-GB" b="1" dirty="0">
                <a:solidFill>
                  <a:schemeClr val="lt1"/>
                </a:solidFill>
              </a:rPr>
              <a:t>Cycle A</a:t>
            </a:r>
            <a:endParaRPr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143" name="Google Shape;143;p27"/>
          <p:cNvPicPr preferRelativeResize="0"/>
          <p:nvPr/>
        </p:nvPicPr>
        <p:blipFill rotWithShape="1">
          <a:blip r:embed="rId3"/>
          <a:srcRect/>
          <a:stretch>
            <a:fillRect/>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Shape 188"/>
        <p:cNvGrpSpPr/>
        <p:nvPr/>
      </p:nvGrpSpPr>
      <p:grpSpPr>
        <a:xfrm>
          <a:off x="0" y="0"/>
          <a:ext cx="0" cy="0"/>
          <a:chOff x="0" y="0"/>
          <a:chExt cx="0" cy="0"/>
        </a:xfrm>
      </p:grpSpPr>
      <p:sp>
        <p:nvSpPr>
          <p:cNvPr id="189" name="Google Shape;189;p33"/>
          <p:cNvSpPr txBox="1"/>
          <p:nvPr/>
        </p:nvSpPr>
        <p:spPr>
          <a:xfrm>
            <a:off x="5660005" y="1254877"/>
            <a:ext cx="2877300" cy="2462213"/>
          </a:xfrm>
          <a:prstGeom prst="rect">
            <a:avLst/>
          </a:prstGeom>
          <a:noFill/>
          <a:ln>
            <a:noFill/>
          </a:ln>
        </p:spPr>
        <p:txBody>
          <a:bodyPr spcFirstLastPara="1" wrap="square" lIns="0" tIns="0" rIns="0" bIns="0" anchor="t" anchorCtr="0">
            <a:spAutoFit/>
          </a:bodyPr>
          <a:lstStyle/>
          <a:p>
            <a:r>
              <a:rPr lang="en-US" sz="2000" dirty="0" smtClean="0">
                <a:latin typeface="Arial Black" pitchFamily="34" charset="0"/>
              </a:rPr>
              <a:t>These twelve men were sent out by Jesus with the following instructions: “Do not go to any Gentile territory or any Samaritan towns.</a:t>
            </a:r>
            <a:endParaRPr lang="en-US" sz="2000" dirty="0">
              <a:latin typeface="Arial Black" pitchFamily="34" charset="0"/>
            </a:endParaRPr>
          </a:p>
        </p:txBody>
      </p:sp>
      <p:sp>
        <p:nvSpPr>
          <p:cNvPr id="190" name="Google Shape;190;p33"/>
          <p:cNvSpPr txBox="1"/>
          <p:nvPr/>
        </p:nvSpPr>
        <p:spPr>
          <a:xfrm>
            <a:off x="5693871" y="659699"/>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5</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7" name="Picture 6" descr="01_FB_WDV_Choosing_Disciples_1024.jpg"/>
          <p:cNvPicPr>
            <a:picLocks noChangeAspect="1"/>
          </p:cNvPicPr>
          <p:nvPr/>
        </p:nvPicPr>
        <p:blipFill>
          <a:blip r:embed="rId3"/>
          <a:stretch>
            <a:fillRect/>
          </a:stretch>
        </p:blipFill>
        <p:spPr>
          <a:xfrm>
            <a:off x="734209" y="928519"/>
            <a:ext cx="3956125" cy="29670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70"/>
        <p:cNvGrpSpPr/>
        <p:nvPr/>
      </p:nvGrpSpPr>
      <p:grpSpPr>
        <a:xfrm>
          <a:off x="0" y="0"/>
          <a:ext cx="0" cy="0"/>
          <a:chOff x="0" y="0"/>
          <a:chExt cx="0" cy="0"/>
        </a:xfrm>
      </p:grpSpPr>
      <p:sp>
        <p:nvSpPr>
          <p:cNvPr id="173" name="Google Shape;173;p3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2" name="Google Shape;172;p31"/>
          <p:cNvSpPr txBox="1"/>
          <p:nvPr/>
        </p:nvSpPr>
        <p:spPr>
          <a:xfrm>
            <a:off x="1135175" y="1097281"/>
            <a:ext cx="2287294" cy="1538883"/>
          </a:xfrm>
          <a:prstGeom prst="rect">
            <a:avLst/>
          </a:prstGeom>
          <a:noFill/>
          <a:ln>
            <a:noFill/>
          </a:ln>
        </p:spPr>
        <p:txBody>
          <a:bodyPr spcFirstLastPara="1" wrap="square" lIns="0" tIns="0" rIns="0" bIns="0" anchor="t" anchorCtr="0">
            <a:spAutoFit/>
          </a:bodyPr>
          <a:lstStyle/>
          <a:p>
            <a:r>
              <a:rPr lang="en-US" sz="2000" b="1" baseline="30000" dirty="0" smtClean="0">
                <a:latin typeface="Arial Black" pitchFamily="34" charset="0"/>
              </a:rPr>
              <a:t> </a:t>
            </a:r>
            <a:r>
              <a:rPr lang="en-US" sz="2000" dirty="0" smtClean="0">
                <a:latin typeface="Arial Black" pitchFamily="34" charset="0"/>
              </a:rPr>
              <a:t>Instead, you are to go to the lost sheep of the people of Israel. </a:t>
            </a:r>
            <a:endParaRPr lang="en-US" sz="2000" dirty="0">
              <a:solidFill>
                <a:schemeClr val="bg1"/>
              </a:solidFill>
              <a:latin typeface="Arial Black" pitchFamily="34" charset="0"/>
            </a:endParaRPr>
          </a:p>
        </p:txBody>
      </p:sp>
      <p:sp>
        <p:nvSpPr>
          <p:cNvPr id="171" name="Google Shape;171;p31"/>
          <p:cNvSpPr txBox="1"/>
          <p:nvPr/>
        </p:nvSpPr>
        <p:spPr>
          <a:xfrm>
            <a:off x="1141590" y="625161"/>
            <a:ext cx="642900" cy="384900"/>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dirty="0" smtClean="0">
                <a:solidFill>
                  <a:schemeClr val="lt1"/>
                </a:solidFill>
                <a:latin typeface="Arial Black" panose="020B0A04020102020204"/>
                <a:ea typeface="Arial Black" panose="020B0A04020102020204"/>
                <a:cs typeface="Arial Black" panose="020B0A04020102020204"/>
                <a:sym typeface="Arial Black" panose="020B0A04020102020204"/>
              </a:rPr>
              <a:t>6</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6" name="Picture 5" descr="07_FB_LS_Disciples_1024.jpg"/>
          <p:cNvPicPr>
            <a:picLocks noChangeAspect="1"/>
          </p:cNvPicPr>
          <p:nvPr/>
        </p:nvPicPr>
        <p:blipFill>
          <a:blip r:embed="rId3"/>
          <a:stretch>
            <a:fillRect/>
          </a:stretch>
        </p:blipFill>
        <p:spPr>
          <a:xfrm>
            <a:off x="3947160" y="860612"/>
            <a:ext cx="4247477" cy="318560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Shape 179"/>
        <p:cNvGrpSpPr/>
        <p:nvPr/>
      </p:nvGrpSpPr>
      <p:grpSpPr>
        <a:xfrm>
          <a:off x="0" y="0"/>
          <a:ext cx="0" cy="0"/>
          <a:chOff x="0" y="0"/>
          <a:chExt cx="0" cy="0"/>
        </a:xfrm>
      </p:grpSpPr>
      <p:sp>
        <p:nvSpPr>
          <p:cNvPr id="180" name="Google Shape;180;p32"/>
          <p:cNvSpPr txBox="1"/>
          <p:nvPr/>
        </p:nvSpPr>
        <p:spPr>
          <a:xfrm>
            <a:off x="5905975" y="1139936"/>
            <a:ext cx="642900" cy="384900"/>
          </a:xfrm>
          <a:prstGeom prst="rect">
            <a:avLst/>
          </a:prstGeom>
          <a:solidFill>
            <a:schemeClr val="accent4">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7</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1" name="Google Shape;181;p32"/>
          <p:cNvSpPr txBox="1"/>
          <p:nvPr/>
        </p:nvSpPr>
        <p:spPr>
          <a:xfrm>
            <a:off x="5863642" y="1668318"/>
            <a:ext cx="2619958" cy="923330"/>
          </a:xfrm>
          <a:prstGeom prst="rect">
            <a:avLst/>
          </a:prstGeom>
          <a:noFill/>
          <a:ln>
            <a:noFill/>
          </a:ln>
        </p:spPr>
        <p:txBody>
          <a:bodyPr spcFirstLastPara="1" wrap="square" lIns="0" tIns="0" rIns="0" bIns="0" anchor="t" anchorCtr="0">
            <a:spAutoFit/>
          </a:bodyPr>
          <a:lstStyle/>
          <a:p>
            <a:r>
              <a:rPr lang="en-US" sz="2000" dirty="0" smtClean="0">
                <a:latin typeface="Arial Black" pitchFamily="34" charset="0"/>
              </a:rPr>
              <a:t>Go and preach, ‘The Kingdom of heaven is near!’ </a:t>
            </a:r>
            <a:endParaRPr lang="en-US" sz="2000" dirty="0" smtClean="0">
              <a:latin typeface="Arial Black" pitchFamily="34" charset="0"/>
            </a:endParaRPr>
          </a:p>
        </p:txBody>
      </p:sp>
      <p:sp>
        <p:nvSpPr>
          <p:cNvPr id="182" name="Google Shape;182;p32"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7" name="Picture 6" descr="04_FB_LS_Disciples_1024.jpg"/>
          <p:cNvPicPr>
            <a:picLocks noChangeAspect="1"/>
          </p:cNvPicPr>
          <p:nvPr/>
        </p:nvPicPr>
        <p:blipFill>
          <a:blip r:embed="rId3"/>
          <a:stretch>
            <a:fillRect/>
          </a:stretch>
        </p:blipFill>
        <p:spPr>
          <a:xfrm>
            <a:off x="917089" y="823630"/>
            <a:ext cx="4354158" cy="326561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Shape 188"/>
        <p:cNvGrpSpPr/>
        <p:nvPr/>
      </p:nvGrpSpPr>
      <p:grpSpPr>
        <a:xfrm>
          <a:off x="0" y="0"/>
          <a:ext cx="0" cy="0"/>
          <a:chOff x="0" y="0"/>
          <a:chExt cx="0" cy="0"/>
        </a:xfrm>
      </p:grpSpPr>
      <p:sp>
        <p:nvSpPr>
          <p:cNvPr id="189" name="Google Shape;189;p33"/>
          <p:cNvSpPr txBox="1"/>
          <p:nvPr/>
        </p:nvSpPr>
        <p:spPr>
          <a:xfrm>
            <a:off x="5660005" y="1254877"/>
            <a:ext cx="2877300" cy="3077766"/>
          </a:xfrm>
          <a:prstGeom prst="rect">
            <a:avLst/>
          </a:prstGeom>
          <a:noFill/>
          <a:ln>
            <a:noFill/>
          </a:ln>
        </p:spPr>
        <p:txBody>
          <a:bodyPr spcFirstLastPara="1" wrap="square" lIns="0" tIns="0" rIns="0" bIns="0" anchor="t" anchorCtr="0">
            <a:spAutoFit/>
          </a:bodyPr>
          <a:lstStyle/>
          <a:p>
            <a:r>
              <a:rPr lang="en-US" sz="2000" dirty="0" smtClean="0">
                <a:latin typeface="Arial Black" pitchFamily="34" charset="0"/>
              </a:rPr>
              <a:t>Heal the sick, bring the dead back to life, heal those who suffer from dreaded skin diseases, and drive out demons. You have received without paying, so give without being paid.</a:t>
            </a:r>
            <a:endParaRPr lang="en-US" sz="2000" dirty="0">
              <a:latin typeface="Arial Black" pitchFamily="34" charset="0"/>
            </a:endParaRPr>
          </a:p>
        </p:txBody>
      </p:sp>
      <p:sp>
        <p:nvSpPr>
          <p:cNvPr id="190" name="Google Shape;190;p33"/>
          <p:cNvSpPr txBox="1"/>
          <p:nvPr/>
        </p:nvSpPr>
        <p:spPr>
          <a:xfrm>
            <a:off x="5693871" y="659699"/>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8</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6" name="Picture 5" descr="06_FB_LS_Disciples_1024.jpg"/>
          <p:cNvPicPr>
            <a:picLocks noChangeAspect="1"/>
          </p:cNvPicPr>
          <p:nvPr/>
        </p:nvPicPr>
        <p:blipFill>
          <a:blip r:embed="rId3"/>
          <a:stretch>
            <a:fillRect/>
          </a:stretch>
        </p:blipFill>
        <p:spPr>
          <a:xfrm>
            <a:off x="400723" y="1011219"/>
            <a:ext cx="4835563" cy="362667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252"/>
        <p:cNvGrpSpPr/>
        <p:nvPr/>
      </p:nvGrpSpPr>
      <p:grpSpPr>
        <a:xfrm>
          <a:off x="0" y="0"/>
          <a:ext cx="0" cy="0"/>
          <a:chOff x="0" y="0"/>
          <a:chExt cx="0" cy="0"/>
        </a:xfrm>
      </p:grpSpPr>
      <p:sp>
        <p:nvSpPr>
          <p:cNvPr id="253" name="Google Shape;253;p41"/>
          <p:cNvSpPr txBox="1"/>
          <p:nvPr/>
        </p:nvSpPr>
        <p:spPr>
          <a:xfrm>
            <a:off x="717404" y="1455651"/>
            <a:ext cx="8503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The</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Gospel of the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4" name="Google Shape;254;p41"/>
          <p:cNvSpPr txBox="1"/>
          <p:nvPr/>
        </p:nvSpPr>
        <p:spPr>
          <a:xfrm>
            <a:off x="1531304" y="2510357"/>
            <a:ext cx="6876000" cy="1177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Praise to You,</a:t>
            </a:r>
            <a:endParaRPr sz="3600" b="1">
              <a:solidFill>
                <a:schemeClr val="dk1"/>
              </a:solidFill>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a:solidFill>
                  <a:schemeClr val="dk1"/>
                </a:solidFill>
              </a:rPr>
              <a:t>		Lord Jesus Christ.</a:t>
            </a:r>
            <a:endParaRPr sz="3600" b="1">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42"/>
          <p:cNvSpPr/>
          <p:nvPr/>
        </p:nvSpPr>
        <p:spPr>
          <a:xfrm>
            <a:off x="288032" y="1637577"/>
            <a:ext cx="4572000" cy="1701139"/>
          </a:xfrm>
          <a:prstGeom prst="rect">
            <a:avLst/>
          </a:prstGeom>
          <a:noFill/>
          <a:ln>
            <a:noFill/>
          </a:ln>
        </p:spPr>
        <p:txBody>
          <a:bodyPr spcFirstLastPara="1" wrap="square" lIns="45725" tIns="22850" rIns="45725" bIns="22850" anchor="t" anchorCtr="0">
            <a:noAutofit/>
          </a:bodyPr>
          <a:lstStyle/>
          <a:p>
            <a:pPr marL="0" marR="0" lvl="0" indent="0" algn="ctr" rtl="0">
              <a:lnSpc>
                <a:spcPct val="141000"/>
              </a:lnSpc>
              <a:spcBef>
                <a:spcPts val="0"/>
              </a:spcBef>
              <a:spcAft>
                <a:spcPts val="0"/>
              </a:spcAft>
              <a:buClr>
                <a:srgbClr val="000000"/>
              </a:buClr>
              <a:buSzPts val="4800"/>
              <a:buFont typeface="Arial" panose="020B0604020202020204"/>
              <a:buNone/>
            </a:pPr>
            <a:r>
              <a:rPr lang="en-GB" sz="4800" b="1" i="0" u="none" strike="noStrike" cap="none">
                <a:solidFill>
                  <a:schemeClr val="dk1"/>
                </a:solidFill>
                <a:latin typeface="Arial" panose="020B0604020202020204"/>
                <a:ea typeface="Arial" panose="020B0604020202020204"/>
                <a:cs typeface="Arial" panose="020B0604020202020204"/>
                <a:sym typeface="Arial" panose="020B0604020202020204"/>
              </a:rPr>
              <a:t>GOSPEL MESSAGE</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61" name="Google Shape;261;p42"/>
          <p:cNvPicPr preferRelativeResize="0"/>
          <p:nvPr/>
        </p:nvPicPr>
        <p:blipFill rotWithShape="1">
          <a:blip r:embed="rId3"/>
          <a:srcRect/>
          <a:stretch>
            <a:fillRect/>
          </a:stretch>
        </p:blipFill>
        <p:spPr>
          <a:xfrm>
            <a:off x="4860032" y="735546"/>
            <a:ext cx="3505200" cy="3505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66"/>
        <p:cNvGrpSpPr/>
        <p:nvPr/>
      </p:nvGrpSpPr>
      <p:grpSpPr>
        <a:xfrm>
          <a:off x="0" y="0"/>
          <a:ext cx="0" cy="0"/>
          <a:chOff x="0" y="0"/>
          <a:chExt cx="0" cy="0"/>
        </a:xfrm>
      </p:grpSpPr>
      <p:sp>
        <p:nvSpPr>
          <p:cNvPr id="267" name="Google Shape;267;p43"/>
          <p:cNvSpPr/>
          <p:nvPr/>
        </p:nvSpPr>
        <p:spPr>
          <a:xfrm>
            <a:off x="503474" y="982134"/>
            <a:ext cx="3692008" cy="3556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Activity:  </a:t>
            </a:r>
            <a:r>
              <a:rPr lang="en-US" sz="2000" dirty="0" smtClean="0">
                <a:solidFill>
                  <a:schemeClr val="lt1"/>
                </a:solidFill>
                <a:latin typeface="Arial Black" panose="020B0A04020102020204"/>
                <a:ea typeface="Arial Black" panose="020B0A04020102020204"/>
                <a:cs typeface="Arial Black" panose="020B0A04020102020204"/>
                <a:sym typeface="Arial Black" panose="020B0A04020102020204"/>
              </a:rPr>
              <a:t>Tree of Harvest</a:t>
            </a:r>
            <a:endParaRPr sz="2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endParaRPr sz="7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268" name="Google Shape;268;p43"/>
          <p:cNvSpPr txBox="1"/>
          <p:nvPr/>
        </p:nvSpPr>
        <p:spPr>
          <a:xfrm>
            <a:off x="750067" y="2040846"/>
            <a:ext cx="3384450" cy="384701"/>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9" name="Google Shape;269;p43"/>
          <p:cNvSpPr txBox="1"/>
          <p:nvPr/>
        </p:nvSpPr>
        <p:spPr>
          <a:xfrm>
            <a:off x="545384" y="1525421"/>
            <a:ext cx="3521400" cy="1107996"/>
          </a:xfrm>
          <a:prstGeom prst="rect">
            <a:avLst/>
          </a:prstGeom>
          <a:noFill/>
          <a:ln>
            <a:noFill/>
          </a:ln>
        </p:spPr>
        <p:txBody>
          <a:bodyPr spcFirstLastPara="1" wrap="square" lIns="0" tIns="0" rIns="0" bIns="0" anchor="t" anchorCtr="0">
            <a:spAutoFit/>
          </a:bodyPr>
          <a:lstStyle/>
          <a:p>
            <a:pPr>
              <a:lnSpc>
                <a:spcPct val="150000"/>
              </a:lnSpc>
              <a:buFont typeface="Arial" pitchFamily="34" charset="0"/>
              <a:buChar char="•"/>
            </a:pPr>
            <a:r>
              <a:rPr lang="en-US" sz="1600" dirty="0" smtClean="0">
                <a:latin typeface="Arial Black" pitchFamily="34" charset="0"/>
              </a:rPr>
              <a:t>Bond Paper</a:t>
            </a:r>
            <a:endParaRPr lang="en-US" sz="1600" dirty="0" smtClean="0">
              <a:latin typeface="Arial Black" pitchFamily="34" charset="0"/>
            </a:endParaRPr>
          </a:p>
          <a:p>
            <a:pPr>
              <a:lnSpc>
                <a:spcPct val="150000"/>
              </a:lnSpc>
              <a:buFont typeface="Arial" pitchFamily="34" charset="0"/>
              <a:buChar char="•"/>
            </a:pPr>
            <a:r>
              <a:rPr lang="en-US" sz="1600" dirty="0" smtClean="0">
                <a:latin typeface="Arial Black" pitchFamily="34" charset="0"/>
              </a:rPr>
              <a:t>Writing &amp; Coloring Materials</a:t>
            </a:r>
            <a:r>
              <a:rPr lang="en-US" sz="1600" dirty="0" smtClean="0">
                <a:latin typeface="Arial Black" pitchFamily="34" charset="0"/>
              </a:rPr>
              <a:t>, </a:t>
            </a:r>
            <a:r>
              <a:rPr lang="en-US" sz="1600" dirty="0" smtClean="0">
                <a:latin typeface="Arial Black" pitchFamily="34" charset="0"/>
              </a:rPr>
              <a:t>Markers </a:t>
            </a:r>
            <a:r>
              <a:rPr lang="en-US" sz="1600" dirty="0" smtClean="0">
                <a:latin typeface="Arial Black" pitchFamily="34" charset="0"/>
              </a:rPr>
              <a:t>or </a:t>
            </a:r>
            <a:r>
              <a:rPr lang="en-US" sz="1600" dirty="0" smtClean="0">
                <a:latin typeface="Arial Black" pitchFamily="34" charset="0"/>
              </a:rPr>
              <a:t>crayons</a:t>
            </a:r>
            <a:endParaRPr lang="en-US" sz="1600" dirty="0" smtClean="0">
              <a:latin typeface="Arial Black" pitchFamily="34" charset="0"/>
            </a:endParaRPr>
          </a:p>
        </p:txBody>
      </p:sp>
      <p:pic>
        <p:nvPicPr>
          <p:cNvPr id="6" name="Picture 5" descr="Tree.webp"/>
          <p:cNvPicPr>
            <a:picLocks noChangeAspect="1"/>
          </p:cNvPicPr>
          <p:nvPr/>
        </p:nvPicPr>
        <p:blipFill>
          <a:blip r:embed="rId3"/>
          <a:srcRect t="11922" b="3791"/>
          <a:stretch>
            <a:fillRect/>
          </a:stretch>
        </p:blipFill>
        <p:spPr>
          <a:xfrm>
            <a:off x="4495844" y="623943"/>
            <a:ext cx="3910542" cy="399108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75"/>
        <p:cNvGrpSpPr/>
        <p:nvPr/>
      </p:nvGrpSpPr>
      <p:grpSpPr>
        <a:xfrm>
          <a:off x="0" y="0"/>
          <a:ext cx="0" cy="0"/>
          <a:chOff x="0" y="0"/>
          <a:chExt cx="0" cy="0"/>
        </a:xfrm>
      </p:grpSpPr>
      <p:sp>
        <p:nvSpPr>
          <p:cNvPr id="276" name="Google Shape;276;p44"/>
          <p:cNvSpPr/>
          <p:nvPr/>
        </p:nvSpPr>
        <p:spPr>
          <a:xfrm>
            <a:off x="559052" y="488025"/>
            <a:ext cx="2109600" cy="3846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dirty="0">
                <a:solidFill>
                  <a:schemeClr val="lt1"/>
                </a:solidFill>
                <a:latin typeface="Arial Black" panose="020B0A04020102020204"/>
                <a:ea typeface="Arial Black" panose="020B0A04020102020204"/>
                <a:cs typeface="Arial Black" panose="020B0A04020102020204"/>
                <a:sym typeface="Arial Black" panose="020B0A04020102020204"/>
              </a:rPr>
              <a:t>Instructions:</a:t>
            </a:r>
            <a:endParaRPr sz="7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277" name="Google Shape;277;p44"/>
          <p:cNvSpPr txBox="1"/>
          <p:nvPr/>
        </p:nvSpPr>
        <p:spPr>
          <a:xfrm>
            <a:off x="750067" y="2040846"/>
            <a:ext cx="3384600" cy="384900"/>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8" name="Google Shape;278;p44"/>
          <p:cNvSpPr txBox="1"/>
          <p:nvPr/>
        </p:nvSpPr>
        <p:spPr>
          <a:xfrm>
            <a:off x="521998" y="1325680"/>
            <a:ext cx="3581147" cy="2954655"/>
          </a:xfrm>
          <a:prstGeom prst="rect">
            <a:avLst/>
          </a:prstGeom>
          <a:noFill/>
          <a:ln>
            <a:noFill/>
          </a:ln>
        </p:spPr>
        <p:txBody>
          <a:bodyPr spcFirstLastPara="1" wrap="square" lIns="0" tIns="0" rIns="0" bIns="0" anchor="t" anchorCtr="0">
            <a:spAutoFit/>
          </a:bodyPr>
          <a:lstStyle/>
          <a:p>
            <a:pPr>
              <a:buFont typeface="Arial" pitchFamily="34" charset="0"/>
              <a:buChar char="•"/>
            </a:pPr>
            <a:r>
              <a:rPr lang="en-US" sz="1600" dirty="0" smtClean="0">
                <a:latin typeface="Arial Black" pitchFamily="34" charset="0"/>
              </a:rPr>
              <a:t>On the bond paper, draw a tree with big leaves</a:t>
            </a:r>
            <a:endParaRPr lang="en-US" sz="1600" dirty="0" smtClean="0">
              <a:latin typeface="Arial Black" pitchFamily="34" charset="0"/>
            </a:endParaRPr>
          </a:p>
          <a:p>
            <a:pPr>
              <a:buFont typeface="Arial" pitchFamily="34" charset="0"/>
              <a:buChar char="•"/>
            </a:pPr>
            <a:endParaRPr lang="en-US" sz="1600" dirty="0" smtClean="0">
              <a:latin typeface="Arial Black" pitchFamily="34" charset="0"/>
            </a:endParaRPr>
          </a:p>
          <a:p>
            <a:pPr>
              <a:buFont typeface="Arial" pitchFamily="34" charset="0"/>
              <a:buChar char="•"/>
            </a:pPr>
            <a:r>
              <a:rPr lang="en-US" sz="1600" dirty="0" smtClean="0">
                <a:latin typeface="Arial Black" pitchFamily="34" charset="0"/>
              </a:rPr>
              <a:t>Write on each leaf a name of a family or friend who you want to invite to Mass / Prayer or Kids Assembly / </a:t>
            </a:r>
            <a:r>
              <a:rPr lang="en-US" sz="1600" dirty="0" err="1" smtClean="0">
                <a:latin typeface="Arial Black" pitchFamily="34" charset="0"/>
              </a:rPr>
              <a:t>LTWKids</a:t>
            </a:r>
            <a:endParaRPr lang="en-US" sz="1600" dirty="0" smtClean="0">
              <a:latin typeface="Arial Black" pitchFamily="34" charset="0"/>
            </a:endParaRPr>
          </a:p>
          <a:p>
            <a:pPr>
              <a:buFont typeface="Arial" pitchFamily="34" charset="0"/>
              <a:buChar char="•"/>
            </a:pPr>
            <a:endParaRPr lang="en-US" sz="1600" dirty="0" smtClean="0">
              <a:latin typeface="Arial Black" pitchFamily="34" charset="0"/>
            </a:endParaRPr>
          </a:p>
          <a:p>
            <a:pPr>
              <a:buFont typeface="Arial" pitchFamily="34" charset="0"/>
              <a:buChar char="•"/>
            </a:pPr>
            <a:r>
              <a:rPr lang="en-US" sz="1600" dirty="0" smtClean="0">
                <a:latin typeface="Arial Black" pitchFamily="34" charset="0"/>
              </a:rPr>
              <a:t>Challenge: Invite them to go with you on a Mass, Kids Assembly, or LTW Kids</a:t>
            </a:r>
            <a:endParaRPr lang="en-US" sz="1600" dirty="0" smtClean="0">
              <a:latin typeface="Arial Black" pitchFamily="34" charset="0"/>
            </a:endParaRPr>
          </a:p>
          <a:p>
            <a:endParaRPr lang="en-US" sz="1600" dirty="0" smtClean="0">
              <a:latin typeface="Arial Black" pitchFamily="34" charset="0"/>
            </a:endParaRPr>
          </a:p>
        </p:txBody>
      </p:sp>
      <p:pic>
        <p:nvPicPr>
          <p:cNvPr id="6" name="Picture 5" descr="Tree.webp"/>
          <p:cNvPicPr>
            <a:picLocks noChangeAspect="1"/>
          </p:cNvPicPr>
          <p:nvPr/>
        </p:nvPicPr>
        <p:blipFill>
          <a:blip r:embed="rId3"/>
          <a:srcRect t="11922" b="3791"/>
          <a:stretch>
            <a:fillRect/>
          </a:stretch>
        </p:blipFill>
        <p:spPr>
          <a:xfrm>
            <a:off x="4495844" y="623943"/>
            <a:ext cx="3910542" cy="399108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284"/>
        <p:cNvGrpSpPr/>
        <p:nvPr/>
      </p:nvGrpSpPr>
      <p:grpSpPr>
        <a:xfrm>
          <a:off x="0" y="0"/>
          <a:ext cx="0" cy="0"/>
          <a:chOff x="0" y="0"/>
          <a:chExt cx="0" cy="0"/>
        </a:xfrm>
      </p:grpSpPr>
      <p:sp>
        <p:nvSpPr>
          <p:cNvPr id="285" name="Google Shape;285;p45"/>
          <p:cNvSpPr/>
          <p:nvPr/>
        </p:nvSpPr>
        <p:spPr>
          <a:xfrm>
            <a:off x="504162" y="661599"/>
            <a:ext cx="2928900" cy="372900"/>
          </a:xfrm>
          <a:prstGeom prst="rect">
            <a:avLst/>
          </a:prstGeom>
          <a:solidFill>
            <a:schemeClr val="lt1"/>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200"/>
              <a:buFont typeface="Arial" panose="020B0604020202020204"/>
              <a:buNone/>
            </a:pPr>
            <a:r>
              <a:rPr lang="en-GB" sz="2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6" name="Google Shape;286;p45"/>
          <p:cNvSpPr/>
          <p:nvPr/>
        </p:nvSpPr>
        <p:spPr>
          <a:xfrm>
            <a:off x="648132" y="1361967"/>
            <a:ext cx="4143900" cy="3187500"/>
          </a:xfrm>
          <a:prstGeom prst="rect">
            <a:avLst/>
          </a:prstGeom>
          <a:noFill/>
          <a:ln>
            <a:noFill/>
          </a:ln>
        </p:spPr>
        <p:txBody>
          <a:bodyPr spcFirstLastPara="1" wrap="square" lIns="45725" tIns="22850" rIns="45725" bIns="22850" anchor="ctr" anchorCtr="0">
            <a:noAutofit/>
          </a:bodyPr>
          <a:lstStyle/>
          <a:p>
            <a:pPr marL="0" marR="0" lvl="0" indent="0" rtl="0">
              <a:lnSpc>
                <a:spcPct val="100000"/>
              </a:lnSpc>
              <a:spcBef>
                <a:spcPts val="0"/>
              </a:spcBef>
              <a:spcAft>
                <a:spcPts val="0"/>
              </a:spcAft>
              <a:buNone/>
            </a:pPr>
            <a:r>
              <a:rPr lang="en-GB" sz="1700" b="1" dirty="0">
                <a:solidFill>
                  <a:schemeClr val="lt1"/>
                </a:solidFill>
              </a:rPr>
              <a:t>Dear </a:t>
            </a:r>
            <a:r>
              <a:rPr lang="en-GB" sz="1700" b="1" dirty="0" smtClean="0">
                <a:solidFill>
                  <a:schemeClr val="lt1"/>
                </a:solidFill>
              </a:rPr>
              <a:t>Jesus,</a:t>
            </a:r>
          </a:p>
          <a:p>
            <a:pPr marL="0" marR="0" lvl="0" indent="0" rtl="0">
              <a:lnSpc>
                <a:spcPct val="100000"/>
              </a:lnSpc>
              <a:spcBef>
                <a:spcPts val="0"/>
              </a:spcBef>
              <a:spcAft>
                <a:spcPts val="0"/>
              </a:spcAft>
              <a:buNone/>
            </a:pPr>
            <a:endParaRPr lang="en-GB" sz="1700" b="1" dirty="0" smtClean="0">
              <a:solidFill>
                <a:schemeClr val="lt1"/>
              </a:solidFill>
            </a:endParaRPr>
          </a:p>
          <a:p>
            <a:pPr marL="0" marR="0" lvl="0" indent="0" rtl="0">
              <a:lnSpc>
                <a:spcPct val="100000"/>
              </a:lnSpc>
              <a:spcBef>
                <a:spcPts val="0"/>
              </a:spcBef>
              <a:spcAft>
                <a:spcPts val="0"/>
              </a:spcAft>
              <a:buNone/>
            </a:pPr>
            <a:r>
              <a:rPr lang="en-US" sz="1700" b="1" dirty="0" smtClean="0">
                <a:solidFill>
                  <a:schemeClr val="lt1"/>
                </a:solidFill>
              </a:rPr>
              <a:t>The harvest in many, but the laborers are few. Please sen</a:t>
            </a:r>
            <a:r>
              <a:rPr lang="en-US" sz="1700" b="1" dirty="0" smtClean="0">
                <a:solidFill>
                  <a:schemeClr val="lt1"/>
                </a:solidFill>
              </a:rPr>
              <a:t>d  more people who will tend to your sheep, the people you love. Make us instruments to proclaim Your kingdom!</a:t>
            </a:r>
            <a:endParaRPr lang="en-US" sz="1700" b="1" dirty="0">
              <a:solidFill>
                <a:schemeClr val="lt1"/>
              </a:solidFill>
            </a:endParaRPr>
          </a:p>
          <a:p>
            <a:pPr marL="0" marR="0" lvl="0" indent="0" rtl="0">
              <a:lnSpc>
                <a:spcPct val="100000"/>
              </a:lnSpc>
              <a:spcBef>
                <a:spcPts val="0"/>
              </a:spcBef>
              <a:spcAft>
                <a:spcPts val="0"/>
              </a:spcAft>
              <a:buNone/>
            </a:pPr>
            <a:endParaRPr lang="en-US" sz="1700" b="1" dirty="0">
              <a:solidFill>
                <a:schemeClr val="lt1"/>
              </a:solidFill>
            </a:endParaRPr>
          </a:p>
          <a:p>
            <a:pPr marL="0" marR="0" lvl="0" indent="0" rtl="0">
              <a:lnSpc>
                <a:spcPct val="100000"/>
              </a:lnSpc>
              <a:spcBef>
                <a:spcPts val="0"/>
              </a:spcBef>
              <a:spcAft>
                <a:spcPts val="0"/>
              </a:spcAft>
              <a:buNone/>
            </a:pPr>
            <a:r>
              <a:rPr lang="en-US" sz="1700" b="1" dirty="0" smtClean="0">
                <a:solidFill>
                  <a:schemeClr val="lt1"/>
                </a:solidFill>
              </a:rPr>
              <a:t>We pray, Amen</a:t>
            </a:r>
            <a:r>
              <a:rPr lang="en-US" sz="1700" b="1" dirty="0">
                <a:solidFill>
                  <a:schemeClr val="lt1"/>
                </a:solidFill>
              </a:rPr>
              <a:t>!</a:t>
            </a:r>
            <a:endParaRPr sz="1700" b="1" dirty="0">
              <a:solidFill>
                <a:schemeClr val="lt1"/>
              </a:solidFill>
            </a:endParaRPr>
          </a:p>
        </p:txBody>
      </p:sp>
      <p:pic>
        <p:nvPicPr>
          <p:cNvPr id="287" name="Google Shape;287;p45" descr="Image result for animated kid praying transparent background"/>
          <p:cNvPicPr preferRelativeResize="0"/>
          <p:nvPr/>
        </p:nvPicPr>
        <p:blipFill rotWithShape="1">
          <a:blip r:embed="rId3"/>
          <a:srcRect/>
          <a:stretch>
            <a:fillRect/>
          </a:stretch>
        </p:blipFill>
        <p:spPr>
          <a:xfrm>
            <a:off x="5580112" y="560361"/>
            <a:ext cx="3276364" cy="40227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27"/>
          <p:cNvSpPr/>
          <p:nvPr/>
        </p:nvSpPr>
        <p:spPr>
          <a:xfrm>
            <a:off x="484909" y="3274293"/>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27"/>
          <p:cNvSpPr txBox="1"/>
          <p:nvPr/>
        </p:nvSpPr>
        <p:spPr>
          <a:xfrm>
            <a:off x="-31172" y="3360921"/>
            <a:ext cx="5257800"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b="1" dirty="0" smtClean="0">
                <a:solidFill>
                  <a:schemeClr val="lt1"/>
                </a:solidFill>
              </a:rPr>
              <a:t>11</a:t>
            </a:r>
            <a:r>
              <a:rPr lang="en-GB" b="1" baseline="30000" dirty="0" smtClean="0">
                <a:solidFill>
                  <a:schemeClr val="lt1"/>
                </a:solidFill>
              </a:rPr>
              <a:t>th</a:t>
            </a:r>
            <a:r>
              <a:rPr lang="en-GB" b="1" dirty="0" smtClean="0">
                <a:solidFill>
                  <a:schemeClr val="lt1"/>
                </a:solidFill>
              </a:rPr>
              <a:t> Sunday in Ordinary Time </a:t>
            </a:r>
            <a:r>
              <a:rPr lang="en-GB" b="1" dirty="0" smtClean="0">
                <a:solidFill>
                  <a:schemeClr val="lt1"/>
                </a:solidFill>
              </a:rPr>
              <a:t>| </a:t>
            </a:r>
            <a:r>
              <a:rPr lang="en-GB" b="1" dirty="0">
                <a:solidFill>
                  <a:schemeClr val="lt1"/>
                </a:solidFill>
              </a:rPr>
              <a:t>Cycle A</a:t>
            </a:r>
            <a:endParaRPr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143" name="Google Shape;143;p27"/>
          <p:cNvPicPr preferRelativeResize="0"/>
          <p:nvPr/>
        </p:nvPicPr>
        <p:blipFill rotWithShape="1">
          <a:blip r:embed="rId3"/>
          <a:srcRect/>
          <a:stretch>
            <a:fillRect/>
          </a:stretch>
        </p:blipFill>
        <p:spPr>
          <a:xfrm>
            <a:off x="4932040" y="819150"/>
            <a:ext cx="3505200" cy="350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434343"/>
        </a:solidFill>
        <a:effectLst/>
      </p:bgPr>
    </p:bg>
    <p:spTree>
      <p:nvGrpSpPr>
        <p:cNvPr id="1" name="Shape 148"/>
        <p:cNvGrpSpPr/>
        <p:nvPr/>
      </p:nvGrpSpPr>
      <p:grpSpPr>
        <a:xfrm>
          <a:off x="0" y="0"/>
          <a:ext cx="0" cy="0"/>
          <a:chOff x="0" y="0"/>
          <a:chExt cx="0" cy="0"/>
        </a:xfrm>
      </p:grpSpPr>
      <p:sp>
        <p:nvSpPr>
          <p:cNvPr id="149" name="Google Shape;149;p28"/>
          <p:cNvSpPr txBox="1"/>
          <p:nvPr/>
        </p:nvSpPr>
        <p:spPr>
          <a:xfrm>
            <a:off x="375170" y="1592968"/>
            <a:ext cx="8558400" cy="1477328"/>
          </a:xfrm>
          <a:prstGeom prst="rect">
            <a:avLst/>
          </a:prstGeom>
          <a:noFill/>
          <a:ln>
            <a:noFill/>
          </a:ln>
        </p:spPr>
        <p:txBody>
          <a:bodyPr spcFirstLastPara="1" wrap="square" lIns="0" tIns="0" rIns="0" bIns="0" anchor="t" anchorCtr="0">
            <a:spAutoFit/>
          </a:bodyPr>
          <a:lstStyle/>
          <a:p>
            <a:pPr lvl="0">
              <a:lnSpc>
                <a:spcPct val="150000"/>
              </a:lnSpc>
            </a:pPr>
            <a:r>
              <a:rPr lang="en-US" sz="1600" dirty="0" smtClean="0">
                <a:solidFill>
                  <a:schemeClr val="bg1"/>
                </a:solidFill>
              </a:rPr>
              <a:t>This lesson challenges children to think about the world around them.   There are many people in the world who have never heard about Jesus.  As Christians, it is our responsibility to tell these people about Jesus and pray that God would send people into the world to tell others about Jesus.</a:t>
            </a:r>
            <a:endParaRPr sz="1500" dirty="0">
              <a:solidFill>
                <a:schemeClr val="bg1"/>
              </a:solidFill>
            </a:endParaRPr>
          </a:p>
        </p:txBody>
      </p:sp>
      <p:sp>
        <p:nvSpPr>
          <p:cNvPr id="150" name="Google Shape;150;p28"/>
          <p:cNvSpPr txBox="1"/>
          <p:nvPr/>
        </p:nvSpPr>
        <p:spPr>
          <a:xfrm>
            <a:off x="280500" y="271503"/>
            <a:ext cx="6161019" cy="3385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22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22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5"/>
        <p:cNvGrpSpPr/>
        <p:nvPr/>
      </p:nvGrpSpPr>
      <p:grpSpPr>
        <a:xfrm>
          <a:off x="0" y="0"/>
          <a:ext cx="0" cy="0"/>
          <a:chOff x="0" y="0"/>
          <a:chExt cx="0" cy="0"/>
        </a:xfrm>
      </p:grpSpPr>
      <p:sp>
        <p:nvSpPr>
          <p:cNvPr id="156" name="Google Shape;156;p29"/>
          <p:cNvSpPr/>
          <p:nvPr/>
        </p:nvSpPr>
        <p:spPr>
          <a:xfrm>
            <a:off x="0" y="-138450"/>
            <a:ext cx="9144000" cy="53304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7" name="Google Shape;157;p29"/>
          <p:cNvSpPr txBox="1"/>
          <p:nvPr/>
        </p:nvSpPr>
        <p:spPr>
          <a:xfrm>
            <a:off x="0" y="3880348"/>
            <a:ext cx="91440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000" b="1" dirty="0" smtClean="0">
                <a:solidFill>
                  <a:schemeClr val="accent2">
                    <a:lumMod val="75000"/>
                  </a:schemeClr>
                </a:solidFill>
                <a:latin typeface="Arial Black" panose="020B0A04020102020204"/>
                <a:ea typeface="Arial Black" panose="020B0A04020102020204"/>
                <a:cs typeface="Arial Black" panose="020B0A04020102020204"/>
                <a:sym typeface="Arial Black" panose="020B0A04020102020204"/>
              </a:rPr>
              <a:t>The </a:t>
            </a:r>
            <a:r>
              <a:rPr lang="en-US" sz="3000" b="1" dirty="0" smtClean="0">
                <a:solidFill>
                  <a:schemeClr val="accent2">
                    <a:lumMod val="75000"/>
                  </a:schemeClr>
                </a:solidFill>
                <a:latin typeface="Arial Black" panose="020B0A04020102020204"/>
                <a:ea typeface="Arial Black" panose="020B0A04020102020204"/>
                <a:cs typeface="Arial Black" panose="020B0A04020102020204"/>
                <a:sym typeface="Arial Black" panose="020B0A04020102020204"/>
              </a:rPr>
              <a:t>Harvest is Great</a:t>
            </a:r>
            <a:endParaRPr sz="3000" b="1" dirty="0">
              <a:solidFill>
                <a:schemeClr val="accent2">
                  <a:lumMod val="75000"/>
                </a:schemeClr>
              </a:solidFill>
              <a:latin typeface="Arial Black" panose="020B0A04020102020204"/>
              <a:ea typeface="Arial Black" panose="020B0A04020102020204"/>
              <a:cs typeface="Arial Black" panose="020B0A04020102020204"/>
              <a:sym typeface="Arial Black" panose="020B0A04020102020204"/>
            </a:endParaRPr>
          </a:p>
        </p:txBody>
      </p:sp>
      <p:sp>
        <p:nvSpPr>
          <p:cNvPr id="158" name="Google Shape;158;p29"/>
          <p:cNvSpPr txBox="1"/>
          <p:nvPr/>
        </p:nvSpPr>
        <p:spPr>
          <a:xfrm>
            <a:off x="0" y="4407733"/>
            <a:ext cx="9144000" cy="3692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400" dirty="0" smtClean="0">
                <a:solidFill>
                  <a:schemeClr val="dk1"/>
                </a:solidFill>
                <a:latin typeface="Arial Black" panose="020B0A04020102020204"/>
                <a:ea typeface="Arial Black" panose="020B0A04020102020204"/>
                <a:cs typeface="Arial Black" panose="020B0A04020102020204"/>
                <a:sym typeface="Arial Black" panose="020B0A04020102020204"/>
              </a:rPr>
              <a:t>Matthew 9:36 -</a:t>
            </a:r>
            <a:r>
              <a:rPr lang="en-GB" sz="2400" dirty="0" smtClean="0">
                <a:solidFill>
                  <a:schemeClr val="dk1"/>
                </a:solidFill>
                <a:latin typeface="Arial Black" panose="020B0A04020102020204"/>
                <a:ea typeface="Arial Black" panose="020B0A04020102020204"/>
                <a:cs typeface="Arial Black" panose="020B0A04020102020204"/>
                <a:sym typeface="Arial Black" panose="020B0A04020102020204"/>
              </a:rPr>
              <a:t> </a:t>
            </a:r>
            <a:r>
              <a:rPr lang="en-GB" sz="2400" dirty="0" smtClean="0">
                <a:solidFill>
                  <a:schemeClr val="dk1"/>
                </a:solidFill>
                <a:latin typeface="Arial Black" panose="020B0A04020102020204"/>
                <a:ea typeface="Arial Black" panose="020B0A04020102020204"/>
                <a:cs typeface="Arial Black" panose="020B0A04020102020204"/>
                <a:sym typeface="Arial Black" panose="020B0A04020102020204"/>
              </a:rPr>
              <a:t>10</a:t>
            </a:r>
            <a:r>
              <a:rPr lang="en-GB" sz="2400" dirty="0" smtClean="0">
                <a:solidFill>
                  <a:schemeClr val="dk1"/>
                </a:solidFill>
                <a:latin typeface="Arial Black" panose="020B0A04020102020204"/>
                <a:ea typeface="Arial Black" panose="020B0A04020102020204"/>
                <a:cs typeface="Arial Black" panose="020B0A04020102020204"/>
                <a:sym typeface="Arial Black" panose="020B0A04020102020204"/>
              </a:rPr>
              <a:t>:8</a:t>
            </a:r>
            <a:endParaRPr sz="24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6" name="Picture 5" descr="10_FB_WDV_Choosing_Disciples_1024.jpg"/>
          <p:cNvPicPr>
            <a:picLocks noChangeAspect="1"/>
          </p:cNvPicPr>
          <p:nvPr/>
        </p:nvPicPr>
        <p:blipFill>
          <a:blip r:embed="rId3"/>
          <a:srcRect t="18107" r="-494" b="18354"/>
          <a:stretch>
            <a:fillRect/>
          </a:stretch>
        </p:blipFill>
        <p:spPr>
          <a:xfrm>
            <a:off x="1049866" y="338666"/>
            <a:ext cx="6891867" cy="32681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163"/>
        <p:cNvGrpSpPr/>
        <p:nvPr/>
      </p:nvGrpSpPr>
      <p:grpSpPr>
        <a:xfrm>
          <a:off x="0" y="0"/>
          <a:ext cx="0" cy="0"/>
          <a:chOff x="0" y="0"/>
          <a:chExt cx="0" cy="0"/>
        </a:xfrm>
      </p:grpSpPr>
      <p:sp>
        <p:nvSpPr>
          <p:cNvPr id="164" name="Google Shape;164;p30"/>
          <p:cNvSpPr txBox="1"/>
          <p:nvPr/>
        </p:nvSpPr>
        <p:spPr>
          <a:xfrm>
            <a:off x="717404" y="1054851"/>
            <a:ext cx="8503800" cy="1731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dirty="0">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dirty="0">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dirty="0">
                <a:solidFill>
                  <a:schemeClr val="dk1"/>
                </a:solidFill>
                <a:latin typeface="Arial" panose="020B0604020202020204"/>
                <a:ea typeface="Arial" panose="020B0604020202020204"/>
                <a:cs typeface="Arial" panose="020B0604020202020204"/>
                <a:sym typeface="Arial" panose="020B0604020202020204"/>
              </a:rPr>
              <a:t>A reading from</a:t>
            </a:r>
            <a:endParaRPr sz="11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dirty="0">
                <a:solidFill>
                  <a:schemeClr val="dk1"/>
                </a:solidFill>
                <a:latin typeface="Arial" panose="020B0604020202020204"/>
                <a:ea typeface="Arial" panose="020B0604020202020204"/>
                <a:cs typeface="Arial" panose="020B0604020202020204"/>
                <a:sym typeface="Arial" panose="020B0604020202020204"/>
              </a:rPr>
              <a:t>              the Holy Gospel</a:t>
            </a:r>
            <a:endParaRPr sz="11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dirty="0">
                <a:solidFill>
                  <a:schemeClr val="dk1"/>
                </a:solidFill>
                <a:latin typeface="Arial" panose="020B0604020202020204"/>
                <a:ea typeface="Arial" panose="020B0604020202020204"/>
                <a:cs typeface="Arial" panose="020B0604020202020204"/>
                <a:sym typeface="Arial" panose="020B0604020202020204"/>
              </a:rPr>
              <a:t>              according to </a:t>
            </a:r>
            <a:r>
              <a:rPr lang="en-GB" sz="3600" b="1" i="0" u="none" strike="noStrike" cap="none" dirty="0" smtClean="0">
                <a:solidFill>
                  <a:schemeClr val="dk1"/>
                </a:solidFill>
                <a:latin typeface="Arial" panose="020B0604020202020204"/>
                <a:ea typeface="Arial" panose="020B0604020202020204"/>
                <a:cs typeface="Arial" panose="020B0604020202020204"/>
                <a:sym typeface="Arial" panose="020B0604020202020204"/>
              </a:rPr>
              <a:t>Matthew</a:t>
            </a:r>
            <a:r>
              <a:rPr lang="en-GB" sz="3600" b="1" i="0" u="none" strike="noStrike" cap="none" dirty="0" smtClean="0">
                <a:solidFill>
                  <a:schemeClr val="dk1"/>
                </a:solidFill>
                <a:latin typeface="Arial" panose="020B0604020202020204"/>
                <a:ea typeface="Arial" panose="020B0604020202020204"/>
                <a:cs typeface="Arial" panose="020B0604020202020204"/>
                <a:sym typeface="Arial" panose="020B0604020202020204"/>
              </a:rPr>
              <a:t>.</a:t>
            </a:r>
            <a:endParaRPr sz="11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165" name="Google Shape;165;p30"/>
          <p:cNvSpPr txBox="1"/>
          <p:nvPr/>
        </p:nvSpPr>
        <p:spPr>
          <a:xfrm>
            <a:off x="1531379" y="3128732"/>
            <a:ext cx="687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Glory to You, Oh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70"/>
        <p:cNvGrpSpPr/>
        <p:nvPr/>
      </p:nvGrpSpPr>
      <p:grpSpPr>
        <a:xfrm>
          <a:off x="0" y="0"/>
          <a:ext cx="0" cy="0"/>
          <a:chOff x="0" y="0"/>
          <a:chExt cx="0" cy="0"/>
        </a:xfrm>
      </p:grpSpPr>
      <p:sp>
        <p:nvSpPr>
          <p:cNvPr id="173" name="Google Shape;173;p3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2" name="Google Shape;172;p31"/>
          <p:cNvSpPr txBox="1"/>
          <p:nvPr/>
        </p:nvSpPr>
        <p:spPr>
          <a:xfrm>
            <a:off x="1135175" y="1097281"/>
            <a:ext cx="2539358" cy="2769989"/>
          </a:xfrm>
          <a:prstGeom prst="rect">
            <a:avLst/>
          </a:prstGeom>
          <a:noFill/>
          <a:ln>
            <a:noFill/>
          </a:ln>
        </p:spPr>
        <p:txBody>
          <a:bodyPr spcFirstLastPara="1" wrap="square" lIns="0" tIns="0" rIns="0" bIns="0" anchor="t" anchorCtr="0">
            <a:spAutoFit/>
          </a:bodyPr>
          <a:lstStyle/>
          <a:p>
            <a:r>
              <a:rPr lang="en-US" sz="2000" b="1" dirty="0" smtClean="0">
                <a:latin typeface="Arial Black" pitchFamily="34" charset="0"/>
              </a:rPr>
              <a:t>As he saw the crowds, his heart was filled with pity for them, because they were worried and helpless, like sheep without a shepherd. </a:t>
            </a:r>
            <a:endParaRPr lang="en-US" sz="2000" b="1" dirty="0">
              <a:solidFill>
                <a:schemeClr val="tx1"/>
              </a:solidFill>
              <a:latin typeface="Arial Black" pitchFamily="34" charset="0"/>
            </a:endParaRPr>
          </a:p>
        </p:txBody>
      </p:sp>
      <p:sp>
        <p:nvSpPr>
          <p:cNvPr id="171" name="Google Shape;171;p31"/>
          <p:cNvSpPr txBox="1"/>
          <p:nvPr/>
        </p:nvSpPr>
        <p:spPr>
          <a:xfrm>
            <a:off x="1141590" y="625161"/>
            <a:ext cx="642900" cy="384900"/>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dirty="0" smtClean="0">
                <a:solidFill>
                  <a:schemeClr val="lt1"/>
                </a:solidFill>
                <a:latin typeface="Arial Black" panose="020B0A04020102020204"/>
                <a:ea typeface="Arial Black" panose="020B0A04020102020204"/>
                <a:cs typeface="Arial Black" panose="020B0A04020102020204"/>
                <a:sym typeface="Arial Black" panose="020B0A04020102020204"/>
              </a:rPr>
              <a:t>36</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6" name="Picture 5" descr="11_FB_WDV_Choosing_Disciples_1024.jpg"/>
          <p:cNvPicPr>
            <a:picLocks noChangeAspect="1"/>
          </p:cNvPicPr>
          <p:nvPr/>
        </p:nvPicPr>
        <p:blipFill>
          <a:blip r:embed="rId3"/>
          <a:stretch>
            <a:fillRect/>
          </a:stretch>
        </p:blipFill>
        <p:spPr>
          <a:xfrm>
            <a:off x="3942643" y="634998"/>
            <a:ext cx="4667956" cy="350096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Shape 179"/>
        <p:cNvGrpSpPr/>
        <p:nvPr/>
      </p:nvGrpSpPr>
      <p:grpSpPr>
        <a:xfrm>
          <a:off x="0" y="0"/>
          <a:ext cx="0" cy="0"/>
          <a:chOff x="0" y="0"/>
          <a:chExt cx="0" cy="0"/>
        </a:xfrm>
      </p:grpSpPr>
      <p:sp>
        <p:nvSpPr>
          <p:cNvPr id="180" name="Google Shape;180;p32"/>
          <p:cNvSpPr txBox="1"/>
          <p:nvPr/>
        </p:nvSpPr>
        <p:spPr>
          <a:xfrm>
            <a:off x="5905975" y="1139936"/>
            <a:ext cx="642900" cy="384900"/>
          </a:xfrm>
          <a:prstGeom prst="rect">
            <a:avLst/>
          </a:prstGeom>
          <a:solidFill>
            <a:schemeClr val="accent4">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37</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1" name="Google Shape;181;p32"/>
          <p:cNvSpPr txBox="1"/>
          <p:nvPr/>
        </p:nvSpPr>
        <p:spPr>
          <a:xfrm>
            <a:off x="5939842" y="1786851"/>
            <a:ext cx="2306692" cy="1846659"/>
          </a:xfrm>
          <a:prstGeom prst="rect">
            <a:avLst/>
          </a:prstGeom>
          <a:noFill/>
          <a:ln>
            <a:noFill/>
          </a:ln>
        </p:spPr>
        <p:txBody>
          <a:bodyPr spcFirstLastPara="1" wrap="square" lIns="0" tIns="0" rIns="0" bIns="0" anchor="t" anchorCtr="0">
            <a:spAutoFit/>
          </a:bodyPr>
          <a:lstStyle/>
          <a:p>
            <a:r>
              <a:rPr lang="en-US" sz="2000" b="1" baseline="30000" dirty="0" smtClean="0">
                <a:latin typeface="Arial Black" pitchFamily="34" charset="0"/>
              </a:rPr>
              <a:t> </a:t>
            </a:r>
            <a:r>
              <a:rPr lang="en-US" sz="2000" dirty="0" smtClean="0">
                <a:latin typeface="Arial Black" pitchFamily="34" charset="0"/>
              </a:rPr>
              <a:t>So he said to his disciples, “The harvest is large, but there are few workers to gather it in. </a:t>
            </a:r>
            <a:endParaRPr lang="en-US" sz="2000" dirty="0" smtClean="0">
              <a:latin typeface="Arial Black" pitchFamily="34" charset="0"/>
            </a:endParaRPr>
          </a:p>
        </p:txBody>
      </p:sp>
      <p:sp>
        <p:nvSpPr>
          <p:cNvPr id="182" name="Google Shape;182;p32"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6" name="Picture 5" descr="03_FB_WDV_Choosing_Disciples_1024.jpg"/>
          <p:cNvPicPr>
            <a:picLocks noChangeAspect="1"/>
          </p:cNvPicPr>
          <p:nvPr/>
        </p:nvPicPr>
        <p:blipFill>
          <a:blip r:embed="rId3"/>
          <a:stretch>
            <a:fillRect/>
          </a:stretch>
        </p:blipFill>
        <p:spPr>
          <a:xfrm>
            <a:off x="1013176" y="863599"/>
            <a:ext cx="4532489" cy="339936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Shape 188"/>
        <p:cNvGrpSpPr/>
        <p:nvPr/>
      </p:nvGrpSpPr>
      <p:grpSpPr>
        <a:xfrm>
          <a:off x="0" y="0"/>
          <a:ext cx="0" cy="0"/>
          <a:chOff x="0" y="0"/>
          <a:chExt cx="0" cy="0"/>
        </a:xfrm>
      </p:grpSpPr>
      <p:sp>
        <p:nvSpPr>
          <p:cNvPr id="189" name="Google Shape;189;p33"/>
          <p:cNvSpPr txBox="1"/>
          <p:nvPr/>
        </p:nvSpPr>
        <p:spPr>
          <a:xfrm>
            <a:off x="5660005" y="1254877"/>
            <a:ext cx="2877300" cy="1538883"/>
          </a:xfrm>
          <a:prstGeom prst="rect">
            <a:avLst/>
          </a:prstGeom>
          <a:noFill/>
          <a:ln>
            <a:noFill/>
          </a:ln>
        </p:spPr>
        <p:txBody>
          <a:bodyPr spcFirstLastPara="1" wrap="square" lIns="0" tIns="0" rIns="0" bIns="0" anchor="t" anchorCtr="0">
            <a:spAutoFit/>
          </a:bodyPr>
          <a:lstStyle/>
          <a:p>
            <a:r>
              <a:rPr lang="en-US" sz="2000" dirty="0" smtClean="0">
                <a:latin typeface="Arial Black" pitchFamily="34" charset="0"/>
              </a:rPr>
              <a:t>Pray to the owner of the harvest that he will send out workers to gather in his harvest.”</a:t>
            </a:r>
            <a:endParaRPr lang="en-US" sz="2000" dirty="0">
              <a:latin typeface="Arial Black" pitchFamily="34" charset="0"/>
            </a:endParaRPr>
          </a:p>
        </p:txBody>
      </p:sp>
      <p:sp>
        <p:nvSpPr>
          <p:cNvPr id="190" name="Google Shape;190;p33"/>
          <p:cNvSpPr txBox="1"/>
          <p:nvPr/>
        </p:nvSpPr>
        <p:spPr>
          <a:xfrm>
            <a:off x="5693871" y="659699"/>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38</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050" name="Picture 2" descr="‘And remember, I am with you always, to the end of the age.’ – Slide 4">
            <a:extLst>
              <a:ext uri="{FF2B5EF4-FFF2-40B4-BE49-F238E27FC236}">
                <a16:creationId xmlns="" xmlns:a16="http://schemas.microsoft.com/office/drawing/2014/main" id="{205D5A4A-1312-3E03-FBFD-E2BBC625AC24}"/>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8712" y="686215"/>
            <a:ext cx="5028092" cy="377106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70"/>
        <p:cNvGrpSpPr/>
        <p:nvPr/>
      </p:nvGrpSpPr>
      <p:grpSpPr>
        <a:xfrm>
          <a:off x="0" y="0"/>
          <a:ext cx="0" cy="0"/>
          <a:chOff x="0" y="0"/>
          <a:chExt cx="0" cy="0"/>
        </a:xfrm>
      </p:grpSpPr>
      <p:sp>
        <p:nvSpPr>
          <p:cNvPr id="173" name="Google Shape;173;p3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2" name="Google Shape;172;p31"/>
          <p:cNvSpPr txBox="1"/>
          <p:nvPr/>
        </p:nvSpPr>
        <p:spPr>
          <a:xfrm>
            <a:off x="1135175" y="1097281"/>
            <a:ext cx="2287294" cy="3077766"/>
          </a:xfrm>
          <a:prstGeom prst="rect">
            <a:avLst/>
          </a:prstGeom>
          <a:noFill/>
          <a:ln>
            <a:noFill/>
          </a:ln>
        </p:spPr>
        <p:txBody>
          <a:bodyPr spcFirstLastPara="1" wrap="square" lIns="0" tIns="0" rIns="0" bIns="0" anchor="t" anchorCtr="0">
            <a:spAutoFit/>
          </a:bodyPr>
          <a:lstStyle/>
          <a:p>
            <a:r>
              <a:rPr lang="en-US" sz="2000" dirty="0" smtClean="0">
                <a:latin typeface="Arial Black" pitchFamily="34" charset="0"/>
              </a:rPr>
              <a:t>Jesus called his twelve disciples together and gave them authority to drive out evil spirits and to heal every disease and every sickness.</a:t>
            </a:r>
            <a:endParaRPr lang="en-US" sz="2000" dirty="0">
              <a:solidFill>
                <a:schemeClr val="bg1"/>
              </a:solidFill>
              <a:latin typeface="Arial Black" pitchFamily="34" charset="0"/>
            </a:endParaRPr>
          </a:p>
        </p:txBody>
      </p:sp>
      <p:sp>
        <p:nvSpPr>
          <p:cNvPr id="171" name="Google Shape;171;p31"/>
          <p:cNvSpPr txBox="1"/>
          <p:nvPr/>
        </p:nvSpPr>
        <p:spPr>
          <a:xfrm>
            <a:off x="1141590" y="625161"/>
            <a:ext cx="642900" cy="384900"/>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dirty="0" smtClean="0">
                <a:solidFill>
                  <a:schemeClr val="lt1"/>
                </a:solidFill>
                <a:latin typeface="Arial Black" panose="020B0A04020102020204"/>
                <a:ea typeface="Arial Black" panose="020B0A04020102020204"/>
                <a:cs typeface="Arial Black" panose="020B0A04020102020204"/>
                <a:sym typeface="Arial Black" panose="020B0A04020102020204"/>
              </a:rPr>
              <a:t>1</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6" name="Picture 5" descr="03_FB_WDV_Choosing_Disciples_1024.jpg"/>
          <p:cNvPicPr>
            <a:picLocks noChangeAspect="1"/>
          </p:cNvPicPr>
          <p:nvPr/>
        </p:nvPicPr>
        <p:blipFill>
          <a:blip r:embed="rId3"/>
          <a:stretch>
            <a:fillRect/>
          </a:stretch>
        </p:blipFill>
        <p:spPr>
          <a:xfrm>
            <a:off x="4154310" y="1142999"/>
            <a:ext cx="4126089" cy="309456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Shape 179"/>
        <p:cNvGrpSpPr/>
        <p:nvPr/>
      </p:nvGrpSpPr>
      <p:grpSpPr>
        <a:xfrm>
          <a:off x="0" y="0"/>
          <a:ext cx="0" cy="0"/>
          <a:chOff x="0" y="0"/>
          <a:chExt cx="0" cy="0"/>
        </a:xfrm>
      </p:grpSpPr>
      <p:sp>
        <p:nvSpPr>
          <p:cNvPr id="180" name="Google Shape;180;p32"/>
          <p:cNvSpPr txBox="1"/>
          <p:nvPr/>
        </p:nvSpPr>
        <p:spPr>
          <a:xfrm>
            <a:off x="4525908" y="403336"/>
            <a:ext cx="642900" cy="384900"/>
          </a:xfrm>
          <a:prstGeom prst="rect">
            <a:avLst/>
          </a:prstGeom>
          <a:solidFill>
            <a:schemeClr val="accent4">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smtClean="0">
                <a:solidFill>
                  <a:srgbClr val="FFFFFF"/>
                </a:solidFill>
                <a:latin typeface="Arial Black" panose="020B0A04020102020204"/>
                <a:ea typeface="Arial Black" panose="020B0A04020102020204"/>
                <a:cs typeface="Arial Black" panose="020B0A04020102020204"/>
                <a:sym typeface="Arial Black" panose="020B0A04020102020204"/>
              </a:rPr>
              <a:t>2-4</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1" name="Google Shape;181;p32"/>
          <p:cNvSpPr txBox="1"/>
          <p:nvPr/>
        </p:nvSpPr>
        <p:spPr>
          <a:xfrm>
            <a:off x="4588934" y="1024851"/>
            <a:ext cx="4148668" cy="3693319"/>
          </a:xfrm>
          <a:prstGeom prst="rect">
            <a:avLst/>
          </a:prstGeom>
          <a:noFill/>
          <a:ln>
            <a:noFill/>
          </a:ln>
        </p:spPr>
        <p:txBody>
          <a:bodyPr spcFirstLastPara="1" wrap="square" lIns="0" tIns="0" rIns="0" bIns="0" anchor="t" anchorCtr="0">
            <a:spAutoFit/>
          </a:bodyPr>
          <a:lstStyle/>
          <a:p>
            <a:r>
              <a:rPr lang="en-US" sz="2000" dirty="0" smtClean="0">
                <a:latin typeface="Arial Black" pitchFamily="34" charset="0"/>
              </a:rPr>
              <a:t>These are the names of the twelve apostles: first, Simon (called Peter) and his brother Andrew; James and his brother John, the sons of Zebedee; </a:t>
            </a:r>
            <a:r>
              <a:rPr lang="en-US" sz="2000" b="1" baseline="30000" dirty="0" smtClean="0">
                <a:latin typeface="Arial Black" pitchFamily="34" charset="0"/>
              </a:rPr>
              <a:t>3 </a:t>
            </a:r>
            <a:r>
              <a:rPr lang="en-US" sz="2000" dirty="0" smtClean="0">
                <a:latin typeface="Arial Black" pitchFamily="34" charset="0"/>
              </a:rPr>
              <a:t>Philip and Bartholomew; Thomas and Matthew, the tax collector; James son of </a:t>
            </a:r>
            <a:r>
              <a:rPr lang="en-US" sz="2000" dirty="0" err="1" smtClean="0">
                <a:latin typeface="Arial Black" pitchFamily="34" charset="0"/>
              </a:rPr>
              <a:t>Alphaeus</a:t>
            </a:r>
            <a:r>
              <a:rPr lang="en-US" sz="2000" dirty="0" smtClean="0">
                <a:latin typeface="Arial Black" pitchFamily="34" charset="0"/>
              </a:rPr>
              <a:t>, and </a:t>
            </a:r>
            <a:r>
              <a:rPr lang="en-US" sz="2000" dirty="0" err="1" smtClean="0">
                <a:latin typeface="Arial Black" pitchFamily="34" charset="0"/>
              </a:rPr>
              <a:t>Thaddaeus</a:t>
            </a:r>
            <a:r>
              <a:rPr lang="en-US" sz="2000" dirty="0" smtClean="0">
                <a:latin typeface="Arial Black" pitchFamily="34" charset="0"/>
              </a:rPr>
              <a:t>; </a:t>
            </a:r>
            <a:r>
              <a:rPr lang="en-US" sz="2000" b="1" baseline="30000" dirty="0" smtClean="0">
                <a:latin typeface="Arial Black" pitchFamily="34" charset="0"/>
              </a:rPr>
              <a:t>4 </a:t>
            </a:r>
            <a:r>
              <a:rPr lang="en-US" sz="2000" dirty="0" smtClean="0">
                <a:latin typeface="Arial Black" pitchFamily="34" charset="0"/>
              </a:rPr>
              <a:t>Simon the Patriot, and Judas Iscariot, who betrayed Jesus.</a:t>
            </a:r>
            <a:endParaRPr lang="en-US" sz="2000" dirty="0" smtClean="0">
              <a:latin typeface="Arial Black" pitchFamily="34" charset="0"/>
            </a:endParaRPr>
          </a:p>
        </p:txBody>
      </p:sp>
      <p:sp>
        <p:nvSpPr>
          <p:cNvPr id="182" name="Google Shape;182;p32"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7" name="Picture 6" descr="08_FB_LS_Disciples_1024.jpg"/>
          <p:cNvPicPr>
            <a:picLocks noChangeAspect="1"/>
          </p:cNvPicPr>
          <p:nvPr/>
        </p:nvPicPr>
        <p:blipFill>
          <a:blip r:embed="rId3"/>
          <a:stretch>
            <a:fillRect/>
          </a:stretch>
        </p:blipFill>
        <p:spPr>
          <a:xfrm>
            <a:off x="270934" y="1176867"/>
            <a:ext cx="4047067" cy="30353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405</Words>
  <Application>Microsoft Office PowerPoint</Application>
  <PresentationFormat>On-screen Show (16:9)</PresentationFormat>
  <Paragraphs>66</Paragraphs>
  <Slides>19</Slides>
  <Notes>19</Notes>
  <HiddenSlides>1</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Calibri</vt:lpstr>
      <vt:lpstr>Arial Black</vt:lpstr>
      <vt:lpstr>Simple Light</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cp:revision>
  <dcterms:created xsi:type="dcterms:W3CDTF">2023-04-24T00:26:06Z</dcterms:created>
  <dcterms:modified xsi:type="dcterms:W3CDTF">2023-06-15T11:47:52Z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3CA48891239A435D9DB27A5E0BB98388</vt:lpwstr>
  </property>
  <property fmtid="{D5CDD505-2E9C-101B-9397-08002B2CF9AE}" pid="3" name="KSOProductBuildVer">
    <vt:lpwstr>1033-11.2.0.11536</vt:lpwstr>
  </property>
</Properties>
</file>