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Arial Black"/>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7" Type="http://schemas.openxmlformats.org/officeDocument/2006/relationships/font" Target="fonts/ArialBlack-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80ccaaf60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280ccaaf60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g2280ccaaf60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2ecebfe9be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2ecebfe9be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22ecebfe9be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2ecebfe9be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2ecebfe9be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22ecebfe9be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2ecebfe9b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2ecebfe9be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22ecebfe9be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bfecf9ada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37" name="Google Shape;237;g22bfecf9ada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280ccaaf60_2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280ccaaf60_2_2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SzPts val="1100"/>
              <a:buNone/>
            </a:pPr>
            <a:r>
              <a:rPr lang="en" sz="1500">
                <a:solidFill>
                  <a:schemeClr val="lt1"/>
                </a:solidFill>
              </a:rPr>
              <a:t>JJesus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SzPts val="1100"/>
              <a:buNone/>
            </a:pPr>
            <a:r>
              <a:t/>
            </a:r>
            <a:endParaRPr sz="1500">
              <a:solidFill>
                <a:schemeClr val="lt1"/>
              </a:solidFill>
            </a:endParaRPr>
          </a:p>
          <a:p>
            <a:pPr indent="0" lvl="0" marL="0" rtl="0" algn="just">
              <a:spcBef>
                <a:spcPts val="0"/>
              </a:spcBef>
              <a:spcAft>
                <a:spcPts val="0"/>
              </a:spcAft>
              <a:buSzPts val="1100"/>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SzPts val="1100"/>
              <a:buNone/>
            </a:pPr>
            <a:r>
              <a:t/>
            </a:r>
            <a:endParaRPr sz="1500">
              <a:solidFill>
                <a:schemeClr val="lt1"/>
              </a:solidFill>
            </a:endParaRPr>
          </a:p>
          <a:p>
            <a:pPr indent="0" lvl="0" marL="0" rtl="0" algn="just">
              <a:spcBef>
                <a:spcPts val="0"/>
              </a:spcBef>
              <a:spcAft>
                <a:spcPts val="0"/>
              </a:spcAft>
              <a:buSzPts val="1100"/>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244" name="Google Shape;244;g2280ccaaf60_2_2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80ccaaf60_2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2280ccaaf60_2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n" sz="1500">
                <a:solidFill>
                  <a:schemeClr val="lt1"/>
                </a:solidFill>
              </a:rPr>
              <a:t>Jesus told a story about a farmer because many of his listeners were farmers. He knew they would relate to the struggles of this farmer to plant his seed in good soil so it would produce a good crop. But Jesus was not interested in helping farmers to grow more lettuce and broccoli. He wanted us to grow in our faith.</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seed fell on the path and was eaten or swept away. This seed represents people who hear the stories of the Bible but aren’t really listening. Some seed fell in the rocky places and among the thorns. These people hear the message of the Bible, but they are so distracted by other things, they quickly forget the message and never grow.</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just">
              <a:spcBef>
                <a:spcPts val="0"/>
              </a:spcBef>
              <a:spcAft>
                <a:spcPts val="0"/>
              </a:spcAft>
              <a:buClr>
                <a:schemeClr val="dk1"/>
              </a:buClr>
              <a:buSzPts val="1100"/>
              <a:buFont typeface="Arial"/>
              <a:buNone/>
            </a:pPr>
            <a:r>
              <a:rPr lang="en" sz="1500">
                <a:solidFill>
                  <a:schemeClr val="lt1"/>
                </a:solidFill>
              </a:rPr>
              <a:t>Some of the seed fell in good soil and produced a huge crop. This is where God wants us to be, planted in good soil. He wants us to read the Word of God daily. He wants us to spend time in prayer. If we take the time to nurture our faith, it will grow, and God will use us to spread His Word to the world.</a:t>
            </a:r>
            <a:endParaRPr sz="1500">
              <a:solidFill>
                <a:schemeClr val="lt1"/>
              </a:solidFill>
            </a:endParaRPr>
          </a:p>
          <a:p>
            <a:pPr indent="0" lvl="0" marL="0" rtl="0" algn="just">
              <a:spcBef>
                <a:spcPts val="0"/>
              </a:spcBef>
              <a:spcAft>
                <a:spcPts val="0"/>
              </a:spcAft>
              <a:buClr>
                <a:schemeClr val="dk1"/>
              </a:buClr>
              <a:buSzPts val="1100"/>
              <a:buFont typeface="Arial"/>
              <a:buNone/>
            </a:pPr>
            <a:r>
              <a:t/>
            </a:r>
            <a:endParaRPr sz="1500">
              <a:solidFill>
                <a:schemeClr val="lt1"/>
              </a:solidFill>
            </a:endParaRPr>
          </a:p>
          <a:p>
            <a:pPr indent="0" lvl="0" marL="0" rtl="0" algn="l">
              <a:lnSpc>
                <a:spcPct val="100000"/>
              </a:lnSpc>
              <a:spcBef>
                <a:spcPts val="0"/>
              </a:spcBef>
              <a:spcAft>
                <a:spcPts val="0"/>
              </a:spcAft>
              <a:buSzPts val="1400"/>
              <a:buNone/>
            </a:pPr>
            <a:r>
              <a:t/>
            </a:r>
            <a:endParaRPr/>
          </a:p>
        </p:txBody>
      </p:sp>
      <p:sp>
        <p:nvSpPr>
          <p:cNvPr id="251" name="Google Shape;251;g2280ccaaf60_2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280ccaaf60_2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2280ccaaf60_2_2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g2280ccaaf60_2_2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149042c220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2149042c220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g2149042c220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280ccaaf60_2_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280ccaaf60_2_3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2280ccaaf60_2_3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2bfecf9ada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2bfecf9ada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84" name="Google Shape;284;g22bfecf9ada_0_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280ccaaf60_2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280ccaaf60_2_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2280ccaaf60_2_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280ccaaf60_2_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55" name="Google Shape;155;g2280ccaaf60_2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80ccaaf60_2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280ccaaf60_2_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2280ccaaf60_2_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80ccaaf60_2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280ccaaf60_2_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2280ccaaf60_2_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280ccaaf60_2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280ccaaf60_2_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2280ccaaf60_2_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280ccaaf60_2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280ccaaf60_2_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2280ccaaf60_2_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80ccaaf60_2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280ccaaf60_2_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2280ccaaf60_2_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280ccaaf60_2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280ccaaf60_2_1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280ccaaf60_2_1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128" name="Google Shape;128;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29" name="Google Shape;129;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30" name="Google Shape;130;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27"/>
          <p:cNvSpPr/>
          <p:nvPr/>
        </p:nvSpPr>
        <p:spPr>
          <a:xfrm>
            <a:off x="484909" y="32742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27"/>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lang="en" sz="1500">
                <a:solidFill>
                  <a:schemeClr val="lt1"/>
                </a:solidFill>
              </a:rPr>
              <a:t>17th Sunday in Ordinary Time| Cycle A</a:t>
            </a:r>
            <a:endParaRPr b="0" i="0" sz="700" u="none" cap="none" strike="noStrike">
              <a:solidFill>
                <a:schemeClr val="lt1"/>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214" name="Shape 214"/>
        <p:cNvGrpSpPr/>
        <p:nvPr/>
      </p:nvGrpSpPr>
      <p:grpSpPr>
        <a:xfrm>
          <a:off x="0" y="0"/>
          <a:ext cx="0" cy="0"/>
          <a:chOff x="0" y="0"/>
          <a:chExt cx="0" cy="0"/>
        </a:xfrm>
      </p:grpSpPr>
      <p:sp>
        <p:nvSpPr>
          <p:cNvPr id="215" name="Google Shape;215;p36"/>
          <p:cNvSpPr txBox="1"/>
          <p:nvPr/>
        </p:nvSpPr>
        <p:spPr>
          <a:xfrm>
            <a:off x="5130946" y="1326888"/>
            <a:ext cx="642900" cy="384900"/>
          </a:xfrm>
          <a:prstGeom prst="rect">
            <a:avLst/>
          </a:prstGeom>
          <a:solidFill>
            <a:srgbClr val="A61C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50</a:t>
            </a:r>
            <a:endParaRPr b="1" i="0" sz="2500" u="none" cap="none" strike="noStrike">
              <a:solidFill>
                <a:srgbClr val="FFFFFF"/>
              </a:solidFill>
              <a:latin typeface="Arial Black"/>
              <a:ea typeface="Arial Black"/>
              <a:cs typeface="Arial Black"/>
              <a:sym typeface="Arial Black"/>
            </a:endParaRPr>
          </a:p>
        </p:txBody>
      </p:sp>
      <p:sp>
        <p:nvSpPr>
          <p:cNvPr id="216" name="Google Shape;216;p36"/>
          <p:cNvSpPr txBox="1"/>
          <p:nvPr/>
        </p:nvSpPr>
        <p:spPr>
          <a:xfrm>
            <a:off x="5130950" y="1969500"/>
            <a:ext cx="34827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and will throw them into the fiery furnace, where they will cry and gnash their teeth.</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17" name="Google Shape;217;p36"/>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18" name="Google Shape;218;p36"/>
          <p:cNvPicPr preferRelativeResize="0"/>
          <p:nvPr/>
        </p:nvPicPr>
        <p:blipFill rotWithShape="1">
          <a:blip r:embed="rId3">
            <a:alphaModFix/>
          </a:blip>
          <a:srcRect b="5293" l="0" r="0" t="5293"/>
          <a:stretch/>
        </p:blipFill>
        <p:spPr>
          <a:xfrm>
            <a:off x="407325" y="1163263"/>
            <a:ext cx="4240878" cy="2843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23" name="Shape 223"/>
        <p:cNvGrpSpPr/>
        <p:nvPr/>
      </p:nvGrpSpPr>
      <p:grpSpPr>
        <a:xfrm>
          <a:off x="0" y="0"/>
          <a:ext cx="0" cy="0"/>
          <a:chOff x="0" y="0"/>
          <a:chExt cx="0" cy="0"/>
        </a:xfrm>
      </p:grpSpPr>
      <p:sp>
        <p:nvSpPr>
          <p:cNvPr id="224" name="Google Shape;224;p37"/>
          <p:cNvSpPr txBox="1"/>
          <p:nvPr/>
        </p:nvSpPr>
        <p:spPr>
          <a:xfrm>
            <a:off x="473075" y="1831022"/>
            <a:ext cx="2877300" cy="226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 sz="2100">
                <a:solidFill>
                  <a:schemeClr val="dk1"/>
                </a:solidFill>
                <a:latin typeface="Arial Black"/>
                <a:ea typeface="Arial Black"/>
                <a:cs typeface="Arial Black"/>
                <a:sym typeface="Arial Black"/>
              </a:rPr>
              <a:t>“Do you understand these things?” Jesus asked them.</a:t>
            </a:r>
            <a:endParaRPr sz="21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100"/>
              <a:buFont typeface="Arial"/>
              <a:buNone/>
            </a:pPr>
            <a:r>
              <a:t/>
            </a:r>
            <a:endParaRPr sz="21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100"/>
              <a:buFont typeface="Arial"/>
              <a:buNone/>
            </a:pPr>
            <a:r>
              <a:rPr lang="en" sz="2100">
                <a:solidFill>
                  <a:schemeClr val="dk1"/>
                </a:solidFill>
                <a:latin typeface="Arial Black"/>
                <a:ea typeface="Arial Black"/>
                <a:cs typeface="Arial Black"/>
                <a:sym typeface="Arial Black"/>
              </a:rPr>
              <a:t>“Yes,” they answered.</a:t>
            </a:r>
            <a:endParaRPr sz="21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sz="2100">
              <a:solidFill>
                <a:schemeClr val="dk1"/>
              </a:solidFill>
              <a:latin typeface="Arial Black"/>
              <a:ea typeface="Arial Black"/>
              <a:cs typeface="Arial Black"/>
              <a:sym typeface="Arial Black"/>
            </a:endParaRPr>
          </a:p>
        </p:txBody>
      </p:sp>
      <p:sp>
        <p:nvSpPr>
          <p:cNvPr id="225" name="Google Shape;225;p37"/>
          <p:cNvSpPr txBox="1"/>
          <p:nvPr/>
        </p:nvSpPr>
        <p:spPr>
          <a:xfrm>
            <a:off x="472952" y="1206445"/>
            <a:ext cx="642900" cy="384900"/>
          </a:xfrm>
          <a:prstGeom prst="rect">
            <a:avLst/>
          </a:prstGeom>
          <a:solidFill>
            <a:srgbClr val="783F0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51</a:t>
            </a:r>
            <a:endParaRPr b="1" i="0" sz="2500" u="none" cap="none" strike="noStrike">
              <a:solidFill>
                <a:srgbClr val="FFFFFF"/>
              </a:solidFill>
              <a:latin typeface="Arial Black"/>
              <a:ea typeface="Arial Black"/>
              <a:cs typeface="Arial Black"/>
              <a:sym typeface="Arial Black"/>
            </a:endParaRPr>
          </a:p>
        </p:txBody>
      </p:sp>
      <p:pic>
        <p:nvPicPr>
          <p:cNvPr id="226" name="Google Shape;226;p37"/>
          <p:cNvPicPr preferRelativeResize="0"/>
          <p:nvPr/>
        </p:nvPicPr>
        <p:blipFill rotWithShape="1">
          <a:blip r:embed="rId3">
            <a:alphaModFix/>
          </a:blip>
          <a:srcRect b="12495" l="0" r="0" t="12502"/>
          <a:stretch/>
        </p:blipFill>
        <p:spPr>
          <a:xfrm>
            <a:off x="3178700" y="1028013"/>
            <a:ext cx="5488824" cy="30874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231" name="Shape 231"/>
        <p:cNvGrpSpPr/>
        <p:nvPr/>
      </p:nvGrpSpPr>
      <p:grpSpPr>
        <a:xfrm>
          <a:off x="0" y="0"/>
          <a:ext cx="0" cy="0"/>
          <a:chOff x="0" y="0"/>
          <a:chExt cx="0" cy="0"/>
        </a:xfrm>
      </p:grpSpPr>
      <p:sp>
        <p:nvSpPr>
          <p:cNvPr id="232" name="Google Shape;232;p38"/>
          <p:cNvSpPr/>
          <p:nvPr/>
        </p:nvSpPr>
        <p:spPr>
          <a:xfrm>
            <a:off x="739640" y="2876546"/>
            <a:ext cx="607200" cy="428700"/>
          </a:xfrm>
          <a:prstGeom prst="rect">
            <a:avLst/>
          </a:prstGeom>
          <a:solidFill>
            <a:srgbClr val="741B4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52</a:t>
            </a:r>
            <a:endParaRPr b="1" i="0" sz="2500" u="none" cap="none" strike="noStrike">
              <a:solidFill>
                <a:schemeClr val="lt1"/>
              </a:solidFill>
              <a:latin typeface="Arial Black"/>
              <a:ea typeface="Arial Black"/>
              <a:cs typeface="Arial Black"/>
              <a:sym typeface="Arial Black"/>
            </a:endParaRPr>
          </a:p>
        </p:txBody>
      </p:sp>
      <p:sp>
        <p:nvSpPr>
          <p:cNvPr id="233" name="Google Shape;233;p38"/>
          <p:cNvSpPr txBox="1"/>
          <p:nvPr/>
        </p:nvSpPr>
        <p:spPr>
          <a:xfrm>
            <a:off x="739644" y="3326600"/>
            <a:ext cx="7664700" cy="129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So he replied, “This means, then, that every teacher of the Law who becomes a disciple in the Kingdom of heaven is like a homeowner who takes new and old things out of his storage room.”</a:t>
            </a:r>
            <a:endParaRPr b="0" i="0" sz="2100" u="none" cap="none" strike="noStrike">
              <a:solidFill>
                <a:schemeClr val="dk1"/>
              </a:solidFill>
              <a:latin typeface="Arial Black"/>
              <a:ea typeface="Arial Black"/>
              <a:cs typeface="Arial Black"/>
              <a:sym typeface="Arial Black"/>
            </a:endParaRPr>
          </a:p>
        </p:txBody>
      </p:sp>
      <p:pic>
        <p:nvPicPr>
          <p:cNvPr id="234" name="Google Shape;234;p38"/>
          <p:cNvPicPr preferRelativeResize="0"/>
          <p:nvPr/>
        </p:nvPicPr>
        <p:blipFill rotWithShape="1">
          <a:blip r:embed="rId3">
            <a:alphaModFix/>
          </a:blip>
          <a:srcRect b="5854" l="0" r="0" t="5845"/>
          <a:stretch/>
        </p:blipFill>
        <p:spPr>
          <a:xfrm>
            <a:off x="2454564" y="323450"/>
            <a:ext cx="4234877" cy="28045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238" name="Shape 238"/>
        <p:cNvGrpSpPr/>
        <p:nvPr/>
      </p:nvGrpSpPr>
      <p:grpSpPr>
        <a:xfrm>
          <a:off x="0" y="0"/>
          <a:ext cx="0" cy="0"/>
          <a:chOff x="0" y="0"/>
          <a:chExt cx="0" cy="0"/>
        </a:xfrm>
      </p:grpSpPr>
      <p:sp>
        <p:nvSpPr>
          <p:cNvPr id="239" name="Google Shape;239;p39"/>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lang="en" sz="3600">
                <a:solidFill>
                  <a:schemeClr val="dk1"/>
                </a:solidFill>
              </a:rPr>
              <a:t>The</a:t>
            </a:r>
            <a:r>
              <a:rPr b="1" i="0" lang="en" sz="3600" u="none" cap="none" strike="noStrike">
                <a:solidFill>
                  <a:schemeClr val="dk1"/>
                </a:solidFill>
                <a:latin typeface="Arial"/>
                <a:ea typeface="Arial"/>
                <a:cs typeface="Arial"/>
                <a:sym typeface="Arial"/>
              </a:rPr>
              <a:t> Gospel of the Lord.</a:t>
            </a:r>
            <a:endParaRPr b="0" i="0" sz="1100" u="none" cap="none" strike="noStrike">
              <a:solidFill>
                <a:schemeClr val="dk1"/>
              </a:solidFill>
              <a:latin typeface="Arial"/>
              <a:ea typeface="Arial"/>
              <a:cs typeface="Arial"/>
              <a:sym typeface="Arial"/>
            </a:endParaRPr>
          </a:p>
        </p:txBody>
      </p:sp>
      <p:sp>
        <p:nvSpPr>
          <p:cNvPr id="240" name="Google Shape;240;p39"/>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lang="en" sz="3600">
                <a:solidFill>
                  <a:schemeClr val="dk1"/>
                </a:solidFill>
              </a:rPr>
              <a:t>Praise to You,</a:t>
            </a:r>
            <a:endParaRPr b="1" sz="3600">
              <a:solidFill>
                <a:schemeClr val="dk1"/>
              </a:solidFill>
            </a:endParaRPr>
          </a:p>
          <a:p>
            <a:pPr indent="0" lvl="0" marL="0" marR="0" rtl="0" algn="l">
              <a:lnSpc>
                <a:spcPct val="100000"/>
              </a:lnSpc>
              <a:spcBef>
                <a:spcPts val="0"/>
              </a:spcBef>
              <a:spcAft>
                <a:spcPts val="0"/>
              </a:spcAft>
              <a:buClr>
                <a:srgbClr val="000000"/>
              </a:buClr>
              <a:buSzPts val="3600"/>
              <a:buFont typeface="Arial"/>
              <a:buNone/>
            </a:pPr>
            <a:r>
              <a:rPr b="1" lang="en" sz="3600">
                <a:solidFill>
                  <a:schemeClr val="dk1"/>
                </a:solidFill>
              </a:rPr>
              <a:t>		Lord Jesus Christ.</a:t>
            </a:r>
            <a:endParaRPr b="1" sz="36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40"/>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247" name="Google Shape;247;p40"/>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252" name="Shape 252"/>
        <p:cNvGrpSpPr/>
        <p:nvPr/>
      </p:nvGrpSpPr>
      <p:grpSpPr>
        <a:xfrm>
          <a:off x="0" y="0"/>
          <a:ext cx="0" cy="0"/>
          <a:chOff x="0" y="0"/>
          <a:chExt cx="0" cy="0"/>
        </a:xfrm>
      </p:grpSpPr>
      <p:sp>
        <p:nvSpPr>
          <p:cNvPr id="253" name="Google Shape;253;p41"/>
          <p:cNvSpPr txBox="1"/>
          <p:nvPr/>
        </p:nvSpPr>
        <p:spPr>
          <a:xfrm>
            <a:off x="292803" y="703595"/>
            <a:ext cx="8558400" cy="3925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SzPts val="1100"/>
              <a:buNone/>
            </a:pPr>
            <a:r>
              <a:rPr lang="en" sz="1500">
                <a:solidFill>
                  <a:schemeClr val="lt1"/>
                </a:solidFill>
              </a:rPr>
              <a:t>God has given us all that we need. Sometimes we become distracted by things of this world, and we think that we can equip ourselves with earthly “treasures.” But nothing is greater or should be worth more to us than Jesus. His blood is precious and priceless and provides us with salvation and new life. We have the hope of a future in Heaven, aware that it is beyond any richness we might seek in this life.</a:t>
            </a:r>
            <a:endParaRPr sz="1500">
              <a:solidFill>
                <a:schemeClr val="lt1"/>
              </a:solidFill>
            </a:endParaRPr>
          </a:p>
          <a:p>
            <a:pPr indent="0" lvl="0" marL="0" marR="0" rtl="0" algn="just">
              <a:lnSpc>
                <a:spcPct val="100000"/>
              </a:lnSpc>
              <a:spcBef>
                <a:spcPts val="0"/>
              </a:spcBef>
              <a:spcAft>
                <a:spcPts val="0"/>
              </a:spcAft>
              <a:buSzPts val="1100"/>
              <a:buNone/>
            </a:pPr>
            <a:r>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Just like air is something that is important, good, and shouldn't be kept from others, so too is the kingdom of heaven something that is important, good, and shared with others.</a:t>
            </a:r>
            <a:endParaRPr sz="1500">
              <a:solidFill>
                <a:schemeClr val="lt1"/>
              </a:solidFill>
            </a:endParaRPr>
          </a:p>
          <a:p>
            <a:pPr indent="0" lvl="0" marL="0" marR="0" rtl="0" algn="just">
              <a:lnSpc>
                <a:spcPct val="100000"/>
              </a:lnSpc>
              <a:spcBef>
                <a:spcPts val="0"/>
              </a:spcBef>
              <a:spcAft>
                <a:spcPts val="0"/>
              </a:spcAft>
              <a:buSzPts val="1100"/>
              <a:buNone/>
            </a:pPr>
            <a:r>
              <a:rPr lang="en" sz="1500">
                <a:solidFill>
                  <a:schemeClr val="lt1"/>
                </a:solidFill>
              </a:rPr>
              <a:t>With air, we already know how to use it. We know how to breathe it in.</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But when it comes to the kingdom of heaven, we have to learn what it is, how to choose it, and how to share it. We can do this learning by praying, by worshiping together, and by reading and talking about the Bible stories – including parables.</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500">
                <a:solidFill>
                  <a:schemeClr val="lt1"/>
                </a:solidFill>
              </a:rPr>
              <a:t>The more we do these things, the more we will learn and know about God’s kingdom, how to live in it (in the here and now), and how to share it with others.</a:t>
            </a:r>
            <a:endParaRPr sz="15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t/>
            </a:r>
            <a:endParaRPr sz="1500">
              <a:solidFill>
                <a:schemeClr val="lt1"/>
              </a:solidFill>
            </a:endParaRPr>
          </a:p>
          <a:p>
            <a:pPr indent="0" lvl="0" marL="0" marR="0" rtl="0" algn="just">
              <a:lnSpc>
                <a:spcPct val="100000"/>
              </a:lnSpc>
              <a:spcBef>
                <a:spcPts val="0"/>
              </a:spcBef>
              <a:spcAft>
                <a:spcPts val="0"/>
              </a:spcAft>
              <a:buSzPts val="1100"/>
              <a:buNone/>
            </a:pPr>
            <a:r>
              <a:t/>
            </a:r>
            <a:endParaRPr sz="1500">
              <a:solidFill>
                <a:schemeClr val="lt1"/>
              </a:solidFill>
            </a:endParaRPr>
          </a:p>
        </p:txBody>
      </p:sp>
      <p:sp>
        <p:nvSpPr>
          <p:cNvPr id="254" name="Google Shape;254;p41"/>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59" name="Shape 259"/>
        <p:cNvGrpSpPr/>
        <p:nvPr/>
      </p:nvGrpSpPr>
      <p:grpSpPr>
        <a:xfrm>
          <a:off x="0" y="0"/>
          <a:ext cx="0" cy="0"/>
          <a:chOff x="0" y="0"/>
          <a:chExt cx="0" cy="0"/>
        </a:xfrm>
      </p:grpSpPr>
      <p:sp>
        <p:nvSpPr>
          <p:cNvPr id="260" name="Google Shape;260;p42"/>
          <p:cNvSpPr/>
          <p:nvPr/>
        </p:nvSpPr>
        <p:spPr>
          <a:xfrm>
            <a:off x="543375" y="1213000"/>
            <a:ext cx="3740700" cy="7200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b="0" i="0" lang="en" sz="2000" u="none" cap="none" strike="noStrike">
                <a:solidFill>
                  <a:schemeClr val="lt1"/>
                </a:solidFill>
                <a:latin typeface="Arial Black"/>
                <a:ea typeface="Arial Black"/>
                <a:cs typeface="Arial Black"/>
                <a:sym typeface="Arial Black"/>
              </a:rPr>
              <a:t>Activity:  </a:t>
            </a:r>
            <a:endParaRPr b="0" i="0" sz="20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Handprint Plant</a:t>
            </a:r>
            <a:endParaRPr b="0" i="0" sz="20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0" i="0" sz="700" u="none" cap="none" strike="noStrike">
              <a:solidFill>
                <a:schemeClr val="lt1"/>
              </a:solidFill>
              <a:latin typeface="Arial"/>
              <a:ea typeface="Arial"/>
              <a:cs typeface="Arial"/>
              <a:sym typeface="Arial"/>
            </a:endParaRPr>
          </a:p>
        </p:txBody>
      </p:sp>
      <p:sp>
        <p:nvSpPr>
          <p:cNvPr id="261" name="Google Shape;261;p42"/>
          <p:cNvSpPr txBox="1"/>
          <p:nvPr/>
        </p:nvSpPr>
        <p:spPr>
          <a:xfrm>
            <a:off x="750067" y="2040846"/>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62" name="Google Shape;262;p42"/>
          <p:cNvSpPr txBox="1"/>
          <p:nvPr/>
        </p:nvSpPr>
        <p:spPr>
          <a:xfrm>
            <a:off x="653035" y="2040853"/>
            <a:ext cx="3521400" cy="2462700"/>
          </a:xfrm>
          <a:prstGeom prst="rect">
            <a:avLst/>
          </a:prstGeom>
          <a:noFill/>
          <a:ln>
            <a:noFill/>
          </a:ln>
        </p:spPr>
        <p:txBody>
          <a:bodyPr anchorCtr="0" anchor="t" bIns="0" lIns="0" spcFirstLastPara="1" rIns="0" wrap="square" tIns="0">
            <a:spAutoFit/>
          </a:bodyPr>
          <a:lstStyle/>
          <a:p>
            <a:pPr indent="-330200" lvl="0" marL="4572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Paper plates</a:t>
            </a:r>
            <a:endParaRPr sz="1600">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Markers, stickers, or other decorating materials</a:t>
            </a:r>
            <a:endParaRPr sz="1600">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Scissors</a:t>
            </a:r>
            <a:endParaRPr sz="1600">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Glue, tape or staples</a:t>
            </a:r>
            <a:endParaRPr sz="1600">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Glitter, or sparkles</a:t>
            </a:r>
            <a:endParaRPr sz="1600">
              <a:solidFill>
                <a:schemeClr val="dk1"/>
              </a:solidFill>
              <a:latin typeface="Arial Black"/>
              <a:ea typeface="Arial Black"/>
              <a:cs typeface="Arial Black"/>
              <a:sym typeface="Arial Black"/>
            </a:endParaRPr>
          </a:p>
          <a:p>
            <a:pPr indent="-330200" lvl="0" marL="4572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Pom-poms or cotton balls</a:t>
            </a:r>
            <a:endParaRPr sz="1600">
              <a:solidFill>
                <a:schemeClr val="dk1"/>
              </a:solidFill>
              <a:latin typeface="Arial Black"/>
              <a:ea typeface="Arial Black"/>
              <a:cs typeface="Arial Black"/>
              <a:sym typeface="Arial Black"/>
            </a:endParaRPr>
          </a:p>
        </p:txBody>
      </p:sp>
      <p:pic>
        <p:nvPicPr>
          <p:cNvPr id="263" name="Google Shape;263;p42"/>
          <p:cNvPicPr preferRelativeResize="0"/>
          <p:nvPr/>
        </p:nvPicPr>
        <p:blipFill>
          <a:blip r:embed="rId3">
            <a:alphaModFix/>
          </a:blip>
          <a:stretch>
            <a:fillRect/>
          </a:stretch>
        </p:blipFill>
        <p:spPr>
          <a:xfrm>
            <a:off x="4993200" y="314325"/>
            <a:ext cx="3390900" cy="4514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268" name="Shape 268"/>
        <p:cNvGrpSpPr/>
        <p:nvPr/>
      </p:nvGrpSpPr>
      <p:grpSpPr>
        <a:xfrm>
          <a:off x="0" y="0"/>
          <a:ext cx="0" cy="0"/>
          <a:chOff x="0" y="0"/>
          <a:chExt cx="0" cy="0"/>
        </a:xfrm>
      </p:grpSpPr>
      <p:sp>
        <p:nvSpPr>
          <p:cNvPr id="269" name="Google Shape;269;p43"/>
          <p:cNvSpPr/>
          <p:nvPr/>
        </p:nvSpPr>
        <p:spPr>
          <a:xfrm>
            <a:off x="475000" y="832575"/>
            <a:ext cx="2109600"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Instructions:</a:t>
            </a:r>
            <a:endParaRPr b="0" i="0" sz="700" u="none" cap="none" strike="noStrike">
              <a:solidFill>
                <a:schemeClr val="lt1"/>
              </a:solidFill>
              <a:latin typeface="Arial"/>
              <a:ea typeface="Arial"/>
              <a:cs typeface="Arial"/>
              <a:sym typeface="Arial"/>
            </a:endParaRPr>
          </a:p>
        </p:txBody>
      </p:sp>
      <p:sp>
        <p:nvSpPr>
          <p:cNvPr id="270" name="Google Shape;270;p43"/>
          <p:cNvSpPr txBox="1"/>
          <p:nvPr/>
        </p:nvSpPr>
        <p:spPr>
          <a:xfrm>
            <a:off x="750067" y="2040846"/>
            <a:ext cx="3384600" cy="384900"/>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71" name="Google Shape;271;p43"/>
          <p:cNvSpPr txBox="1"/>
          <p:nvPr/>
        </p:nvSpPr>
        <p:spPr>
          <a:xfrm>
            <a:off x="443950" y="1325200"/>
            <a:ext cx="4390200" cy="2308800"/>
          </a:xfrm>
          <a:prstGeom prst="rect">
            <a:avLst/>
          </a:prstGeom>
          <a:noFill/>
          <a:ln>
            <a:noFill/>
          </a:ln>
        </p:spPr>
        <p:txBody>
          <a:bodyPr anchorCtr="0" anchor="t" bIns="0" lIns="0" spcFirstLastPara="1" rIns="0" wrap="square" tIns="0">
            <a:spAutoFit/>
          </a:bodyPr>
          <a:lstStyle/>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Use markers to decorate the paper plate, adding a written or glued on verse/caption.</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Fold the plate in half like an “oyster”.</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Glue a pom-pom “pearl” into the plate.</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Embellish with glitter, sequins, or stickers.</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Unfold the plate to reveal a “pearl” of great worth!</a:t>
            </a:r>
            <a:endParaRPr sz="1500">
              <a:solidFill>
                <a:schemeClr val="dk1"/>
              </a:solidFill>
              <a:latin typeface="Arial Black"/>
              <a:ea typeface="Arial Black"/>
              <a:cs typeface="Arial Black"/>
              <a:sym typeface="Arial Black"/>
            </a:endParaRPr>
          </a:p>
          <a:p>
            <a:pPr indent="0" lvl="0" marL="457200" marR="0" rtl="0" algn="l">
              <a:lnSpc>
                <a:spcPct val="100000"/>
              </a:lnSpc>
              <a:spcBef>
                <a:spcPts val="0"/>
              </a:spcBef>
              <a:spcAft>
                <a:spcPts val="0"/>
              </a:spcAft>
              <a:buNone/>
            </a:pPr>
            <a:r>
              <a:t/>
            </a:r>
            <a:endParaRPr sz="1500">
              <a:solidFill>
                <a:schemeClr val="dk1"/>
              </a:solidFill>
              <a:latin typeface="Arial Black"/>
              <a:ea typeface="Arial Black"/>
              <a:cs typeface="Arial Black"/>
              <a:sym typeface="Arial Black"/>
            </a:endParaRPr>
          </a:p>
        </p:txBody>
      </p:sp>
      <p:pic>
        <p:nvPicPr>
          <p:cNvPr id="272" name="Google Shape;272;p43"/>
          <p:cNvPicPr preferRelativeResize="0"/>
          <p:nvPr/>
        </p:nvPicPr>
        <p:blipFill>
          <a:blip r:embed="rId3">
            <a:alphaModFix/>
          </a:blip>
          <a:stretch>
            <a:fillRect/>
          </a:stretch>
        </p:blipFill>
        <p:spPr>
          <a:xfrm>
            <a:off x="5152725" y="314325"/>
            <a:ext cx="3390900" cy="4514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277" name="Shape 277"/>
        <p:cNvGrpSpPr/>
        <p:nvPr/>
      </p:nvGrpSpPr>
      <p:grpSpPr>
        <a:xfrm>
          <a:off x="0" y="0"/>
          <a:ext cx="0" cy="0"/>
          <a:chOff x="0" y="0"/>
          <a:chExt cx="0" cy="0"/>
        </a:xfrm>
      </p:grpSpPr>
      <p:sp>
        <p:nvSpPr>
          <p:cNvPr id="278" name="Google Shape;278;p44"/>
          <p:cNvSpPr/>
          <p:nvPr/>
        </p:nvSpPr>
        <p:spPr>
          <a:xfrm>
            <a:off x="504212" y="712199"/>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279" name="Google Shape;279;p44"/>
          <p:cNvSpPr/>
          <p:nvPr/>
        </p:nvSpPr>
        <p:spPr>
          <a:xfrm>
            <a:off x="504200" y="985200"/>
            <a:ext cx="4619100" cy="34461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None/>
            </a:pPr>
            <a:r>
              <a:rPr lang="en" sz="1700">
                <a:solidFill>
                  <a:schemeClr val="lt1"/>
                </a:solidFill>
              </a:rPr>
              <a:t>Dear God, </a:t>
            </a:r>
            <a:br>
              <a:rPr lang="en" sz="1700">
                <a:solidFill>
                  <a:schemeClr val="lt1"/>
                </a:solidFill>
              </a:rPr>
            </a:br>
            <a:endParaRPr sz="1700">
              <a:solidFill>
                <a:schemeClr val="lt1"/>
              </a:solidFill>
            </a:endParaRPr>
          </a:p>
          <a:p>
            <a:pPr indent="0" lvl="0" marL="0" marR="0" rtl="0" algn="l">
              <a:lnSpc>
                <a:spcPct val="100000"/>
              </a:lnSpc>
              <a:spcBef>
                <a:spcPts val="0"/>
              </a:spcBef>
              <a:spcAft>
                <a:spcPts val="0"/>
              </a:spcAft>
              <a:buNone/>
            </a:pPr>
            <a:r>
              <a:rPr lang="en" sz="1700">
                <a:solidFill>
                  <a:schemeClr val="lt1"/>
                </a:solidFill>
              </a:rPr>
              <a:t>Thank you for teaching us how to be grateful with the things that we have, Thank you for teaching us the kingdom of heaven so that we can also then share your kingdom with those around us. </a:t>
            </a:r>
            <a:endParaRPr sz="1700">
              <a:solidFill>
                <a:schemeClr val="lt1"/>
              </a:solidFill>
            </a:endParaRPr>
          </a:p>
          <a:p>
            <a:pPr indent="0" lvl="0" marL="0" marR="0" rtl="0" algn="l">
              <a:lnSpc>
                <a:spcPct val="100000"/>
              </a:lnSpc>
              <a:spcBef>
                <a:spcPts val="0"/>
              </a:spcBef>
              <a:spcAft>
                <a:spcPts val="0"/>
              </a:spcAft>
              <a:buNone/>
            </a:pPr>
            <a:r>
              <a:t/>
            </a:r>
            <a:endParaRPr sz="1700">
              <a:solidFill>
                <a:schemeClr val="lt1"/>
              </a:solidFill>
            </a:endParaRPr>
          </a:p>
          <a:p>
            <a:pPr indent="0" lvl="0" marL="0" marR="0" rtl="0" algn="l">
              <a:lnSpc>
                <a:spcPct val="100000"/>
              </a:lnSpc>
              <a:spcBef>
                <a:spcPts val="0"/>
              </a:spcBef>
              <a:spcAft>
                <a:spcPts val="0"/>
              </a:spcAft>
              <a:buNone/>
            </a:pPr>
            <a:r>
              <a:rPr lang="en" sz="1700">
                <a:solidFill>
                  <a:schemeClr val="lt1"/>
                </a:solidFill>
              </a:rPr>
              <a:t>Amen.</a:t>
            </a:r>
            <a:endParaRPr b="0" i="0" sz="1700" u="none" cap="none" strike="noStrike">
              <a:solidFill>
                <a:schemeClr val="lt1"/>
              </a:solidFill>
              <a:latin typeface="Arial"/>
              <a:ea typeface="Arial"/>
              <a:cs typeface="Arial"/>
              <a:sym typeface="Arial"/>
            </a:endParaRPr>
          </a:p>
        </p:txBody>
      </p:sp>
      <p:pic>
        <p:nvPicPr>
          <p:cNvPr descr="Image result for animated kid praying transparent background" id="280" name="Google Shape;280;p44"/>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p45"/>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287" name="Google Shape;287;p45"/>
          <p:cNvSpPr/>
          <p:nvPr/>
        </p:nvSpPr>
        <p:spPr>
          <a:xfrm>
            <a:off x="484909" y="3274293"/>
            <a:ext cx="4229100" cy="404100"/>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288" name="Google Shape;288;p45"/>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lang="en" sz="1500">
                <a:solidFill>
                  <a:schemeClr val="lt1"/>
                </a:solidFill>
              </a:rPr>
              <a:t>15th Sunday in Ordinary Time </a:t>
            </a:r>
            <a:r>
              <a:rPr b="1" lang="en" sz="1500">
                <a:solidFill>
                  <a:schemeClr val="lt1"/>
                </a:solidFill>
              </a:rPr>
              <a:t>| Cycle A</a:t>
            </a:r>
            <a:endParaRPr b="0" i="0" sz="700" u="none" cap="none" strike="noStrike">
              <a:solidFill>
                <a:schemeClr val="lt1"/>
              </a:solidFill>
              <a:latin typeface="Arial"/>
              <a:ea typeface="Arial"/>
              <a:cs typeface="Arial"/>
              <a:sym typeface="Arial"/>
            </a:endParaRPr>
          </a:p>
        </p:txBody>
      </p:sp>
      <p:pic>
        <p:nvPicPr>
          <p:cNvPr id="289" name="Google Shape;289;p45"/>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8" name="Shape 148"/>
        <p:cNvGrpSpPr/>
        <p:nvPr/>
      </p:nvGrpSpPr>
      <p:grpSpPr>
        <a:xfrm>
          <a:off x="0" y="0"/>
          <a:ext cx="0" cy="0"/>
          <a:chOff x="0" y="0"/>
          <a:chExt cx="0" cy="0"/>
        </a:xfrm>
      </p:grpSpPr>
      <p:sp>
        <p:nvSpPr>
          <p:cNvPr id="149" name="Google Shape;149;p28"/>
          <p:cNvSpPr/>
          <p:nvPr/>
        </p:nvSpPr>
        <p:spPr>
          <a:xfrm>
            <a:off x="0" y="-13845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0" name="Google Shape;150;p28"/>
          <p:cNvSpPr txBox="1"/>
          <p:nvPr/>
        </p:nvSpPr>
        <p:spPr>
          <a:xfrm>
            <a:off x="0" y="4395724"/>
            <a:ext cx="9144000" cy="323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SzPts val="1100"/>
              <a:buNone/>
            </a:pPr>
            <a:r>
              <a:rPr b="1" lang="en" sz="2100">
                <a:solidFill>
                  <a:srgbClr val="073763"/>
                </a:solidFill>
                <a:latin typeface="Arial Black"/>
                <a:ea typeface="Arial Black"/>
                <a:cs typeface="Arial Black"/>
                <a:sym typeface="Arial Black"/>
              </a:rPr>
              <a:t>The Parable of the Hidden Treasure, Pearl and the Net</a:t>
            </a:r>
            <a:endParaRPr b="1" sz="2100">
              <a:solidFill>
                <a:srgbClr val="073763"/>
              </a:solidFill>
              <a:latin typeface="Arial Black"/>
              <a:ea typeface="Arial Black"/>
              <a:cs typeface="Arial Black"/>
              <a:sym typeface="Arial Black"/>
            </a:endParaRPr>
          </a:p>
        </p:txBody>
      </p:sp>
      <p:sp>
        <p:nvSpPr>
          <p:cNvPr id="151" name="Google Shape;151;p28"/>
          <p:cNvSpPr txBox="1"/>
          <p:nvPr/>
        </p:nvSpPr>
        <p:spPr>
          <a:xfrm>
            <a:off x="0" y="4746406"/>
            <a:ext cx="9144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2400">
                <a:solidFill>
                  <a:schemeClr val="dk1"/>
                </a:solidFill>
                <a:latin typeface="Arial Black"/>
                <a:ea typeface="Arial Black"/>
                <a:cs typeface="Arial Black"/>
                <a:sym typeface="Arial Black"/>
              </a:rPr>
              <a:t>Matthew 13:44-52</a:t>
            </a:r>
            <a:endParaRPr b="0" i="0" sz="2400" u="none" cap="none" strike="noStrike">
              <a:solidFill>
                <a:schemeClr val="dk1"/>
              </a:solidFill>
              <a:latin typeface="Arial Black"/>
              <a:ea typeface="Arial Black"/>
              <a:cs typeface="Arial Black"/>
              <a:sym typeface="Arial Black"/>
            </a:endParaRPr>
          </a:p>
        </p:txBody>
      </p:sp>
      <p:pic>
        <p:nvPicPr>
          <p:cNvPr id="152" name="Google Shape;152;p28"/>
          <p:cNvPicPr preferRelativeResize="0"/>
          <p:nvPr/>
        </p:nvPicPr>
        <p:blipFill rotWithShape="1">
          <a:blip r:embed="rId3">
            <a:alphaModFix/>
          </a:blip>
          <a:srcRect b="89" l="0" r="0" t="89"/>
          <a:stretch/>
        </p:blipFill>
        <p:spPr>
          <a:xfrm>
            <a:off x="1847675" y="157275"/>
            <a:ext cx="5448650" cy="407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56" name="Shape 156"/>
        <p:cNvGrpSpPr/>
        <p:nvPr/>
      </p:nvGrpSpPr>
      <p:grpSpPr>
        <a:xfrm>
          <a:off x="0" y="0"/>
          <a:ext cx="0" cy="0"/>
          <a:chOff x="0" y="0"/>
          <a:chExt cx="0" cy="0"/>
        </a:xfrm>
      </p:grpSpPr>
      <p:sp>
        <p:nvSpPr>
          <p:cNvPr id="157" name="Google Shape;157;p29"/>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a:t>
            </a:r>
            <a:r>
              <a:rPr b="1" lang="en" sz="3600">
                <a:solidFill>
                  <a:schemeClr val="dk1"/>
                </a:solidFill>
              </a:rPr>
              <a:t>Matthew</a:t>
            </a:r>
            <a:r>
              <a:rPr b="1" i="0" lang="en" sz="36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p:txBody>
      </p:sp>
      <p:sp>
        <p:nvSpPr>
          <p:cNvPr id="158" name="Google Shape;158;p29"/>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3" name="Shape 163"/>
        <p:cNvGrpSpPr/>
        <p:nvPr/>
      </p:nvGrpSpPr>
      <p:grpSpPr>
        <a:xfrm>
          <a:off x="0" y="0"/>
          <a:ext cx="0" cy="0"/>
          <a:chOff x="0" y="0"/>
          <a:chExt cx="0" cy="0"/>
        </a:xfrm>
      </p:grpSpPr>
      <p:sp>
        <p:nvSpPr>
          <p:cNvPr id="164" name="Google Shape;164;p30"/>
          <p:cNvSpPr txBox="1"/>
          <p:nvPr/>
        </p:nvSpPr>
        <p:spPr>
          <a:xfrm>
            <a:off x="491244" y="531148"/>
            <a:ext cx="642900" cy="384900"/>
          </a:xfrm>
          <a:prstGeom prst="rect">
            <a:avLst/>
          </a:prstGeom>
          <a:solidFill>
            <a:srgbClr val="93895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44</a:t>
            </a:r>
            <a:endParaRPr b="1" i="0" sz="2500" u="none" cap="none" strike="noStrike">
              <a:solidFill>
                <a:schemeClr val="lt1"/>
              </a:solidFill>
              <a:latin typeface="Arial Black"/>
              <a:ea typeface="Arial Black"/>
              <a:cs typeface="Arial Black"/>
              <a:sym typeface="Arial Black"/>
            </a:endParaRPr>
          </a:p>
        </p:txBody>
      </p:sp>
      <p:sp>
        <p:nvSpPr>
          <p:cNvPr id="165" name="Google Shape;165;p30"/>
          <p:cNvSpPr txBox="1"/>
          <p:nvPr/>
        </p:nvSpPr>
        <p:spPr>
          <a:xfrm>
            <a:off x="491250" y="1075250"/>
            <a:ext cx="3030900" cy="338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 “The Kingdom of heaven is like this. </a:t>
            </a:r>
            <a:endParaRPr sz="20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A man happens to find a treasure hidden in a field. He covers it up again, and is so happy that he goes and sells everything he has, and then goes back and buys that field.</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66" name="Google Shape;166;p30"/>
          <p:cNvSpPr/>
          <p:nvPr/>
        </p:nvSpPr>
        <p:spPr>
          <a:xfrm>
            <a:off x="4364675" y="2825925"/>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67" name="Google Shape;167;p30"/>
          <p:cNvPicPr preferRelativeResize="0"/>
          <p:nvPr/>
        </p:nvPicPr>
        <p:blipFill rotWithShape="1">
          <a:blip r:embed="rId3">
            <a:alphaModFix/>
          </a:blip>
          <a:srcRect b="12495" l="0" r="0" t="12502"/>
          <a:stretch/>
        </p:blipFill>
        <p:spPr>
          <a:xfrm>
            <a:off x="3522150" y="1084374"/>
            <a:ext cx="5020526" cy="28240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172" name="Shape 172"/>
        <p:cNvGrpSpPr/>
        <p:nvPr/>
      </p:nvGrpSpPr>
      <p:grpSpPr>
        <a:xfrm>
          <a:off x="0" y="0"/>
          <a:ext cx="0" cy="0"/>
          <a:chOff x="0" y="0"/>
          <a:chExt cx="0" cy="0"/>
        </a:xfrm>
      </p:grpSpPr>
      <p:sp>
        <p:nvSpPr>
          <p:cNvPr id="173" name="Google Shape;173;p31"/>
          <p:cNvSpPr txBox="1"/>
          <p:nvPr/>
        </p:nvSpPr>
        <p:spPr>
          <a:xfrm>
            <a:off x="5604596" y="1326888"/>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45</a:t>
            </a:r>
            <a:endParaRPr b="1" i="0" sz="2500" u="none" cap="none" strike="noStrike">
              <a:solidFill>
                <a:srgbClr val="FFFFFF"/>
              </a:solidFill>
              <a:latin typeface="Arial Black"/>
              <a:ea typeface="Arial Black"/>
              <a:cs typeface="Arial Black"/>
              <a:sym typeface="Arial Black"/>
            </a:endParaRPr>
          </a:p>
        </p:txBody>
      </p:sp>
      <p:sp>
        <p:nvSpPr>
          <p:cNvPr id="174" name="Google Shape;174;p31"/>
          <p:cNvSpPr txBox="1"/>
          <p:nvPr/>
        </p:nvSpPr>
        <p:spPr>
          <a:xfrm>
            <a:off x="5604600" y="1969500"/>
            <a:ext cx="29865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“Also, the Kingdom of heaven is like this. A man is looking for fine pearls,</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75" name="Google Shape;175;p31"/>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76" name="Google Shape;176;p31"/>
          <p:cNvPicPr preferRelativeResize="0"/>
          <p:nvPr/>
        </p:nvPicPr>
        <p:blipFill rotWithShape="1">
          <a:blip r:embed="rId3">
            <a:alphaModFix/>
          </a:blip>
          <a:srcRect b="4669" l="0" r="0" t="4660"/>
          <a:stretch/>
        </p:blipFill>
        <p:spPr>
          <a:xfrm>
            <a:off x="514275" y="966975"/>
            <a:ext cx="4719726" cy="3209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81" name="Shape 181"/>
        <p:cNvGrpSpPr/>
        <p:nvPr/>
      </p:nvGrpSpPr>
      <p:grpSpPr>
        <a:xfrm>
          <a:off x="0" y="0"/>
          <a:ext cx="0" cy="0"/>
          <a:chOff x="0" y="0"/>
          <a:chExt cx="0" cy="0"/>
        </a:xfrm>
      </p:grpSpPr>
      <p:sp>
        <p:nvSpPr>
          <p:cNvPr id="182" name="Google Shape;182;p32"/>
          <p:cNvSpPr txBox="1"/>
          <p:nvPr/>
        </p:nvSpPr>
        <p:spPr>
          <a:xfrm>
            <a:off x="647575" y="1591035"/>
            <a:ext cx="2877300" cy="226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and when he finds one that is unusually fine, he goes and sells everything he has, and buys that pearl.</a:t>
            </a:r>
            <a:endParaRPr sz="2100">
              <a:solidFill>
                <a:schemeClr val="dk1"/>
              </a:solidFill>
              <a:latin typeface="Arial Black"/>
              <a:ea typeface="Arial Black"/>
              <a:cs typeface="Arial Black"/>
              <a:sym typeface="Arial Black"/>
            </a:endParaRPr>
          </a:p>
        </p:txBody>
      </p:sp>
      <p:sp>
        <p:nvSpPr>
          <p:cNvPr id="183" name="Google Shape;183;p32"/>
          <p:cNvSpPr txBox="1"/>
          <p:nvPr/>
        </p:nvSpPr>
        <p:spPr>
          <a:xfrm>
            <a:off x="647452" y="966457"/>
            <a:ext cx="642900" cy="3849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46</a:t>
            </a:r>
            <a:endParaRPr b="1" i="0" sz="2500" u="none" cap="none" strike="noStrike">
              <a:solidFill>
                <a:srgbClr val="FFFFFF"/>
              </a:solidFill>
              <a:latin typeface="Arial Black"/>
              <a:ea typeface="Arial Black"/>
              <a:cs typeface="Arial Black"/>
              <a:sym typeface="Arial Black"/>
            </a:endParaRPr>
          </a:p>
        </p:txBody>
      </p:sp>
      <p:pic>
        <p:nvPicPr>
          <p:cNvPr id="184" name="Google Shape;184;p32"/>
          <p:cNvPicPr preferRelativeResize="0"/>
          <p:nvPr/>
        </p:nvPicPr>
        <p:blipFill rotWithShape="1">
          <a:blip r:embed="rId3">
            <a:alphaModFix/>
          </a:blip>
          <a:srcRect b="7733" l="0" r="0" t="7742"/>
          <a:stretch/>
        </p:blipFill>
        <p:spPr>
          <a:xfrm>
            <a:off x="3833450" y="1189262"/>
            <a:ext cx="4361751" cy="2764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89" name="Shape 189"/>
        <p:cNvGrpSpPr/>
        <p:nvPr/>
      </p:nvGrpSpPr>
      <p:grpSpPr>
        <a:xfrm>
          <a:off x="0" y="0"/>
          <a:ext cx="0" cy="0"/>
          <a:chOff x="0" y="0"/>
          <a:chExt cx="0" cy="0"/>
        </a:xfrm>
      </p:grpSpPr>
      <p:sp>
        <p:nvSpPr>
          <p:cNvPr id="190" name="Google Shape;190;p33"/>
          <p:cNvSpPr/>
          <p:nvPr/>
        </p:nvSpPr>
        <p:spPr>
          <a:xfrm>
            <a:off x="643840" y="1189521"/>
            <a:ext cx="607200" cy="428700"/>
          </a:xfrm>
          <a:prstGeom prst="rect">
            <a:avLst/>
          </a:prstGeom>
          <a:solidFill>
            <a:srgbClr val="274E1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47</a:t>
            </a:r>
            <a:endParaRPr b="1" i="0" sz="2500" u="none" cap="none" strike="noStrike">
              <a:solidFill>
                <a:schemeClr val="lt1"/>
              </a:solidFill>
              <a:latin typeface="Arial Black"/>
              <a:ea typeface="Arial Black"/>
              <a:cs typeface="Arial Black"/>
              <a:sym typeface="Arial Black"/>
            </a:endParaRPr>
          </a:p>
        </p:txBody>
      </p:sp>
      <p:sp>
        <p:nvSpPr>
          <p:cNvPr id="191" name="Google Shape;191;p33"/>
          <p:cNvSpPr txBox="1"/>
          <p:nvPr/>
        </p:nvSpPr>
        <p:spPr>
          <a:xfrm>
            <a:off x="643840" y="1868170"/>
            <a:ext cx="2502000" cy="2909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“Also, the Kingdom of heaven is like this. Some fishermen throw their net out in the lake and catch all kinds of fish. </a:t>
            </a:r>
            <a:endParaRPr b="0" i="0" sz="2100" u="none" cap="none" strike="noStrike">
              <a:solidFill>
                <a:schemeClr val="dk1"/>
              </a:solidFill>
              <a:latin typeface="Arial Black"/>
              <a:ea typeface="Arial Black"/>
              <a:cs typeface="Arial Black"/>
              <a:sym typeface="Arial Black"/>
            </a:endParaRPr>
          </a:p>
        </p:txBody>
      </p:sp>
      <p:pic>
        <p:nvPicPr>
          <p:cNvPr id="192" name="Google Shape;192;p33"/>
          <p:cNvPicPr preferRelativeResize="0"/>
          <p:nvPr/>
        </p:nvPicPr>
        <p:blipFill rotWithShape="1">
          <a:blip r:embed="rId3">
            <a:alphaModFix/>
          </a:blip>
          <a:srcRect b="6536" l="0" r="0" t="6544"/>
          <a:stretch/>
        </p:blipFill>
        <p:spPr>
          <a:xfrm>
            <a:off x="3339450" y="816777"/>
            <a:ext cx="5384476" cy="35099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97" name="Shape 197"/>
        <p:cNvGrpSpPr/>
        <p:nvPr/>
      </p:nvGrpSpPr>
      <p:grpSpPr>
        <a:xfrm>
          <a:off x="0" y="0"/>
          <a:ext cx="0" cy="0"/>
          <a:chOff x="0" y="0"/>
          <a:chExt cx="0" cy="0"/>
        </a:xfrm>
      </p:grpSpPr>
      <p:sp>
        <p:nvSpPr>
          <p:cNvPr id="198" name="Google Shape;198;p34"/>
          <p:cNvSpPr/>
          <p:nvPr/>
        </p:nvSpPr>
        <p:spPr>
          <a:xfrm>
            <a:off x="529648" y="1122367"/>
            <a:ext cx="607200" cy="428700"/>
          </a:xfrm>
          <a:prstGeom prst="rect">
            <a:avLst/>
          </a:prstGeom>
          <a:solidFill>
            <a:srgbClr val="5F497A"/>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48</a:t>
            </a:r>
            <a:endParaRPr b="1" i="0" sz="2500" u="none" cap="none" strike="noStrike">
              <a:solidFill>
                <a:schemeClr val="lt1"/>
              </a:solidFill>
              <a:latin typeface="Arial Black"/>
              <a:ea typeface="Arial Black"/>
              <a:cs typeface="Arial Black"/>
              <a:sym typeface="Arial Black"/>
            </a:endParaRPr>
          </a:p>
        </p:txBody>
      </p:sp>
      <p:sp>
        <p:nvSpPr>
          <p:cNvPr id="199" name="Google Shape;199;p34"/>
          <p:cNvSpPr txBox="1"/>
          <p:nvPr/>
        </p:nvSpPr>
        <p:spPr>
          <a:xfrm>
            <a:off x="529600" y="1763725"/>
            <a:ext cx="3299400" cy="258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When the net is full, they pull it to shore and sit down to divide the fish: the good ones go into the buckets, the worthless ones are thrown away.</a:t>
            </a:r>
            <a:endParaRPr sz="2100">
              <a:solidFill>
                <a:schemeClr val="dk1"/>
              </a:solidFill>
              <a:latin typeface="Arial Black"/>
              <a:ea typeface="Arial Black"/>
              <a:cs typeface="Arial Black"/>
              <a:sym typeface="Arial Black"/>
            </a:endParaRPr>
          </a:p>
        </p:txBody>
      </p:sp>
      <p:pic>
        <p:nvPicPr>
          <p:cNvPr id="200" name="Google Shape;200;p34"/>
          <p:cNvPicPr preferRelativeResize="0"/>
          <p:nvPr/>
        </p:nvPicPr>
        <p:blipFill rotWithShape="1">
          <a:blip r:embed="rId3">
            <a:alphaModFix/>
          </a:blip>
          <a:srcRect b="6438" l="0" r="0" t="6430"/>
          <a:stretch/>
        </p:blipFill>
        <p:spPr>
          <a:xfrm>
            <a:off x="3954350" y="1064888"/>
            <a:ext cx="4611702" cy="3013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205" name="Shape 205"/>
        <p:cNvGrpSpPr/>
        <p:nvPr/>
      </p:nvGrpSpPr>
      <p:grpSpPr>
        <a:xfrm>
          <a:off x="0" y="0"/>
          <a:ext cx="0" cy="0"/>
          <a:chOff x="0" y="0"/>
          <a:chExt cx="0" cy="0"/>
        </a:xfrm>
      </p:grpSpPr>
      <p:sp>
        <p:nvSpPr>
          <p:cNvPr id="206" name="Google Shape;206;p35"/>
          <p:cNvSpPr txBox="1"/>
          <p:nvPr/>
        </p:nvSpPr>
        <p:spPr>
          <a:xfrm>
            <a:off x="430623" y="965860"/>
            <a:ext cx="642900" cy="384900"/>
          </a:xfrm>
          <a:prstGeom prst="rect">
            <a:avLst/>
          </a:prstGeom>
          <a:solidFill>
            <a:srgbClr val="366092"/>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49</a:t>
            </a:r>
            <a:endParaRPr b="1" i="0" sz="2500" u="none" cap="none" strike="noStrike">
              <a:solidFill>
                <a:srgbClr val="FFFFFF"/>
              </a:solidFill>
              <a:latin typeface="Arial Black"/>
              <a:ea typeface="Arial Black"/>
              <a:cs typeface="Arial Black"/>
              <a:sym typeface="Arial Black"/>
            </a:endParaRPr>
          </a:p>
        </p:txBody>
      </p:sp>
      <p:sp>
        <p:nvSpPr>
          <p:cNvPr id="207" name="Google Shape;207;p35"/>
          <p:cNvSpPr txBox="1"/>
          <p:nvPr/>
        </p:nvSpPr>
        <p:spPr>
          <a:xfrm>
            <a:off x="430627" y="1471650"/>
            <a:ext cx="32745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2100">
                <a:solidFill>
                  <a:schemeClr val="dk1"/>
                </a:solidFill>
                <a:latin typeface="Arial Black"/>
                <a:ea typeface="Arial Black"/>
                <a:cs typeface="Arial Black"/>
                <a:sym typeface="Arial Black"/>
              </a:rPr>
              <a:t>It will be like this at the end of the age: the angels will go out and gather up the evil people from among the good </a:t>
            </a:r>
            <a:endParaRPr sz="2100">
              <a:solidFill>
                <a:schemeClr val="dk1"/>
              </a:solidFill>
              <a:latin typeface="Arial Black"/>
              <a:ea typeface="Arial Black"/>
              <a:cs typeface="Arial Black"/>
              <a:sym typeface="Arial Black"/>
            </a:endParaRPr>
          </a:p>
        </p:txBody>
      </p:sp>
      <p:sp>
        <p:nvSpPr>
          <p:cNvPr descr="Sunset Animated Illustration by Mina FZ. for Queble on Dribbble" id="208" name="Google Shape;208;p35"/>
          <p:cNvSpPr/>
          <p:nvPr/>
        </p:nvSpPr>
        <p:spPr>
          <a:xfrm>
            <a:off x="4468613" y="2758788"/>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09" name="Google Shape;209;p35"/>
          <p:cNvPicPr preferRelativeResize="0"/>
          <p:nvPr/>
        </p:nvPicPr>
        <p:blipFill rotWithShape="1">
          <a:blip r:embed="rId3">
            <a:alphaModFix/>
          </a:blip>
          <a:srcRect b="6910" l="0" r="0" t="6919"/>
          <a:stretch/>
        </p:blipFill>
        <p:spPr>
          <a:xfrm>
            <a:off x="3840112" y="1028238"/>
            <a:ext cx="4873277" cy="31494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