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80ccaaf60_2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280ccaaf60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280ccaaf60_2_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280ccaaf60_2_2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9" name="Google Shape;219;g2280ccaaf60_2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2bfecf9ad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25" name="Google Shape;225;g22bfecf9ad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2" name="Google Shape;232;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49042c22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149042c22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2149042c22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2bfecf9ada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2bfecf9ada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5" name="Google Shape;265;g22bfecf9ada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80ccaaf60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280ccaaf60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280ccaaf60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13th Sunday in Ordinary Time|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12" name="Shape 212"/>
        <p:cNvGrpSpPr/>
        <p:nvPr/>
      </p:nvGrpSpPr>
      <p:grpSpPr>
        <a:xfrm>
          <a:off x="0" y="0"/>
          <a:ext cx="0" cy="0"/>
          <a:chOff x="0" y="0"/>
          <a:chExt cx="0" cy="0"/>
        </a:xfrm>
      </p:grpSpPr>
      <p:sp>
        <p:nvSpPr>
          <p:cNvPr id="213" name="Google Shape;213;p36"/>
          <p:cNvSpPr txBox="1"/>
          <p:nvPr/>
        </p:nvSpPr>
        <p:spPr>
          <a:xfrm>
            <a:off x="457811" y="702623"/>
            <a:ext cx="642900" cy="384900"/>
          </a:xfrm>
          <a:prstGeom prst="rect">
            <a:avLst/>
          </a:prstGeom>
          <a:solidFill>
            <a:srgbClr val="36609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42</a:t>
            </a:r>
            <a:endParaRPr b="1" i="0" sz="2500" u="none" cap="none" strike="noStrike">
              <a:solidFill>
                <a:srgbClr val="FFFFFF"/>
              </a:solidFill>
              <a:latin typeface="Arial Black"/>
              <a:ea typeface="Arial Black"/>
              <a:cs typeface="Arial Black"/>
              <a:sym typeface="Arial Black"/>
            </a:endParaRPr>
          </a:p>
        </p:txBody>
      </p:sp>
      <p:sp>
        <p:nvSpPr>
          <p:cNvPr id="214" name="Google Shape;214;p36"/>
          <p:cNvSpPr txBox="1"/>
          <p:nvPr/>
        </p:nvSpPr>
        <p:spPr>
          <a:xfrm>
            <a:off x="457800" y="1208388"/>
            <a:ext cx="34095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You can be sure that whoever gives even a drink of cold water to one of the least of these my followers because he is my follower, will certainly receive a reward.”</a:t>
            </a:r>
            <a:endParaRPr sz="2100">
              <a:solidFill>
                <a:schemeClr val="dk1"/>
              </a:solidFill>
              <a:latin typeface="Arial Black"/>
              <a:ea typeface="Arial Black"/>
              <a:cs typeface="Arial Black"/>
              <a:sym typeface="Arial Black"/>
            </a:endParaRPr>
          </a:p>
        </p:txBody>
      </p:sp>
      <p:sp>
        <p:nvSpPr>
          <p:cNvPr descr="Sunset Animated Illustration by Mina FZ. for Queble on Dribbble" id="215" name="Google Shape;215;p3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6" name="Google Shape;216;p36"/>
          <p:cNvPicPr preferRelativeResize="0"/>
          <p:nvPr/>
        </p:nvPicPr>
        <p:blipFill>
          <a:blip r:embed="rId3">
            <a:alphaModFix/>
          </a:blip>
          <a:stretch>
            <a:fillRect/>
          </a:stretch>
        </p:blipFill>
        <p:spPr>
          <a:xfrm>
            <a:off x="4260800" y="883425"/>
            <a:ext cx="4502200" cy="3376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0" name="Shape 220"/>
        <p:cNvGrpSpPr/>
        <p:nvPr/>
      </p:nvGrpSpPr>
      <p:grpSpPr>
        <a:xfrm>
          <a:off x="0" y="0"/>
          <a:ext cx="0" cy="0"/>
          <a:chOff x="0" y="0"/>
          <a:chExt cx="0" cy="0"/>
        </a:xfrm>
      </p:grpSpPr>
      <p:sp>
        <p:nvSpPr>
          <p:cNvPr id="221" name="Google Shape;221;p37"/>
          <p:cNvSpPr txBox="1"/>
          <p:nvPr/>
        </p:nvSpPr>
        <p:spPr>
          <a:xfrm>
            <a:off x="732207" y="1095586"/>
            <a:ext cx="7679585"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1" lang="en" sz="4000" u="none" cap="none" strike="noStrike">
                <a:solidFill>
                  <a:srgbClr val="953734"/>
                </a:solidFill>
                <a:latin typeface="Arial"/>
                <a:ea typeface="Arial"/>
                <a:cs typeface="Arial"/>
                <a:sym typeface="Arial"/>
              </a:rPr>
              <a:t>Leader:</a:t>
            </a:r>
            <a:r>
              <a:rPr b="1" i="1" lang="en" sz="4000" u="none" cap="none" strike="noStrike">
                <a:solidFill>
                  <a:srgbClr val="FFC000"/>
                </a:solidFill>
                <a:latin typeface="Arial"/>
                <a:ea typeface="Arial"/>
                <a:cs typeface="Arial"/>
                <a:sym typeface="Arial"/>
              </a:rPr>
              <a:t> </a:t>
            </a:r>
            <a:r>
              <a:rPr b="1" i="0" lang="en" sz="4000" u="none" cap="none" strike="noStrike">
                <a:solidFill>
                  <a:srgbClr val="FFFFFF"/>
                </a:solidFill>
                <a:latin typeface="Arial"/>
                <a:ea typeface="Arial"/>
                <a:cs typeface="Arial"/>
                <a:sym typeface="Arial"/>
              </a:rPr>
              <a:t>The Gospel of the Lord.</a:t>
            </a:r>
            <a:endParaRPr b="0" i="0" sz="1400" u="none" cap="none" strike="noStrike">
              <a:solidFill>
                <a:srgbClr val="000000"/>
              </a:solidFill>
              <a:latin typeface="Arial"/>
              <a:ea typeface="Arial"/>
              <a:cs typeface="Arial"/>
              <a:sym typeface="Arial"/>
            </a:endParaRPr>
          </a:p>
        </p:txBody>
      </p:sp>
      <p:sp>
        <p:nvSpPr>
          <p:cNvPr id="222" name="Google Shape;222;p37"/>
          <p:cNvSpPr txBox="1"/>
          <p:nvPr/>
        </p:nvSpPr>
        <p:spPr>
          <a:xfrm>
            <a:off x="1625600" y="2571162"/>
            <a:ext cx="58929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1" lang="en" sz="4000" u="none" cap="none" strike="noStrike">
                <a:solidFill>
                  <a:srgbClr val="953734"/>
                </a:solidFill>
                <a:latin typeface="Arial"/>
                <a:ea typeface="Arial"/>
                <a:cs typeface="Arial"/>
                <a:sym typeface="Arial"/>
              </a:rPr>
              <a:t>All:</a:t>
            </a:r>
            <a:r>
              <a:rPr b="1" i="1" lang="en" sz="4000" u="none" cap="none" strike="noStrike">
                <a:solidFill>
                  <a:srgbClr val="FFC000"/>
                </a:solidFill>
                <a:latin typeface="Arial"/>
                <a:ea typeface="Arial"/>
                <a:cs typeface="Arial"/>
                <a:sym typeface="Arial"/>
              </a:rPr>
              <a:t> </a:t>
            </a:r>
            <a:r>
              <a:rPr b="1" i="0" lang="en" sz="4000" u="none" cap="none" strike="noStrike">
                <a:solidFill>
                  <a:srgbClr val="FFFFFF"/>
                </a:solidFill>
                <a:latin typeface="Arial"/>
                <a:ea typeface="Arial"/>
                <a:cs typeface="Arial"/>
                <a:sym typeface="Arial"/>
              </a:rPr>
              <a:t>Praise to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 sz="4000" u="none" cap="none" strike="noStrike">
                <a:solidFill>
                  <a:srgbClr val="FFFFFF"/>
                </a:solidFill>
                <a:latin typeface="Arial"/>
                <a:ea typeface="Arial"/>
                <a:cs typeface="Arial"/>
                <a:sym typeface="Arial"/>
              </a:rPr>
              <a:t>       Lord Jesus Christ.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26" name="Shape 226"/>
        <p:cNvGrpSpPr/>
        <p:nvPr/>
      </p:nvGrpSpPr>
      <p:grpSpPr>
        <a:xfrm>
          <a:off x="0" y="0"/>
          <a:ext cx="0" cy="0"/>
          <a:chOff x="0" y="0"/>
          <a:chExt cx="0" cy="0"/>
        </a:xfrm>
      </p:grpSpPr>
      <p:sp>
        <p:nvSpPr>
          <p:cNvPr id="227" name="Google Shape;227;p38"/>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lang="en" sz="3600">
                <a:solidFill>
                  <a:schemeClr val="dk1"/>
                </a:solidFill>
              </a:rPr>
              <a:t>The</a:t>
            </a:r>
            <a:r>
              <a:rPr b="1" i="0" lang="en" sz="3600" u="none" cap="none" strike="noStrike">
                <a:solidFill>
                  <a:schemeClr val="dk1"/>
                </a:solidFill>
                <a:latin typeface="Arial"/>
                <a:ea typeface="Arial"/>
                <a:cs typeface="Arial"/>
                <a:sym typeface="Arial"/>
              </a:rPr>
              <a:t> Gospel of the Lord.</a:t>
            </a:r>
            <a:endParaRPr b="0" i="0" sz="1100" u="none" cap="none" strike="noStrike">
              <a:solidFill>
                <a:schemeClr val="dk1"/>
              </a:solidFill>
              <a:latin typeface="Arial"/>
              <a:ea typeface="Arial"/>
              <a:cs typeface="Arial"/>
              <a:sym typeface="Arial"/>
            </a:endParaRPr>
          </a:p>
        </p:txBody>
      </p:sp>
      <p:sp>
        <p:nvSpPr>
          <p:cNvPr id="228" name="Google Shape;228;p38"/>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lang="en" sz="3600">
                <a:solidFill>
                  <a:schemeClr val="dk1"/>
                </a:solidFill>
              </a:rPr>
              <a:t>Praise to You,</a:t>
            </a:r>
            <a:endParaRPr b="1" sz="36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b="1" lang="en" sz="3600">
                <a:solidFill>
                  <a:schemeClr val="dk1"/>
                </a:solidFill>
              </a:rPr>
              <a:t>		Lord Jesus Christ.</a:t>
            </a:r>
            <a:endParaRPr b="1" sz="3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9"/>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35" name="Google Shape;235;p39"/>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40" name="Shape 240"/>
        <p:cNvGrpSpPr/>
        <p:nvPr/>
      </p:nvGrpSpPr>
      <p:grpSpPr>
        <a:xfrm>
          <a:off x="0" y="0"/>
          <a:ext cx="0" cy="0"/>
          <a:chOff x="0" y="0"/>
          <a:chExt cx="0" cy="0"/>
        </a:xfrm>
      </p:grpSpPr>
      <p:sp>
        <p:nvSpPr>
          <p:cNvPr id="241" name="Google Shape;241;p40"/>
          <p:cNvSpPr/>
          <p:nvPr/>
        </p:nvSpPr>
        <p:spPr>
          <a:xfrm>
            <a:off x="543375" y="1213000"/>
            <a:ext cx="3740700" cy="7200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000" u="none" cap="none" strike="noStrike">
                <a:solidFill>
                  <a:schemeClr val="lt1"/>
                </a:solidFill>
                <a:latin typeface="Arial Black"/>
                <a:ea typeface="Arial Black"/>
                <a:cs typeface="Arial Black"/>
                <a:sym typeface="Arial Black"/>
              </a:rPr>
              <a:t>Activity:  </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Stained Cross</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0" i="0" sz="700" u="none" cap="none" strike="noStrike">
              <a:solidFill>
                <a:schemeClr val="lt1"/>
              </a:solidFill>
              <a:latin typeface="Arial"/>
              <a:ea typeface="Arial"/>
              <a:cs typeface="Arial"/>
              <a:sym typeface="Arial"/>
            </a:endParaRPr>
          </a:p>
        </p:txBody>
      </p:sp>
      <p:sp>
        <p:nvSpPr>
          <p:cNvPr id="242" name="Google Shape;242;p40"/>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43" name="Google Shape;243;p40"/>
          <p:cNvSpPr txBox="1"/>
          <p:nvPr/>
        </p:nvSpPr>
        <p:spPr>
          <a:xfrm>
            <a:off x="653035" y="2040853"/>
            <a:ext cx="3521400" cy="2601300"/>
          </a:xfrm>
          <a:prstGeom prst="rect">
            <a:avLst/>
          </a:prstGeom>
          <a:noFill/>
          <a:ln>
            <a:noFill/>
          </a:ln>
        </p:spPr>
        <p:txBody>
          <a:bodyPr anchorCtr="0" anchor="t" bIns="0" lIns="0" spcFirstLastPara="1" rIns="0" wrap="square" tIns="0">
            <a:spAutoFit/>
          </a:bodyPr>
          <a:lstStyle/>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Black</a:t>
            </a:r>
            <a:r>
              <a:rPr lang="en" sz="1600">
                <a:solidFill>
                  <a:schemeClr val="dk1"/>
                </a:solidFill>
                <a:latin typeface="Arial Black"/>
                <a:ea typeface="Arial Black"/>
                <a:cs typeface="Arial Black"/>
                <a:sym typeface="Arial Black"/>
              </a:rPr>
              <a:t> </a:t>
            </a:r>
            <a:r>
              <a:rPr lang="en" sz="1600">
                <a:solidFill>
                  <a:schemeClr val="dk1"/>
                </a:solidFill>
                <a:latin typeface="Arial Black"/>
                <a:ea typeface="Arial Black"/>
                <a:cs typeface="Arial Black"/>
                <a:sym typeface="Arial Black"/>
              </a:rPr>
              <a:t>Colored Paper</a:t>
            </a:r>
            <a:endParaRPr b="0" i="0" sz="1600" u="none" cap="none" strike="noStrike">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Bond Paper</a:t>
            </a:r>
            <a:endParaRPr sz="1600">
              <a:solidFill>
                <a:schemeClr val="dk1"/>
              </a:solidFill>
              <a:latin typeface="Arial Black"/>
              <a:ea typeface="Arial Black"/>
              <a:cs typeface="Arial Black"/>
              <a:sym typeface="Arial Black"/>
            </a:endParaRPr>
          </a:p>
          <a:p>
            <a:pPr indent="-190500" lvl="0" marL="2286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Different colors of colored paper</a:t>
            </a:r>
            <a:endParaRPr sz="1600">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Scissors</a:t>
            </a:r>
            <a:endParaRPr b="0" i="0" sz="1600" u="none" cap="none" strike="noStrike">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Glue</a:t>
            </a:r>
            <a:endParaRPr b="0" i="0" sz="1600" u="none" cap="none" strike="noStrike">
              <a:solidFill>
                <a:schemeClr val="dk1"/>
              </a:solidFill>
              <a:latin typeface="Arial Black"/>
              <a:ea typeface="Arial Black"/>
              <a:cs typeface="Arial Black"/>
              <a:sym typeface="Arial Black"/>
            </a:endParaRPr>
          </a:p>
        </p:txBody>
      </p:sp>
      <p:pic>
        <p:nvPicPr>
          <p:cNvPr id="244" name="Google Shape;244;p40"/>
          <p:cNvPicPr preferRelativeResize="0"/>
          <p:nvPr/>
        </p:nvPicPr>
        <p:blipFill rotWithShape="1">
          <a:blip r:embed="rId3">
            <a:alphaModFix/>
          </a:blip>
          <a:srcRect b="0" l="36012" r="0" t="0"/>
          <a:stretch/>
        </p:blipFill>
        <p:spPr>
          <a:xfrm>
            <a:off x="4837325" y="282400"/>
            <a:ext cx="3740700" cy="45787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49" name="Shape 249"/>
        <p:cNvGrpSpPr/>
        <p:nvPr/>
      </p:nvGrpSpPr>
      <p:grpSpPr>
        <a:xfrm>
          <a:off x="0" y="0"/>
          <a:ext cx="0" cy="0"/>
          <a:chOff x="0" y="0"/>
          <a:chExt cx="0" cy="0"/>
        </a:xfrm>
      </p:grpSpPr>
      <p:sp>
        <p:nvSpPr>
          <p:cNvPr id="250" name="Google Shape;250;p41"/>
          <p:cNvSpPr/>
          <p:nvPr/>
        </p:nvSpPr>
        <p:spPr>
          <a:xfrm>
            <a:off x="458375" y="508150"/>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251" name="Google Shape;251;p41"/>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52" name="Google Shape;252;p41"/>
          <p:cNvSpPr txBox="1"/>
          <p:nvPr/>
        </p:nvSpPr>
        <p:spPr>
          <a:xfrm>
            <a:off x="427325" y="1000775"/>
            <a:ext cx="4390200" cy="3925200"/>
          </a:xfrm>
          <a:prstGeom prst="rect">
            <a:avLst/>
          </a:prstGeom>
          <a:noFill/>
          <a:ln>
            <a:noFill/>
          </a:ln>
        </p:spPr>
        <p:txBody>
          <a:bodyPr anchorCtr="0" anchor="t" bIns="0" lIns="0" spcFirstLastPara="1" rIns="0" wrap="square" tIns="0">
            <a:spAutoFit/>
          </a:bodyPr>
          <a:lstStyle/>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Cut a large cross out of the black construction paper. </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Then cut out the inside of the cross, to make it like a black “border” for the cross. Place it on the white paper and trace the inside. </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Put the black cross to the side. </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Fill the whole cross shape on the white paper with glue and stick on the mini tissue squares. Make any pattern you like!</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Then glue the black cross/ the outline in place (see the picture).</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Last, cut around the cross, cutting off all of the excess white paper. Hang your cross on a window and the light will shine through!</a:t>
            </a:r>
            <a:endParaRPr sz="1500">
              <a:solidFill>
                <a:schemeClr val="dk1"/>
              </a:solidFill>
              <a:latin typeface="Arial Black"/>
              <a:ea typeface="Arial Black"/>
              <a:cs typeface="Arial Black"/>
              <a:sym typeface="Arial Black"/>
            </a:endParaRPr>
          </a:p>
        </p:txBody>
      </p:sp>
      <p:pic>
        <p:nvPicPr>
          <p:cNvPr id="253" name="Google Shape;253;p41"/>
          <p:cNvPicPr preferRelativeResize="0"/>
          <p:nvPr/>
        </p:nvPicPr>
        <p:blipFill rotWithShape="1">
          <a:blip r:embed="rId3">
            <a:alphaModFix/>
          </a:blip>
          <a:srcRect b="0" l="36012" r="0" t="0"/>
          <a:stretch/>
        </p:blipFill>
        <p:spPr>
          <a:xfrm>
            <a:off x="4929825" y="282400"/>
            <a:ext cx="3740700" cy="45787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58" name="Shape 258"/>
        <p:cNvGrpSpPr/>
        <p:nvPr/>
      </p:nvGrpSpPr>
      <p:grpSpPr>
        <a:xfrm>
          <a:off x="0" y="0"/>
          <a:ext cx="0" cy="0"/>
          <a:chOff x="0" y="0"/>
          <a:chExt cx="0" cy="0"/>
        </a:xfrm>
      </p:grpSpPr>
      <p:sp>
        <p:nvSpPr>
          <p:cNvPr id="259" name="Google Shape;259;p42"/>
          <p:cNvSpPr/>
          <p:nvPr/>
        </p:nvSpPr>
        <p:spPr>
          <a:xfrm>
            <a:off x="504212" y="25454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260" name="Google Shape;260;p42"/>
          <p:cNvSpPr/>
          <p:nvPr/>
        </p:nvSpPr>
        <p:spPr>
          <a:xfrm>
            <a:off x="504200" y="11757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700">
                <a:solidFill>
                  <a:schemeClr val="lt1"/>
                </a:solidFill>
              </a:rPr>
              <a:t>Dear God, </a:t>
            </a:r>
            <a:br>
              <a:rPr lang="en" sz="1700">
                <a:solidFill>
                  <a:schemeClr val="lt1"/>
                </a:solidFill>
              </a:rPr>
            </a:br>
            <a:endParaRPr sz="1700">
              <a:solidFill>
                <a:schemeClr val="lt1"/>
              </a:solidFill>
            </a:endParaRPr>
          </a:p>
          <a:p>
            <a:pPr indent="0" lvl="0" marL="0" marR="0" rtl="0" algn="l">
              <a:lnSpc>
                <a:spcPct val="100000"/>
              </a:lnSpc>
              <a:spcBef>
                <a:spcPts val="0"/>
              </a:spcBef>
              <a:spcAft>
                <a:spcPts val="0"/>
              </a:spcAft>
              <a:buSzPts val="1100"/>
              <a:buNone/>
            </a:pPr>
            <a:r>
              <a:rPr lang="en" sz="1700">
                <a:solidFill>
                  <a:schemeClr val="lt1"/>
                </a:solidFill>
              </a:rPr>
              <a:t>We give thanks for your understanding love. Love us with patience, Lord.</a:t>
            </a:r>
            <a:endParaRPr sz="1700">
              <a:solidFill>
                <a:schemeClr val="lt1"/>
              </a:solidFill>
            </a:endParaRPr>
          </a:p>
          <a:p>
            <a:pPr indent="0" lvl="0" marL="0" marR="0" rtl="0" algn="l">
              <a:lnSpc>
                <a:spcPct val="100000"/>
              </a:lnSpc>
              <a:spcBef>
                <a:spcPts val="0"/>
              </a:spcBef>
              <a:spcAft>
                <a:spcPts val="0"/>
              </a:spcAft>
              <a:buSzPts val="1100"/>
              <a:buNone/>
            </a:pPr>
            <a:r>
              <a:t/>
            </a:r>
            <a:endParaRPr sz="1700">
              <a:solidFill>
                <a:schemeClr val="lt1"/>
              </a:solidFill>
            </a:endParaRPr>
          </a:p>
          <a:p>
            <a:pPr indent="0" lvl="0" marL="0" marR="0" rtl="0" algn="l">
              <a:lnSpc>
                <a:spcPct val="100000"/>
              </a:lnSpc>
              <a:spcBef>
                <a:spcPts val="0"/>
              </a:spcBef>
              <a:spcAft>
                <a:spcPts val="0"/>
              </a:spcAft>
              <a:buSzPts val="1100"/>
              <a:buNone/>
            </a:pPr>
            <a:r>
              <a:rPr lang="en" sz="1700">
                <a:solidFill>
                  <a:schemeClr val="lt1"/>
                </a:solidFill>
              </a:rPr>
              <a:t>Help us to love others as you love us. To accept others without judgment. To see difference as your gift of creation. To remember that love is the greatest thing we can do.</a:t>
            </a:r>
            <a:endParaRPr sz="1700">
              <a:solidFill>
                <a:schemeClr val="lt1"/>
              </a:solidFill>
            </a:endParaRPr>
          </a:p>
          <a:p>
            <a:pPr indent="0" lvl="0" marL="0" marR="0" rtl="0" algn="l">
              <a:lnSpc>
                <a:spcPct val="100000"/>
              </a:lnSpc>
              <a:spcBef>
                <a:spcPts val="0"/>
              </a:spcBef>
              <a:spcAft>
                <a:spcPts val="0"/>
              </a:spcAft>
              <a:buSzPts val="1100"/>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May we give because you have so generously given to us. Take these gifts and multiply them. Send these gifts to places and people where they are needed so that others may see Jesus.</a:t>
            </a:r>
            <a:endParaRPr sz="1700">
              <a:solidFill>
                <a:schemeClr val="lt1"/>
              </a:solidFill>
            </a:endParaRPr>
          </a:p>
          <a:p>
            <a:pPr indent="0" lvl="0" marL="0" marR="0" rtl="0" algn="l">
              <a:lnSpc>
                <a:spcPct val="100000"/>
              </a:lnSpc>
              <a:spcBef>
                <a:spcPts val="0"/>
              </a:spcBef>
              <a:spcAft>
                <a:spcPts val="0"/>
              </a:spcAft>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261" name="Google Shape;261;p42"/>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43"/>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268" name="Google Shape;268;p43"/>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9" name="Google Shape;269;p43"/>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13th Sunday in Ordinary Time </a:t>
            </a:r>
            <a:r>
              <a:rPr b="1" lang="en" sz="1500">
                <a:solidFill>
                  <a:schemeClr val="lt1"/>
                </a:solidFill>
              </a:rPr>
              <a:t>| Cycle A</a:t>
            </a:r>
            <a:endParaRPr b="0" i="0" sz="700" u="none" cap="none" strike="noStrike">
              <a:solidFill>
                <a:schemeClr val="lt1"/>
              </a:solidFill>
              <a:latin typeface="Arial"/>
              <a:ea typeface="Arial"/>
              <a:cs typeface="Arial"/>
              <a:sym typeface="Arial"/>
            </a:endParaRPr>
          </a:p>
        </p:txBody>
      </p:sp>
      <p:pic>
        <p:nvPicPr>
          <p:cNvPr id="270" name="Google Shape;270;p43"/>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8"/>
          <p:cNvSpPr txBox="1"/>
          <p:nvPr/>
        </p:nvSpPr>
        <p:spPr>
          <a:xfrm>
            <a:off x="292803" y="703595"/>
            <a:ext cx="8558400" cy="4155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Jesus is saying, if you’re not ready to give up your life in a humiliating and excruciatingly painful fashion for the sake of the kingdom of God, you’re not worthy of me.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Jesus isn’t messing around about the need for commitment.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Indeed, Jesus further clarifies by saying that we may very well lose our lives.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In reminding us of this, He says that in finding our lives we will lose it, and in losing our lives because of Him we will truly find it. He’s reminding us that this physical life doesn’t matter compared to the glories of our fellowship with our God, Creator, and King in the life to come.</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He’s reminding us that those who endure to the end will be saved.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He’s reminding us that finding life in Him is truly finding life.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Jesus must be such a priority in our lives that everything else in this world doesn’t compare to Him.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Indeed, even our own physical safety must be denied for us to be worthy of Jesus. </a:t>
            </a:r>
            <a:endParaRPr sz="1500">
              <a:solidFill>
                <a:schemeClr val="lt1"/>
              </a:solidFill>
            </a:endParaRPr>
          </a:p>
          <a:p>
            <a:pPr indent="0" lvl="0" marL="0" marR="0" rtl="0" algn="just">
              <a:lnSpc>
                <a:spcPct val="100000"/>
              </a:lnSpc>
              <a:spcBef>
                <a:spcPts val="0"/>
              </a:spcBef>
              <a:spcAft>
                <a:spcPts val="0"/>
              </a:spcAft>
              <a:buSzPts val="1100"/>
              <a:buNone/>
            </a:pPr>
            <a:r>
              <a:rPr lang="en" sz="1500">
                <a:solidFill>
                  <a:schemeClr val="lt1"/>
                </a:solidFill>
              </a:rPr>
              <a:t>We must deny everything else. </a:t>
            </a:r>
            <a:endParaRPr sz="1500">
              <a:solidFill>
                <a:schemeClr val="lt1"/>
              </a:solidFill>
            </a:endParaRPr>
          </a:p>
          <a:p>
            <a:pPr indent="0" lvl="0" marL="0" marR="0" rtl="0" algn="just">
              <a:lnSpc>
                <a:spcPct val="100000"/>
              </a:lnSpc>
              <a:spcBef>
                <a:spcPts val="0"/>
              </a:spcBef>
              <a:spcAft>
                <a:spcPts val="0"/>
              </a:spcAft>
              <a:buSzPts val="1100"/>
              <a:buNone/>
            </a:pPr>
            <a:r>
              <a:t/>
            </a:r>
            <a:endParaRPr sz="1500">
              <a:solidFill>
                <a:schemeClr val="lt1"/>
              </a:solidFill>
            </a:endParaRPr>
          </a:p>
          <a:p>
            <a:pPr indent="0" lvl="0" marL="0" marR="0" rtl="0" algn="just">
              <a:lnSpc>
                <a:spcPct val="100000"/>
              </a:lnSpc>
              <a:spcBef>
                <a:spcPts val="0"/>
              </a:spcBef>
              <a:spcAft>
                <a:spcPts val="0"/>
              </a:spcAft>
              <a:buSzPts val="1100"/>
              <a:buNone/>
            </a:pPr>
            <a:r>
              <a:rPr lang="en" sz="1500">
                <a:solidFill>
                  <a:schemeClr val="lt1"/>
                </a:solidFill>
              </a:rPr>
              <a:t>Jesus is so important, He is such a priority, that when you support those who serve Him, you are remembered and rewarded by God. It’s all about Jesus and His work. </a:t>
            </a:r>
            <a:endParaRPr sz="15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29"/>
          <p:cNvSpPr txBox="1"/>
          <p:nvPr/>
        </p:nvSpPr>
        <p:spPr>
          <a:xfrm>
            <a:off x="0" y="4319524"/>
            <a:ext cx="91440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500">
                <a:solidFill>
                  <a:srgbClr val="073763"/>
                </a:solidFill>
                <a:latin typeface="Arial Black"/>
                <a:ea typeface="Arial Black"/>
                <a:cs typeface="Arial Black"/>
                <a:sym typeface="Arial Black"/>
              </a:rPr>
              <a:t>Rewards</a:t>
            </a:r>
            <a:endParaRPr b="1" sz="2500">
              <a:solidFill>
                <a:srgbClr val="073763"/>
              </a:solidFill>
              <a:latin typeface="Arial Black"/>
              <a:ea typeface="Arial Black"/>
              <a:cs typeface="Arial Black"/>
              <a:sym typeface="Arial Black"/>
            </a:endParaRPr>
          </a:p>
        </p:txBody>
      </p:sp>
      <p:sp>
        <p:nvSpPr>
          <p:cNvPr id="158" name="Google Shape;158;p29"/>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10:37-42</a:t>
            </a:r>
            <a:endParaRPr b="0" i="0" sz="2400" u="none" cap="none" strike="noStrike">
              <a:solidFill>
                <a:schemeClr val="dk1"/>
              </a:solidFill>
              <a:latin typeface="Arial Black"/>
              <a:ea typeface="Arial Black"/>
              <a:cs typeface="Arial Black"/>
              <a:sym typeface="Arial Black"/>
            </a:endParaRPr>
          </a:p>
        </p:txBody>
      </p:sp>
      <p:pic>
        <p:nvPicPr>
          <p:cNvPr id="159" name="Google Shape;159;p29"/>
          <p:cNvPicPr preferRelativeResize="0"/>
          <p:nvPr/>
        </p:nvPicPr>
        <p:blipFill rotWithShape="1">
          <a:blip r:embed="rId3">
            <a:alphaModFix/>
          </a:blip>
          <a:srcRect b="13065" l="0" r="0" t="2638"/>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a:t>
            </a:r>
            <a:r>
              <a:rPr b="1" lang="en" sz="3600">
                <a:solidFill>
                  <a:schemeClr val="dk1"/>
                </a:solidFill>
              </a:rPr>
              <a:t>Matthew</a:t>
            </a:r>
            <a:r>
              <a:rPr b="1" i="0" lang="en" sz="36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p:txBody>
      </p:sp>
      <p:sp>
        <p:nvSpPr>
          <p:cNvPr id="165" name="Google Shape;165;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37</a:t>
            </a:r>
            <a:endParaRPr b="1" i="0" sz="2500" u="none" cap="none" strike="noStrike">
              <a:solidFill>
                <a:schemeClr val="lt1"/>
              </a:solidFill>
              <a:latin typeface="Arial Black"/>
              <a:ea typeface="Arial Black"/>
              <a:cs typeface="Arial Black"/>
              <a:sym typeface="Arial Black"/>
            </a:endParaRPr>
          </a:p>
        </p:txBody>
      </p:sp>
      <p:sp>
        <p:nvSpPr>
          <p:cNvPr id="172" name="Google Shape;172;p31"/>
          <p:cNvSpPr txBox="1"/>
          <p:nvPr/>
        </p:nvSpPr>
        <p:spPr>
          <a:xfrm>
            <a:off x="597450" y="1317825"/>
            <a:ext cx="37650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 “Those who love their father or mother more than me are not fit to be my disciples; those who love their son or daughter more than me are not fit to be my disciples.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3" name="Google Shape;173;p3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31"/>
          <p:cNvPicPr preferRelativeResize="0"/>
          <p:nvPr/>
        </p:nvPicPr>
        <p:blipFill>
          <a:blip r:embed="rId3">
            <a:alphaModFix/>
          </a:blip>
          <a:stretch>
            <a:fillRect/>
          </a:stretch>
        </p:blipFill>
        <p:spPr>
          <a:xfrm>
            <a:off x="4572000" y="1000125"/>
            <a:ext cx="4190999" cy="3143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79" name="Shape 179"/>
        <p:cNvGrpSpPr/>
        <p:nvPr/>
      </p:nvGrpSpPr>
      <p:grpSpPr>
        <a:xfrm>
          <a:off x="0" y="0"/>
          <a:ext cx="0" cy="0"/>
          <a:chOff x="0" y="0"/>
          <a:chExt cx="0" cy="0"/>
        </a:xfrm>
      </p:grpSpPr>
      <p:sp>
        <p:nvSpPr>
          <p:cNvPr id="180" name="Google Shape;180;p32"/>
          <p:cNvSpPr txBox="1"/>
          <p:nvPr/>
        </p:nvSpPr>
        <p:spPr>
          <a:xfrm>
            <a:off x="5130946" y="1326888"/>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38</a:t>
            </a:r>
            <a:endParaRPr b="1" i="0" sz="2500" u="none" cap="none" strike="noStrike">
              <a:solidFill>
                <a:srgbClr val="FFFFFF"/>
              </a:solidFill>
              <a:latin typeface="Arial Black"/>
              <a:ea typeface="Arial Black"/>
              <a:cs typeface="Arial Black"/>
              <a:sym typeface="Arial Black"/>
            </a:endParaRPr>
          </a:p>
        </p:txBody>
      </p:sp>
      <p:sp>
        <p:nvSpPr>
          <p:cNvPr id="181" name="Google Shape;181;p32"/>
          <p:cNvSpPr txBox="1"/>
          <p:nvPr/>
        </p:nvSpPr>
        <p:spPr>
          <a:xfrm>
            <a:off x="5130950" y="1969500"/>
            <a:ext cx="34827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Those who do not take up their cross and follow in my steps are not fit to be my disciples.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2" name="Google Shape;182;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3" name="Google Shape;183;p32"/>
          <p:cNvPicPr preferRelativeResize="0"/>
          <p:nvPr/>
        </p:nvPicPr>
        <p:blipFill>
          <a:blip r:embed="rId3">
            <a:alphaModFix/>
          </a:blip>
          <a:stretch>
            <a:fillRect/>
          </a:stretch>
        </p:blipFill>
        <p:spPr>
          <a:xfrm>
            <a:off x="457200" y="1000125"/>
            <a:ext cx="4190999" cy="3143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88" name="Shape 188"/>
        <p:cNvGrpSpPr/>
        <p:nvPr/>
      </p:nvGrpSpPr>
      <p:grpSpPr>
        <a:xfrm>
          <a:off x="0" y="0"/>
          <a:ext cx="0" cy="0"/>
          <a:chOff x="0" y="0"/>
          <a:chExt cx="0" cy="0"/>
        </a:xfrm>
      </p:grpSpPr>
      <p:sp>
        <p:nvSpPr>
          <p:cNvPr id="189" name="Google Shape;189;p33"/>
          <p:cNvSpPr txBox="1"/>
          <p:nvPr/>
        </p:nvSpPr>
        <p:spPr>
          <a:xfrm>
            <a:off x="473075" y="1831022"/>
            <a:ext cx="28773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Those who try to gain their own life will lose it; but those who lose their life for my sake will gain it.</a:t>
            </a:r>
            <a:endParaRPr b="0" i="0" sz="2100" u="none" cap="none" strike="noStrike">
              <a:solidFill>
                <a:schemeClr val="dk1"/>
              </a:solidFill>
              <a:latin typeface="Arial Black"/>
              <a:ea typeface="Arial Black"/>
              <a:cs typeface="Arial Black"/>
              <a:sym typeface="Arial Black"/>
            </a:endParaRPr>
          </a:p>
        </p:txBody>
      </p:sp>
      <p:sp>
        <p:nvSpPr>
          <p:cNvPr id="190" name="Google Shape;190;p33"/>
          <p:cNvSpPr txBox="1"/>
          <p:nvPr/>
        </p:nvSpPr>
        <p:spPr>
          <a:xfrm>
            <a:off x="472952" y="1206445"/>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39</a:t>
            </a:r>
            <a:endParaRPr b="1" i="0" sz="2500" u="none" cap="none" strike="noStrike">
              <a:solidFill>
                <a:srgbClr val="FFFFFF"/>
              </a:solidFill>
              <a:latin typeface="Arial Black"/>
              <a:ea typeface="Arial Black"/>
              <a:cs typeface="Arial Black"/>
              <a:sym typeface="Arial Black"/>
            </a:endParaRPr>
          </a:p>
        </p:txBody>
      </p:sp>
      <p:pic>
        <p:nvPicPr>
          <p:cNvPr id="191" name="Google Shape;191;p33"/>
          <p:cNvPicPr preferRelativeResize="0"/>
          <p:nvPr/>
        </p:nvPicPr>
        <p:blipFill>
          <a:blip r:embed="rId3">
            <a:alphaModFix/>
          </a:blip>
          <a:stretch>
            <a:fillRect/>
          </a:stretch>
        </p:blipFill>
        <p:spPr>
          <a:xfrm>
            <a:off x="3545375" y="625837"/>
            <a:ext cx="5189125" cy="389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96"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40</a:t>
            </a:r>
            <a:endParaRPr b="1" i="0" sz="2500" u="none" cap="none" strike="noStrike">
              <a:solidFill>
                <a:schemeClr val="lt1"/>
              </a:solidFill>
              <a:latin typeface="Arial Black"/>
              <a:ea typeface="Arial Black"/>
              <a:cs typeface="Arial Black"/>
              <a:sym typeface="Arial Black"/>
            </a:endParaRPr>
          </a:p>
        </p:txBody>
      </p:sp>
      <p:sp>
        <p:nvSpPr>
          <p:cNvPr id="198" name="Google Shape;198;p34"/>
          <p:cNvSpPr txBox="1"/>
          <p:nvPr/>
        </p:nvSpPr>
        <p:spPr>
          <a:xfrm>
            <a:off x="643840" y="1868170"/>
            <a:ext cx="25020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 “Whoever welcomes you welcomes me; and whoever welcomes me welcomes the one who sent me. </a:t>
            </a:r>
            <a:endParaRPr b="0" i="0" sz="2100" u="none" cap="none" strike="noStrike">
              <a:solidFill>
                <a:schemeClr val="dk1"/>
              </a:solidFill>
              <a:latin typeface="Arial Black"/>
              <a:ea typeface="Arial Black"/>
              <a:cs typeface="Arial Black"/>
              <a:sym typeface="Arial Black"/>
            </a:endParaRPr>
          </a:p>
        </p:txBody>
      </p:sp>
      <p:pic>
        <p:nvPicPr>
          <p:cNvPr id="199" name="Google Shape;199;p34"/>
          <p:cNvPicPr preferRelativeResize="0"/>
          <p:nvPr/>
        </p:nvPicPr>
        <p:blipFill>
          <a:blip r:embed="rId3">
            <a:alphaModFix/>
          </a:blip>
          <a:stretch>
            <a:fillRect/>
          </a:stretch>
        </p:blipFill>
        <p:spPr>
          <a:xfrm>
            <a:off x="3145840" y="436738"/>
            <a:ext cx="5693361" cy="4270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04" name="Shape 204"/>
        <p:cNvGrpSpPr/>
        <p:nvPr/>
      </p:nvGrpSpPr>
      <p:grpSpPr>
        <a:xfrm>
          <a:off x="0" y="0"/>
          <a:ext cx="0" cy="0"/>
          <a:chOff x="0" y="0"/>
          <a:chExt cx="0" cy="0"/>
        </a:xfrm>
      </p:grpSpPr>
      <p:sp>
        <p:nvSpPr>
          <p:cNvPr id="205" name="Google Shape;205;p35"/>
          <p:cNvSpPr/>
          <p:nvPr/>
        </p:nvSpPr>
        <p:spPr>
          <a:xfrm>
            <a:off x="529648" y="1122367"/>
            <a:ext cx="60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41</a:t>
            </a:r>
            <a:endParaRPr b="1" i="0" sz="2500" u="none" cap="none" strike="noStrike">
              <a:solidFill>
                <a:schemeClr val="lt1"/>
              </a:solidFill>
              <a:latin typeface="Arial Black"/>
              <a:ea typeface="Arial Black"/>
              <a:cs typeface="Arial Black"/>
              <a:sym typeface="Arial Black"/>
            </a:endParaRPr>
          </a:p>
        </p:txBody>
      </p:sp>
      <p:sp>
        <p:nvSpPr>
          <p:cNvPr id="206" name="Google Shape;206;p35"/>
          <p:cNvSpPr txBox="1"/>
          <p:nvPr/>
        </p:nvSpPr>
        <p:spPr>
          <a:xfrm>
            <a:off x="529600" y="1763725"/>
            <a:ext cx="3299400" cy="290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Whoever welcomes God's messenger because he is God's messenger, will share in his reward. And whoever welcomes a good man because he is good, will share in his reward. </a:t>
            </a:r>
            <a:endParaRPr sz="2100">
              <a:solidFill>
                <a:schemeClr val="dk1"/>
              </a:solidFill>
              <a:latin typeface="Arial Black"/>
              <a:ea typeface="Arial Black"/>
              <a:cs typeface="Arial Black"/>
              <a:sym typeface="Arial Black"/>
            </a:endParaRPr>
          </a:p>
        </p:txBody>
      </p:sp>
      <p:pic>
        <p:nvPicPr>
          <p:cNvPr id="207" name="Google Shape;207;p35"/>
          <p:cNvPicPr preferRelativeResize="0"/>
          <p:nvPr/>
        </p:nvPicPr>
        <p:blipFill>
          <a:blip r:embed="rId3">
            <a:alphaModFix/>
          </a:blip>
          <a:stretch>
            <a:fillRect/>
          </a:stretch>
        </p:blipFill>
        <p:spPr>
          <a:xfrm>
            <a:off x="3874575" y="591250"/>
            <a:ext cx="4868324" cy="3651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