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9"/>
  </p:notesMasterIdLst>
  <p:sldIdLst>
    <p:sldId id="256" r:id="rId3"/>
    <p:sldId id="257" r:id="rId4"/>
    <p:sldId id="258" r:id="rId5"/>
    <p:sldId id="259" r:id="rId6"/>
    <p:sldId id="265" r:id="rId7"/>
    <p:sldId id="281" r:id="rId8"/>
    <p:sldId id="282" r:id="rId9"/>
    <p:sldId id="283" r:id="rId10"/>
    <p:sldId id="284" r:id="rId11"/>
    <p:sldId id="285" r:id="rId12"/>
    <p:sldId id="273" r:id="rId13"/>
    <p:sldId id="274" r:id="rId14"/>
    <p:sldId id="275" r:id="rId15"/>
    <p:sldId id="287" r:id="rId16"/>
    <p:sldId id="279" r:id="rId17"/>
    <p:sldId id="286" r:id="rId18"/>
  </p:sldIdLst>
  <p:sldSz cx="18288000" cy="10287000"/>
  <p:notesSz cx="6858000" cy="9144000"/>
  <p:embeddedFontLst>
    <p:embeddedFont>
      <p:font typeface="Arial Black" panose="020B0A04020102020204" pitchFamily="34" charset="0"/>
      <p:bold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537"/>
    <a:srgbClr val="8AD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378"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extLst>
      <p:ext uri="{BB962C8B-B14F-4D97-AF65-F5344CB8AC3E}">
        <p14:creationId xmlns:p14="http://schemas.microsoft.com/office/powerpoint/2010/main" val="321189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6526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extLst>
      <p:ext uri="{BB962C8B-B14F-4D97-AF65-F5344CB8AC3E}">
        <p14:creationId xmlns:p14="http://schemas.microsoft.com/office/powerpoint/2010/main" val="2801386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16</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44275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lang="en-US"/>
          </a:p>
        </p:txBody>
      </p:sp>
    </p:spTree>
    <p:extLst>
      <p:ext uri="{BB962C8B-B14F-4D97-AF65-F5344CB8AC3E}">
        <p14:creationId xmlns:p14="http://schemas.microsoft.com/office/powerpoint/2010/main" val="226719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extLst>
      <p:ext uri="{BB962C8B-B14F-4D97-AF65-F5344CB8AC3E}">
        <p14:creationId xmlns:p14="http://schemas.microsoft.com/office/powerpoint/2010/main" val="441993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extLst>
      <p:ext uri="{BB962C8B-B14F-4D97-AF65-F5344CB8AC3E}">
        <p14:creationId xmlns:p14="http://schemas.microsoft.com/office/powerpoint/2010/main" val="260918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extLst>
      <p:ext uri="{BB962C8B-B14F-4D97-AF65-F5344CB8AC3E}">
        <p14:creationId xmlns:p14="http://schemas.microsoft.com/office/powerpoint/2010/main" val="270125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extLst>
      <p:ext uri="{BB962C8B-B14F-4D97-AF65-F5344CB8AC3E}">
        <p14:creationId xmlns:p14="http://schemas.microsoft.com/office/powerpoint/2010/main" val="35353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g1582d76b34a_0_19"/>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g1582d76b34a_0_19"/>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g1582d76b34a_0_19"/>
          <p:cNvSpPr/>
          <p:nvPr/>
        </p:nvSpPr>
        <p:spPr>
          <a:xfrm>
            <a:off x="1261251" y="6548575"/>
            <a:ext cx="7868400" cy="80820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1661150" y="6721825"/>
            <a:ext cx="70104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January 15 | Feast of </a:t>
            </a:r>
            <a:r>
              <a:rPr lang="en-US" sz="3000" b="1" i="0" u="none" strike="noStrike" cap="none" dirty="0" err="1">
                <a:solidFill>
                  <a:srgbClr val="FFFFFF"/>
                </a:solidFill>
                <a:latin typeface="Arial" panose="020B0604020202020204"/>
                <a:ea typeface="Arial" panose="020B0604020202020204"/>
                <a:cs typeface="Arial" panose="020B0604020202020204"/>
                <a:sym typeface="Arial" panose="020B0604020202020204"/>
              </a:rPr>
              <a:t>Sto</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3000" b="1" dirty="0">
                <a:solidFill>
                  <a:srgbClr val="FFFFFF"/>
                </a:solidFill>
              </a:rPr>
              <a:t>Niño</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g1582d76b34a_0_19"/>
          <p:cNvPicPr preferRelativeResize="0"/>
          <p:nvPr/>
        </p:nvPicPr>
        <p:blipFill rotWithShape="1">
          <a:blip r:embed="rId3"/>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6">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1179914" y="2207351"/>
            <a:ext cx="6288936"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See that you don't despise any of these little ones. Their angels in heaven, I tell you, are always in the presence of my Father in heaven.</a:t>
            </a:r>
            <a:endParaRPr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179914" y="1242038"/>
            <a:ext cx="925800" cy="769441"/>
          </a:xfrm>
          <a:prstGeom prst="rect">
            <a:avLst/>
          </a:prstGeom>
          <a:solidFill>
            <a:schemeClr val="tx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10</a:t>
            </a:r>
          </a:p>
        </p:txBody>
      </p:sp>
      <p:pic>
        <p:nvPicPr>
          <p:cNvPr id="4" name="Picture 3" descr="A group of people&#10;&#10;Description automatically generated with low confidence">
            <a:extLst>
              <a:ext uri="{FF2B5EF4-FFF2-40B4-BE49-F238E27FC236}">
                <a16:creationId xmlns:a16="http://schemas.microsoft.com/office/drawing/2014/main" id="{B3E7481D-BA2D-9C33-132D-E5BA9846609C}"/>
              </a:ext>
            </a:extLst>
          </p:cNvPr>
          <p:cNvPicPr>
            <a:picLocks noChangeAspect="1"/>
          </p:cNvPicPr>
          <p:nvPr/>
        </p:nvPicPr>
        <p:blipFill>
          <a:blip r:embed="rId3"/>
          <a:stretch>
            <a:fillRect/>
          </a:stretch>
        </p:blipFill>
        <p:spPr>
          <a:xfrm>
            <a:off x="962025" y="1352550"/>
            <a:ext cx="9753600" cy="7315200"/>
          </a:xfrm>
          <a:prstGeom prst="rect">
            <a:avLst/>
          </a:prstGeom>
        </p:spPr>
      </p:pic>
    </p:spTree>
    <p:extLst>
      <p:ext uri="{BB962C8B-B14F-4D97-AF65-F5344CB8AC3E}">
        <p14:creationId xmlns:p14="http://schemas.microsoft.com/office/powerpoint/2010/main" val="177434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47"/>
        <p:cNvGrpSpPr/>
        <p:nvPr/>
      </p:nvGrpSpPr>
      <p:grpSpPr>
        <a:xfrm>
          <a:off x="0" y="0"/>
          <a:ext cx="0" cy="0"/>
          <a:chOff x="0" y="0"/>
          <a:chExt cx="0" cy="0"/>
        </a:xfrm>
      </p:grpSpPr>
      <p:sp>
        <p:nvSpPr>
          <p:cNvPr id="248" name="Google Shape;248;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675527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1" name="Shape 254"/>
        <p:cNvGrpSpPr/>
        <p:nvPr/>
      </p:nvGrpSpPr>
      <p:grpSpPr>
        <a:xfrm>
          <a:off x="0" y="0"/>
          <a:ext cx="0" cy="0"/>
          <a:chOff x="0" y="0"/>
          <a:chExt cx="0" cy="0"/>
        </a:xfrm>
      </p:grpSpPr>
      <p:sp>
        <p:nvSpPr>
          <p:cNvPr id="255" name="Google Shape;255;p23"/>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56" name="Google Shape;256;p23"/>
          <p:cNvPicPr preferRelativeResize="0"/>
          <p:nvPr/>
        </p:nvPicPr>
        <p:blipFill rotWithShape="1">
          <a:blip r:embed="rId3"/>
          <a:srcRect/>
          <a:stretch>
            <a:fillRect/>
          </a:stretch>
        </p:blipFill>
        <p:spPr>
          <a:xfrm>
            <a:off x="9720064" y="1471092"/>
            <a:ext cx="7010400" cy="7010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61"/>
        <p:cNvGrpSpPr/>
        <p:nvPr/>
      </p:nvGrpSpPr>
      <p:grpSpPr>
        <a:xfrm>
          <a:off x="0" y="0"/>
          <a:ext cx="0" cy="0"/>
          <a:chOff x="0" y="0"/>
          <a:chExt cx="0" cy="0"/>
        </a:xfrm>
      </p:grpSpPr>
      <p:sp>
        <p:nvSpPr>
          <p:cNvPr id="264" name="Google Shape;264;p22"/>
          <p:cNvSpPr txBox="1"/>
          <p:nvPr/>
        </p:nvSpPr>
        <p:spPr>
          <a:xfrm>
            <a:off x="3692114" y="1776641"/>
            <a:ext cx="10903771" cy="1200288"/>
          </a:xfrm>
          <a:prstGeom prst="rect">
            <a:avLst/>
          </a:prstGeom>
          <a:noFill/>
          <a:ln>
            <a:noFill/>
          </a:ln>
        </p:spPr>
        <p:txBody>
          <a:bodyPr spcFirstLastPara="1" wrap="square" lIns="91425" tIns="45700" rIns="91425" bIns="45700" anchor="t" anchorCtr="0">
            <a:spAutoFit/>
          </a:bodyPr>
          <a:lstStyle/>
          <a:p>
            <a:pPr marL="457200" indent="-177800" algn="ctr">
              <a:buClr>
                <a:schemeClr val="lt1"/>
              </a:buClr>
              <a:buSzPts val="4400"/>
              <a:buFont typeface="Calibri" panose="020F0502020204030204"/>
              <a:buNone/>
            </a:pPr>
            <a:r>
              <a:rPr lang="en-US" sz="3600" b="1" cap="none" dirty="0">
                <a:solidFill>
                  <a:schemeClr val="tx1"/>
                </a:solidFill>
                <a:latin typeface="Calibri" panose="020F0502020204030204"/>
                <a:ea typeface="Calibri" panose="020F0502020204030204"/>
                <a:cs typeface="Calibri" panose="020F0502020204030204"/>
                <a:sym typeface="Calibri" panose="020F0502020204030204"/>
              </a:rPr>
              <a:t>Have the kids make crowns from paper.</a:t>
            </a:r>
          </a:p>
          <a:p>
            <a:pPr marL="457200" indent="-177800" algn="ctr">
              <a:buClr>
                <a:schemeClr val="lt1"/>
              </a:buClr>
              <a:buSzPts val="4400"/>
              <a:buFont typeface="Calibri" panose="020F0502020204030204"/>
              <a:buNone/>
            </a:pPr>
            <a:r>
              <a:rPr lang="en-US" sz="3600" b="1" cap="none" dirty="0">
                <a:solidFill>
                  <a:schemeClr val="tx1"/>
                </a:solidFill>
                <a:latin typeface="Calibri" panose="020F0502020204030204"/>
                <a:ea typeface="Calibri" panose="020F0502020204030204"/>
                <a:cs typeface="Calibri" panose="020F0502020204030204"/>
                <a:sym typeface="Calibri" panose="020F0502020204030204"/>
              </a:rPr>
              <a:t>Describe how God has made us all children of the King.</a:t>
            </a:r>
            <a:endParaRPr sz="3600" b="1" cap="none" dirty="0">
              <a:solidFill>
                <a:schemeClr val="tx1"/>
              </a:solidFill>
              <a:latin typeface="Calibri" panose="020F0502020204030204"/>
              <a:ea typeface="Calibri" panose="020F0502020204030204"/>
              <a:cs typeface="Calibri" panose="020F0502020204030204"/>
              <a:sym typeface="Calibri" panose="020F0502020204030204"/>
            </a:endParaRPr>
          </a:p>
        </p:txBody>
      </p:sp>
      <p:sp>
        <p:nvSpPr>
          <p:cNvPr id="265" name="Google Shape;265;p22"/>
          <p:cNvSpPr txBox="1"/>
          <p:nvPr/>
        </p:nvSpPr>
        <p:spPr>
          <a:xfrm>
            <a:off x="1234650" y="541740"/>
            <a:ext cx="15818700" cy="1107996"/>
          </a:xfrm>
          <a:prstGeom prst="rect">
            <a:avLst/>
          </a:prstGeom>
          <a:noFill/>
          <a:ln>
            <a:noFill/>
          </a:ln>
        </p:spPr>
        <p:txBody>
          <a:bodyPr spcFirstLastPara="1" wrap="square" lIns="0" tIns="0" rIns="0" bIns="0" anchor="t" anchorCtr="0">
            <a:spAutoFit/>
          </a:bodyPr>
          <a:lstStyle/>
          <a:p>
            <a:pPr marL="0" indent="0" algn="ctr">
              <a:buClr>
                <a:srgbClr val="000000"/>
              </a:buClr>
              <a:buSzPts val="3700"/>
              <a:buFont typeface="Arial" panose="020B0604020202020204"/>
              <a:buNone/>
            </a:pPr>
            <a:r>
              <a:rPr lang="en-US" sz="7200" b="1" cap="none" dirty="0">
                <a:latin typeface="Arial" panose="020B0604020202020204"/>
                <a:ea typeface="Arial" panose="020B0604020202020204"/>
                <a:cs typeface="Arial" panose="020B0604020202020204"/>
                <a:sym typeface="Arial" panose="020B0604020202020204"/>
              </a:rPr>
              <a:t>Activity: </a:t>
            </a:r>
            <a:r>
              <a:rPr lang="en-US" sz="7200" cap="none" dirty="0">
                <a:latin typeface="Arial" panose="020B0604020202020204"/>
                <a:ea typeface="Arial" panose="020B0604020202020204"/>
                <a:cs typeface="Arial" panose="020B0604020202020204"/>
                <a:sym typeface="Arial" panose="020B0604020202020204"/>
              </a:rPr>
              <a:t>Paper Crown</a:t>
            </a:r>
          </a:p>
        </p:txBody>
      </p:sp>
      <p:sp>
        <p:nvSpPr>
          <p:cNvPr id="3" name="TextBox 2">
            <a:extLst>
              <a:ext uri="{FF2B5EF4-FFF2-40B4-BE49-F238E27FC236}">
                <a16:creationId xmlns:a16="http://schemas.microsoft.com/office/drawing/2014/main" id="{F9D7C32C-0817-6CC1-06E1-52A266970906}"/>
              </a:ext>
            </a:extLst>
          </p:cNvPr>
          <p:cNvSpPr txBox="1"/>
          <p:nvPr/>
        </p:nvSpPr>
        <p:spPr>
          <a:xfrm>
            <a:off x="2168191" y="3424990"/>
            <a:ext cx="6838950" cy="6186309"/>
          </a:xfrm>
          <a:prstGeom prst="rect">
            <a:avLst/>
          </a:prstGeom>
          <a:noFill/>
        </p:spPr>
        <p:txBody>
          <a:bodyPr wrap="square" rtlCol="0">
            <a:spAutoFit/>
          </a:bodyPr>
          <a:lstStyle/>
          <a:p>
            <a:r>
              <a:rPr lang="en-PH" sz="4400" b="1" dirty="0"/>
              <a:t>Materials:</a:t>
            </a:r>
          </a:p>
          <a:p>
            <a:endParaRPr lang="en-PH" sz="4400" dirty="0"/>
          </a:p>
          <a:p>
            <a:r>
              <a:rPr lang="en-US" sz="4400" dirty="0"/>
              <a:t>1. Variety of construction papers</a:t>
            </a:r>
          </a:p>
          <a:p>
            <a:r>
              <a:rPr lang="en-US" sz="4400" dirty="0"/>
              <a:t>2. Scissors</a:t>
            </a:r>
          </a:p>
          <a:p>
            <a:r>
              <a:rPr lang="en-US" sz="4400" dirty="0"/>
              <a:t>3. Glue</a:t>
            </a:r>
          </a:p>
          <a:p>
            <a:r>
              <a:rPr lang="en-US" sz="4400" dirty="0"/>
              <a:t>4. Tape</a:t>
            </a:r>
          </a:p>
          <a:p>
            <a:r>
              <a:rPr lang="en-US" sz="4400" dirty="0"/>
              <a:t>5. Crayons</a:t>
            </a:r>
          </a:p>
          <a:p>
            <a:r>
              <a:rPr lang="en-US" sz="4400" dirty="0"/>
              <a:t>6. Glitters (optional)</a:t>
            </a:r>
            <a:endParaRPr lang="en-PH" sz="4400" dirty="0"/>
          </a:p>
        </p:txBody>
      </p:sp>
      <p:pic>
        <p:nvPicPr>
          <p:cNvPr id="5" name="Picture 4" descr="Shape&#10;&#10;Description automatically generated">
            <a:extLst>
              <a:ext uri="{FF2B5EF4-FFF2-40B4-BE49-F238E27FC236}">
                <a16:creationId xmlns:a16="http://schemas.microsoft.com/office/drawing/2014/main" id="{5E5F4F5F-66B7-6FBA-BE26-6EA876F1DEDB}"/>
              </a:ext>
            </a:extLst>
          </p:cNvPr>
          <p:cNvPicPr>
            <a:picLocks noChangeAspect="1"/>
          </p:cNvPicPr>
          <p:nvPr/>
        </p:nvPicPr>
        <p:blipFill>
          <a:blip r:embed="rId3"/>
          <a:stretch>
            <a:fillRect/>
          </a:stretch>
        </p:blipFill>
        <p:spPr>
          <a:xfrm>
            <a:off x="9470595" y="3424990"/>
            <a:ext cx="6131431" cy="61314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61"/>
        <p:cNvGrpSpPr/>
        <p:nvPr/>
      </p:nvGrpSpPr>
      <p:grpSpPr>
        <a:xfrm>
          <a:off x="0" y="0"/>
          <a:ext cx="0" cy="0"/>
          <a:chOff x="0" y="0"/>
          <a:chExt cx="0" cy="0"/>
        </a:xfrm>
      </p:grpSpPr>
      <p:sp>
        <p:nvSpPr>
          <p:cNvPr id="3" name="TextBox 2">
            <a:extLst>
              <a:ext uri="{FF2B5EF4-FFF2-40B4-BE49-F238E27FC236}">
                <a16:creationId xmlns:a16="http://schemas.microsoft.com/office/drawing/2014/main" id="{F9D7C32C-0817-6CC1-06E1-52A266970906}"/>
              </a:ext>
            </a:extLst>
          </p:cNvPr>
          <p:cNvSpPr txBox="1"/>
          <p:nvPr/>
        </p:nvSpPr>
        <p:spPr>
          <a:xfrm>
            <a:off x="1061287" y="911572"/>
            <a:ext cx="7912530" cy="8463855"/>
          </a:xfrm>
          <a:prstGeom prst="rect">
            <a:avLst/>
          </a:prstGeom>
          <a:noFill/>
        </p:spPr>
        <p:txBody>
          <a:bodyPr wrap="square" rtlCol="0">
            <a:spAutoFit/>
          </a:bodyPr>
          <a:lstStyle/>
          <a:p>
            <a:r>
              <a:rPr lang="en-PH" sz="3200" b="1" dirty="0"/>
              <a:t>Instructions:</a:t>
            </a:r>
          </a:p>
          <a:p>
            <a:endParaRPr lang="en-PH" sz="3200" dirty="0"/>
          </a:p>
          <a:p>
            <a:r>
              <a:rPr lang="en-US" sz="3200" dirty="0"/>
              <a:t>1. Cut a head band-wide (2-inch width) paper from the construction paper for the base.</a:t>
            </a:r>
          </a:p>
          <a:p>
            <a:endParaRPr lang="en-US" sz="3200" dirty="0"/>
          </a:p>
          <a:p>
            <a:r>
              <a:rPr lang="en-US" sz="3200" dirty="0"/>
              <a:t>2. Lay the headband flat on the table. Glue or tape triangles and other shapes to the back of the headband.</a:t>
            </a:r>
          </a:p>
          <a:p>
            <a:endParaRPr lang="en-US" sz="3200" dirty="0"/>
          </a:p>
          <a:p>
            <a:r>
              <a:rPr lang="en-US" sz="3200" dirty="0"/>
              <a:t>3. Decorate the crown with paper shapes, crayons or markers, and self-adhesive dots or other decorations.</a:t>
            </a:r>
          </a:p>
          <a:p>
            <a:endParaRPr lang="en-US" sz="3200" dirty="0"/>
          </a:p>
          <a:p>
            <a:r>
              <a:rPr lang="en-US" sz="3200" dirty="0"/>
              <a:t>4. Glue a large diamond shape to the front of the crown. You may add glitters if you have!</a:t>
            </a:r>
            <a:endParaRPr lang="en-PH" sz="3200" dirty="0"/>
          </a:p>
        </p:txBody>
      </p:sp>
      <p:pic>
        <p:nvPicPr>
          <p:cNvPr id="7" name="Picture 6">
            <a:extLst>
              <a:ext uri="{FF2B5EF4-FFF2-40B4-BE49-F238E27FC236}">
                <a16:creationId xmlns:a16="http://schemas.microsoft.com/office/drawing/2014/main" id="{E65579B5-623E-6886-AD54-A4E785C87CF4}"/>
              </a:ext>
            </a:extLst>
          </p:cNvPr>
          <p:cNvPicPr>
            <a:picLocks noChangeAspect="1"/>
          </p:cNvPicPr>
          <p:nvPr/>
        </p:nvPicPr>
        <p:blipFill>
          <a:blip r:embed="rId3"/>
          <a:stretch>
            <a:fillRect/>
          </a:stretch>
        </p:blipFill>
        <p:spPr>
          <a:xfrm>
            <a:off x="12216727" y="4113459"/>
            <a:ext cx="6588631" cy="6588631"/>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6539D149-FDE0-8A53-3BE7-CA51FFACC18B}"/>
              </a:ext>
            </a:extLst>
          </p:cNvPr>
          <p:cNvPicPr>
            <a:picLocks noChangeAspect="1"/>
          </p:cNvPicPr>
          <p:nvPr/>
        </p:nvPicPr>
        <p:blipFill>
          <a:blip r:embed="rId4"/>
          <a:stretch>
            <a:fillRect/>
          </a:stretch>
        </p:blipFill>
        <p:spPr>
          <a:xfrm>
            <a:off x="9314185" y="697832"/>
            <a:ext cx="5715000" cy="5715000"/>
          </a:xfrm>
          <a:prstGeom prst="rect">
            <a:avLst/>
          </a:prstGeom>
        </p:spPr>
      </p:pic>
    </p:spTree>
    <p:extLst>
      <p:ext uri="{BB962C8B-B14F-4D97-AF65-F5344CB8AC3E}">
        <p14:creationId xmlns:p14="http://schemas.microsoft.com/office/powerpoint/2010/main" val="1402920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95"/>
        <p:cNvGrpSpPr/>
        <p:nvPr/>
      </p:nvGrpSpPr>
      <p:grpSpPr>
        <a:xfrm>
          <a:off x="0" y="0"/>
          <a:ext cx="0" cy="0"/>
          <a:chOff x="0" y="0"/>
          <a:chExt cx="0" cy="0"/>
        </a:xfrm>
      </p:grpSpPr>
      <p:sp>
        <p:nvSpPr>
          <p:cNvPr id="296" name="Google Shape;296;gf7e905350f_0_52"/>
          <p:cNvSpPr/>
          <p:nvPr/>
        </p:nvSpPr>
        <p:spPr>
          <a:xfrm>
            <a:off x="1083950" y="902171"/>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083950" y="1751329"/>
            <a:ext cx="9238200" cy="763350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Dear God,</a:t>
            </a:r>
            <a:endParaRPr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rtl="0">
              <a:lnSpc>
                <a:spcPct val="100000"/>
              </a:lnSpc>
              <a:spcBef>
                <a:spcPts val="0"/>
              </a:spcBef>
              <a:spcAft>
                <a:spcPts val="0"/>
              </a:spcAft>
              <a:buClr>
                <a:srgbClr val="000000"/>
              </a:buClr>
              <a:buSzPts val="4000"/>
              <a:buFont typeface="Arial" panose="020B0604020202020204"/>
              <a:buNone/>
            </a:pPr>
            <a:endParaRPr lang="en-PH" sz="4000" b="1" dirty="0">
              <a:solidFill>
                <a:schemeClr val="lt1"/>
              </a:solidFill>
            </a:endParaRPr>
          </a:p>
          <a:p>
            <a:pPr marL="0" marR="0" lvl="0" indent="0" rtl="0">
              <a:lnSpc>
                <a:spcPct val="100000"/>
              </a:lnSpc>
              <a:spcBef>
                <a:spcPts val="0"/>
              </a:spcBef>
              <a:spcAft>
                <a:spcPts val="0"/>
              </a:spcAft>
              <a:buClr>
                <a:srgbClr val="000000"/>
              </a:buClr>
              <a:buSzPts val="4000"/>
              <a:buFont typeface="Arial" panose="020B0604020202020204"/>
              <a:buNone/>
            </a:pPr>
            <a:r>
              <a:rPr lang="en-US" sz="4000" b="1" dirty="0">
                <a:solidFill>
                  <a:schemeClr val="lt1"/>
                </a:solidFill>
              </a:rPr>
              <a:t>Teach me to be humble. Lead me in humility at all times. Teach me not to judge and let me find forgiveness through humility. Through humility, may love be seen in me. Amen.“</a:t>
            </a:r>
          </a:p>
          <a:p>
            <a:pPr marL="0" marR="0" lvl="0" indent="0" rtl="0">
              <a:lnSpc>
                <a:spcPct val="100000"/>
              </a:lnSpc>
              <a:spcBef>
                <a:spcPts val="0"/>
              </a:spcBef>
              <a:spcAft>
                <a:spcPts val="0"/>
              </a:spcAft>
              <a:buClr>
                <a:srgbClr val="000000"/>
              </a:buClr>
              <a:buSzPts val="4000"/>
              <a:buFont typeface="Arial" panose="020B0604020202020204"/>
              <a:buNone/>
            </a:pPr>
            <a:endParaRPr sz="40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In Jesus' name we pray. </a:t>
            </a:r>
            <a:endParaRPr sz="40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Amen.</a:t>
            </a:r>
            <a:endParaRPr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98" name="Google Shape;298;gf7e905350f_0_52"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582d76b34a_0_19"/>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g1582d76b34a_0_19"/>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g1582d76b34a_0_19"/>
          <p:cNvSpPr/>
          <p:nvPr/>
        </p:nvSpPr>
        <p:spPr>
          <a:xfrm>
            <a:off x="1261251" y="6548575"/>
            <a:ext cx="7868400" cy="80820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1661150" y="6721825"/>
            <a:ext cx="70104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January 15 | Feast of </a:t>
            </a:r>
            <a:r>
              <a:rPr lang="en-US" sz="3000" b="1" i="0" u="none" strike="noStrike" cap="none" dirty="0" err="1">
                <a:solidFill>
                  <a:srgbClr val="FFFFFF"/>
                </a:solidFill>
                <a:latin typeface="Arial" panose="020B0604020202020204"/>
                <a:ea typeface="Arial" panose="020B0604020202020204"/>
                <a:cs typeface="Arial" panose="020B0604020202020204"/>
                <a:sym typeface="Arial" panose="020B0604020202020204"/>
              </a:rPr>
              <a:t>Sto</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3000" b="1" dirty="0">
                <a:solidFill>
                  <a:srgbClr val="FFFFFF"/>
                </a:solidFill>
              </a:rPr>
              <a:t>Niño</a:t>
            </a:r>
            <a:endParaRPr lang="en-US"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g1582d76b34a_0_19"/>
          <p:cNvPicPr preferRelativeResize="0"/>
          <p:nvPr/>
        </p:nvPicPr>
        <p:blipFill rotWithShape="1">
          <a:blip r:embed="rId3"/>
          <a:srcRect/>
          <a:stretch>
            <a:fill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264379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366092"/>
        </a:solidFill>
        <a:effectLst/>
      </p:bgPr>
    </p:bg>
    <p:spTree>
      <p:nvGrpSpPr>
        <p:cNvPr id="1" name="Shape 108"/>
        <p:cNvGrpSpPr/>
        <p:nvPr/>
      </p:nvGrpSpPr>
      <p:grpSpPr>
        <a:xfrm>
          <a:off x="0" y="0"/>
          <a:ext cx="0" cy="0"/>
          <a:chOff x="0" y="0"/>
          <a:chExt cx="0" cy="0"/>
        </a:xfrm>
      </p:grpSpPr>
      <p:sp>
        <p:nvSpPr>
          <p:cNvPr id="110" name="Google Shape;110;p2"/>
          <p:cNvSpPr txBox="1"/>
          <p:nvPr/>
        </p:nvSpPr>
        <p:spPr>
          <a:xfrm>
            <a:off x="1519532" y="1203960"/>
            <a:ext cx="15248937" cy="787908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200" b="1" i="0" u="sng" strike="noStrike" cap="none" dirty="0">
                <a:solidFill>
                  <a:schemeClr val="lt1"/>
                </a:solidFill>
                <a:latin typeface="Arial" panose="020B0604020202020204"/>
                <a:ea typeface="Arial" panose="020B0604020202020204"/>
                <a:cs typeface="Arial" panose="020B0604020202020204"/>
                <a:sym typeface="Arial" panose="020B0604020202020204"/>
              </a:rPr>
              <a:t>Notable Background and Lessons</a:t>
            </a:r>
          </a:p>
          <a:p>
            <a:pPr marL="0" marR="0" lvl="0" indent="0" algn="l" rtl="0">
              <a:lnSpc>
                <a:spcPct val="100000"/>
              </a:lnSpc>
              <a:spcBef>
                <a:spcPts val="0"/>
              </a:spcBef>
              <a:spcAft>
                <a:spcPts val="0"/>
              </a:spcAft>
              <a:buClr>
                <a:srgbClr val="000000"/>
              </a:buClr>
              <a:buSzPts val="3000"/>
              <a:buFont typeface="Arial" panose="020B0604020202020204"/>
              <a:buNone/>
            </a:pPr>
            <a:endParaRPr lang="en-US" sz="3200" b="1" dirty="0">
              <a:solidFill>
                <a:schemeClr val="lt1"/>
              </a:solidFill>
            </a:endParaRPr>
          </a:p>
          <a:p>
            <a:pPr marL="0" marR="0" lvl="0" indent="0" algn="l" rtl="0">
              <a:lnSpc>
                <a:spcPct val="100000"/>
              </a:lnSpc>
              <a:spcBef>
                <a:spcPts val="0"/>
              </a:spcBef>
              <a:spcAft>
                <a:spcPts val="0"/>
              </a:spcAft>
              <a:buClr>
                <a:srgbClr val="000000"/>
              </a:buClr>
              <a:buSzPts val="3000"/>
              <a:buFont typeface="Arial" panose="020B0604020202020204"/>
              <a:buNone/>
            </a:pPr>
            <a:r>
              <a:rPr lang="en-US" sz="3200" b="0" i="0" strike="noStrike" cap="none" dirty="0">
                <a:solidFill>
                  <a:schemeClr val="lt1"/>
                </a:solidFill>
                <a:latin typeface="Arial" panose="020B0604020202020204"/>
                <a:ea typeface="Arial" panose="020B0604020202020204"/>
                <a:cs typeface="Arial" panose="020B0604020202020204"/>
                <a:sym typeface="Arial" panose="020B0604020202020204"/>
              </a:rPr>
              <a:t>- Back when Jesus was alive, people did not always think kids were very important! A lot of times children were ignored or used for work until they were old enough to understand and really participate in things.</a:t>
            </a:r>
          </a:p>
          <a:p>
            <a:pPr marL="0" marR="0" lvl="0" indent="0" algn="l" rtl="0">
              <a:lnSpc>
                <a:spcPct val="100000"/>
              </a:lnSpc>
              <a:spcBef>
                <a:spcPts val="0"/>
              </a:spcBef>
              <a:spcAft>
                <a:spcPts val="0"/>
              </a:spcAft>
              <a:buClr>
                <a:srgbClr val="000000"/>
              </a:buClr>
              <a:buSzPts val="3000"/>
              <a:buFont typeface="Arial" panose="020B0604020202020204"/>
              <a:buNone/>
            </a:pPr>
            <a:endParaRPr lang="en-US" sz="3200" dirty="0">
              <a:solidFill>
                <a:schemeClr val="lt1"/>
              </a:solidFill>
            </a:endParaRPr>
          </a:p>
          <a:p>
            <a:pPr marL="0" marR="0" lvl="0" indent="0" algn="l" rtl="0">
              <a:lnSpc>
                <a:spcPct val="100000"/>
              </a:lnSpc>
              <a:spcBef>
                <a:spcPts val="0"/>
              </a:spcBef>
              <a:spcAft>
                <a:spcPts val="0"/>
              </a:spcAft>
              <a:buClr>
                <a:srgbClr val="000000"/>
              </a:buClr>
              <a:buSzPts val="3000"/>
              <a:buFont typeface="Arial" panose="020B0604020202020204"/>
              <a:buNone/>
            </a:pPr>
            <a:r>
              <a:rPr lang="en-US" sz="3200" b="0" i="0" strike="noStrike" cap="none" dirty="0">
                <a:solidFill>
                  <a:schemeClr val="lt1"/>
                </a:solidFill>
                <a:latin typeface="Arial" panose="020B0604020202020204"/>
                <a:ea typeface="Arial" panose="020B0604020202020204"/>
                <a:cs typeface="Arial" panose="020B0604020202020204"/>
                <a:sym typeface="Arial" panose="020B0604020202020204"/>
              </a:rPr>
              <a:t>- God thinks that little children are important, and He wants even big people to think with a humble and childlike attitude.</a:t>
            </a:r>
          </a:p>
          <a:p>
            <a:pPr marL="0" marR="0" lvl="0" indent="0" algn="l" rtl="0">
              <a:lnSpc>
                <a:spcPct val="100000"/>
              </a:lnSpc>
              <a:spcBef>
                <a:spcPts val="0"/>
              </a:spcBef>
              <a:spcAft>
                <a:spcPts val="0"/>
              </a:spcAft>
              <a:buClr>
                <a:srgbClr val="000000"/>
              </a:buClr>
              <a:buSzPts val="3000"/>
              <a:buFont typeface="Arial" panose="020B0604020202020204"/>
              <a:buNone/>
            </a:pPr>
            <a:endParaRPr lang="en-US" sz="3200" b="0" i="0"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000"/>
              <a:buFont typeface="Arial" panose="020B0604020202020204"/>
              <a:buNone/>
            </a:pPr>
            <a:r>
              <a:rPr lang="en-US" sz="3200" b="0" i="0" strike="noStrike" cap="none" dirty="0">
                <a:solidFill>
                  <a:schemeClr val="lt1"/>
                </a:solidFill>
                <a:latin typeface="Arial" panose="020B0604020202020204"/>
                <a:ea typeface="Arial" panose="020B0604020202020204"/>
                <a:cs typeface="Arial" panose="020B0604020202020204"/>
                <a:sym typeface="Arial" panose="020B0604020202020204"/>
              </a:rPr>
              <a:t>- The greatest has a humble and sincere heart.</a:t>
            </a:r>
          </a:p>
          <a:p>
            <a:pPr marL="0" marR="0" lvl="0" indent="0" algn="l" rtl="0">
              <a:lnSpc>
                <a:spcPct val="100000"/>
              </a:lnSpc>
              <a:spcBef>
                <a:spcPts val="0"/>
              </a:spcBef>
              <a:spcAft>
                <a:spcPts val="0"/>
              </a:spcAft>
              <a:buClr>
                <a:srgbClr val="000000"/>
              </a:buClr>
              <a:buSzPts val="3000"/>
              <a:buFont typeface="Arial" panose="020B0604020202020204"/>
              <a:buNone/>
            </a:pPr>
            <a:endParaRPr lang="en-PH" sz="3200" b="0" i="0"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000"/>
              <a:buFont typeface="Arial" panose="020B0604020202020204"/>
              <a:buNone/>
            </a:pPr>
            <a:r>
              <a:rPr lang="en-PH" sz="3200" dirty="0">
                <a:solidFill>
                  <a:schemeClr val="lt1"/>
                </a:solidFill>
              </a:rPr>
              <a:t>- </a:t>
            </a:r>
            <a:r>
              <a:rPr lang="en-US" sz="3200" dirty="0">
                <a:solidFill>
                  <a:schemeClr val="lt1"/>
                </a:solidFill>
              </a:rPr>
              <a:t>What makes a person great? A person may have superior skills and abilities, they may win the contests and achieve much success by the world’s standards, but in God’s eyes, those things are unimportant for the truly great in His sight are those who are humble servants. They may serve in the spot light, or they may serve out of sight, but if they serve with the humility of a child they are great in His sight.</a:t>
            </a:r>
            <a:endParaRPr sz="3200" b="0" i="0"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5"/>
        <p:cNvGrpSpPr/>
        <p:nvPr/>
      </p:nvGrpSpPr>
      <p:grpSpPr>
        <a:xfrm>
          <a:off x="0" y="0"/>
          <a:ext cx="0" cy="0"/>
          <a:chOff x="0" y="0"/>
          <a:chExt cx="0" cy="0"/>
        </a:xfrm>
      </p:grpSpPr>
      <p:sp>
        <p:nvSpPr>
          <p:cNvPr id="117" name="Google Shape;117;p3"/>
          <p:cNvSpPr/>
          <p:nvPr/>
        </p:nvSpPr>
        <p:spPr>
          <a:xfrm>
            <a:off x="0" y="8146052"/>
            <a:ext cx="18288000" cy="269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8" name="Google Shape;118;p3"/>
          <p:cNvSpPr txBox="1"/>
          <p:nvPr/>
        </p:nvSpPr>
        <p:spPr>
          <a:xfrm>
            <a:off x="0" y="8443313"/>
            <a:ext cx="18288000" cy="861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600" dirty="0">
                <a:solidFill>
                  <a:srgbClr val="C00000"/>
                </a:solidFill>
                <a:latin typeface="Arial Black" panose="020B0A04020102020204"/>
                <a:ea typeface="Arial Black" panose="020B0A04020102020204"/>
                <a:cs typeface="Arial Black" panose="020B0A04020102020204"/>
                <a:sym typeface="Arial Black" panose="020B0A04020102020204"/>
              </a:rPr>
              <a:t>Who is the Greatest?</a:t>
            </a:r>
            <a:endParaRPr lang="en-US" sz="5600" b="0" i="0" u="none" strike="noStrike" cap="none" dirty="0">
              <a:solidFill>
                <a:srgbClr val="C00000"/>
              </a:solidFill>
              <a:latin typeface="Arial Black" panose="020B0A04020102020204"/>
              <a:ea typeface="Arial Black" panose="020B0A04020102020204"/>
              <a:cs typeface="Arial Black" panose="020B0A04020102020204"/>
              <a:sym typeface="Arial Black" panose="020B0A04020102020204"/>
            </a:endParaRPr>
          </a:p>
        </p:txBody>
      </p:sp>
      <p:sp>
        <p:nvSpPr>
          <p:cNvPr id="119" name="Google Shape;119;p3"/>
          <p:cNvSpPr txBox="1"/>
          <p:nvPr/>
        </p:nvSpPr>
        <p:spPr>
          <a:xfrm>
            <a:off x="3528150" y="9366725"/>
            <a:ext cx="11231700" cy="769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Matthew </a:t>
            </a:r>
            <a:r>
              <a:rPr lang="en-US" sz="5000" dirty="0">
                <a:solidFill>
                  <a:schemeClr val="dk1"/>
                </a:solidFill>
                <a:latin typeface="Arial Black" panose="020B0A04020102020204"/>
                <a:ea typeface="Arial Black" panose="020B0A04020102020204"/>
                <a:cs typeface="Arial Black" panose="020B0A04020102020204"/>
                <a:sym typeface="Arial Black" panose="020B0A04020102020204"/>
              </a:rPr>
              <a:t>18:1-5,10</a:t>
            </a:r>
            <a:endParaRPr sz="50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4" name="Picture 3" descr="A group of people&#10;&#10;Description automatically generated with low confidence">
            <a:extLst>
              <a:ext uri="{FF2B5EF4-FFF2-40B4-BE49-F238E27FC236}">
                <a16:creationId xmlns:a16="http://schemas.microsoft.com/office/drawing/2014/main" id="{CDA1A0B0-8ED6-F3B0-7332-D316BA910EEB}"/>
              </a:ext>
            </a:extLst>
          </p:cNvPr>
          <p:cNvPicPr>
            <a:picLocks noChangeAspect="1"/>
          </p:cNvPicPr>
          <p:nvPr/>
        </p:nvPicPr>
        <p:blipFill>
          <a:blip r:embed="rId3"/>
          <a:stretch>
            <a:fillRect/>
          </a:stretch>
        </p:blipFill>
        <p:spPr>
          <a:xfrm>
            <a:off x="4267200" y="352425"/>
            <a:ext cx="9753600" cy="7315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24"/>
        <p:cNvGrpSpPr/>
        <p:nvPr/>
      </p:nvGrpSpPr>
      <p:grpSpPr>
        <a:xfrm>
          <a:off x="0" y="0"/>
          <a:ext cx="0" cy="0"/>
          <a:chOff x="0" y="0"/>
          <a:chExt cx="0" cy="0"/>
        </a:xfrm>
      </p:grpSpPr>
      <p:sp>
        <p:nvSpPr>
          <p:cNvPr id="125" name="Google Shape;125;p4"/>
          <p:cNvSpPr/>
          <p:nvPr/>
        </p:nvSpPr>
        <p:spPr>
          <a:xfrm>
            <a:off x="-244475" y="-131650"/>
            <a:ext cx="18532500" cy="104187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4"/>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dirty="0">
                <a:solidFill>
                  <a:srgbClr val="FFFFFF"/>
                </a:solidFill>
              </a:rPr>
              <a:t>Matthew</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0" y="-131700"/>
            <a:ext cx="18532500" cy="10418700"/>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140360" y="1942236"/>
            <a:ext cx="5497470" cy="73866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dirty="0">
                <a:solidFill>
                  <a:schemeClr val="lt1"/>
                </a:solidFill>
              </a:rPr>
              <a:t>At that time the disciples came to Jesus, asking, “Who is the greatest in the Kingdom of heaven?”</a:t>
            </a:r>
            <a:endParaRPr sz="6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40360" y="840850"/>
            <a:ext cx="925800"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6" name="Picture 5" descr="A group of people&#10;&#10;Description automatically generated with low confidence">
            <a:extLst>
              <a:ext uri="{FF2B5EF4-FFF2-40B4-BE49-F238E27FC236}">
                <a16:creationId xmlns:a16="http://schemas.microsoft.com/office/drawing/2014/main" id="{3378BE73-500C-E83F-0E2E-20ABA2F4AABF}"/>
              </a:ext>
            </a:extLst>
          </p:cNvPr>
          <p:cNvPicPr>
            <a:picLocks noChangeAspect="1"/>
          </p:cNvPicPr>
          <p:nvPr/>
        </p:nvPicPr>
        <p:blipFill>
          <a:blip r:embed="rId3"/>
          <a:stretch>
            <a:fillRect/>
          </a:stretch>
        </p:blipFill>
        <p:spPr>
          <a:xfrm>
            <a:off x="6936744" y="1389354"/>
            <a:ext cx="10265056" cy="7698792"/>
          </a:xfrm>
          <a:prstGeom prst="rect">
            <a:avLst/>
          </a:prstGeom>
        </p:spPr>
      </p:pic>
    </p:spTree>
    <p:extLst>
      <p:ext uri="{BB962C8B-B14F-4D97-AF65-F5344CB8AC3E}">
        <p14:creationId xmlns:p14="http://schemas.microsoft.com/office/powerpoint/2010/main" val="130489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tx2">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1410950" y="2748180"/>
            <a:ext cx="6062882" cy="553997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7200" b="1" dirty="0">
                <a:solidFill>
                  <a:schemeClr val="lt1"/>
                </a:solidFill>
              </a:rPr>
              <a:t>So Jesus called a child to come and stand in front of them,</a:t>
            </a:r>
            <a:endParaRPr sz="72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410950" y="1827900"/>
            <a:ext cx="925800" cy="769500"/>
          </a:xfrm>
          <a:prstGeom prst="rect">
            <a:avLst/>
          </a:prstGeom>
          <a:solidFill>
            <a:schemeClr val="bg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2</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4" name="Picture 3" descr="A group of people holding watermelons&#10;&#10;Description automatically generated with low confidence">
            <a:extLst>
              <a:ext uri="{FF2B5EF4-FFF2-40B4-BE49-F238E27FC236}">
                <a16:creationId xmlns:a16="http://schemas.microsoft.com/office/drawing/2014/main" id="{03D0B048-4AD9-435D-573B-579D973FE6CC}"/>
              </a:ext>
            </a:extLst>
          </p:cNvPr>
          <p:cNvPicPr>
            <a:picLocks noChangeAspect="1"/>
          </p:cNvPicPr>
          <p:nvPr/>
        </p:nvPicPr>
        <p:blipFill>
          <a:blip r:embed="rId3"/>
          <a:stretch>
            <a:fillRect/>
          </a:stretch>
        </p:blipFill>
        <p:spPr>
          <a:xfrm>
            <a:off x="1104900" y="1314450"/>
            <a:ext cx="9753600" cy="7315200"/>
          </a:xfrm>
          <a:prstGeom prst="rect">
            <a:avLst/>
          </a:prstGeom>
        </p:spPr>
      </p:pic>
    </p:spTree>
    <p:extLst>
      <p:ext uri="{BB962C8B-B14F-4D97-AF65-F5344CB8AC3E}">
        <p14:creationId xmlns:p14="http://schemas.microsoft.com/office/powerpoint/2010/main" val="384978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122250" y="-65850"/>
            <a:ext cx="18532500" cy="10418700"/>
          </a:xfrm>
          <a:prstGeom prst="rect">
            <a:avLst/>
          </a:prstGeom>
          <a:solidFill>
            <a:schemeClr val="accent3">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121310" y="2042764"/>
            <a:ext cx="6089115" cy="74789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and said, “I assure you that unless you change and become like children, you will never enter the Kingdom of heaven.</a:t>
            </a:r>
            <a:endParaRPr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21310" y="938263"/>
            <a:ext cx="925800"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3</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4" name="Picture 3" descr="A group of people posing for the camera&#10;&#10;Description automatically generated with medium confidence">
            <a:extLst>
              <a:ext uri="{FF2B5EF4-FFF2-40B4-BE49-F238E27FC236}">
                <a16:creationId xmlns:a16="http://schemas.microsoft.com/office/drawing/2014/main" id="{7D2572E7-B5AF-3D79-8722-6F6A6455DAF9}"/>
              </a:ext>
            </a:extLst>
          </p:cNvPr>
          <p:cNvPicPr>
            <a:picLocks noChangeAspect="1"/>
          </p:cNvPicPr>
          <p:nvPr/>
        </p:nvPicPr>
        <p:blipFill>
          <a:blip r:embed="rId3"/>
          <a:stretch>
            <a:fillRect/>
          </a:stretch>
        </p:blipFill>
        <p:spPr>
          <a:xfrm>
            <a:off x="7324725" y="1485900"/>
            <a:ext cx="9753600" cy="7315200"/>
          </a:xfrm>
          <a:prstGeom prst="rect">
            <a:avLst/>
          </a:prstGeom>
        </p:spPr>
      </p:pic>
    </p:spTree>
    <p:extLst>
      <p:ext uri="{BB962C8B-B14F-4D97-AF65-F5344CB8AC3E}">
        <p14:creationId xmlns:p14="http://schemas.microsoft.com/office/powerpoint/2010/main" val="301076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2">
              <a:lumMod val="60000"/>
              <a:lumOff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1458574" y="1814597"/>
            <a:ext cx="5720159" cy="73866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dirty="0">
                <a:solidFill>
                  <a:schemeClr val="lt1"/>
                </a:solidFill>
              </a:rPr>
              <a:t>The greatest in the Kingdom of heaven is the one who humbles himself and becomes like this child.</a:t>
            </a:r>
            <a:endParaRPr sz="6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458574" y="853529"/>
            <a:ext cx="95514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4</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4" name="Picture 3" descr="A picture containing text&#10;&#10;Description automatically generated">
            <a:extLst>
              <a:ext uri="{FF2B5EF4-FFF2-40B4-BE49-F238E27FC236}">
                <a16:creationId xmlns:a16="http://schemas.microsoft.com/office/drawing/2014/main" id="{9C2A9CF5-E092-9667-25CB-B79375C51B7D}"/>
              </a:ext>
            </a:extLst>
          </p:cNvPr>
          <p:cNvPicPr>
            <a:picLocks noChangeAspect="1"/>
          </p:cNvPicPr>
          <p:nvPr/>
        </p:nvPicPr>
        <p:blipFill>
          <a:blip r:embed="rId3"/>
          <a:stretch>
            <a:fillRect/>
          </a:stretch>
        </p:blipFill>
        <p:spPr>
          <a:xfrm>
            <a:off x="1114425" y="1400175"/>
            <a:ext cx="9753600" cy="7315200"/>
          </a:xfrm>
          <a:prstGeom prst="rect">
            <a:avLst/>
          </a:prstGeom>
        </p:spPr>
      </p:pic>
    </p:spTree>
    <p:extLst>
      <p:ext uri="{BB962C8B-B14F-4D97-AF65-F5344CB8AC3E}">
        <p14:creationId xmlns:p14="http://schemas.microsoft.com/office/powerpoint/2010/main" val="413915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0"/>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438422" y="2251918"/>
            <a:ext cx="5314803" cy="553997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dirty="0">
                <a:solidFill>
                  <a:schemeClr val="lt1"/>
                </a:solidFill>
              </a:rPr>
              <a:t>And whoever welcomes in my name one such child as this, welcomes me.</a:t>
            </a:r>
            <a:endParaRPr sz="6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426110" y="1304185"/>
            <a:ext cx="925800" cy="769500"/>
          </a:xfrm>
          <a:prstGeom prst="rect">
            <a:avLst/>
          </a:prstGeom>
          <a:solidFill>
            <a:schemeClr val="tx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5</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4" name="Picture 3" descr="A group of people posing for the camera&#10;&#10;Description automatically generated with medium confidence">
            <a:extLst>
              <a:ext uri="{FF2B5EF4-FFF2-40B4-BE49-F238E27FC236}">
                <a16:creationId xmlns:a16="http://schemas.microsoft.com/office/drawing/2014/main" id="{B7EB6952-B27F-5A4F-A612-1D9F8F84E797}"/>
              </a:ext>
            </a:extLst>
          </p:cNvPr>
          <p:cNvPicPr>
            <a:picLocks noChangeAspect="1"/>
          </p:cNvPicPr>
          <p:nvPr/>
        </p:nvPicPr>
        <p:blipFill>
          <a:blip r:embed="rId3"/>
          <a:stretch>
            <a:fillRect/>
          </a:stretch>
        </p:blipFill>
        <p:spPr>
          <a:xfrm>
            <a:off x="7029450" y="971550"/>
            <a:ext cx="9753600" cy="7315200"/>
          </a:xfrm>
          <a:prstGeom prst="rect">
            <a:avLst/>
          </a:prstGeom>
        </p:spPr>
      </p:pic>
    </p:spTree>
    <p:extLst>
      <p:ext uri="{BB962C8B-B14F-4D97-AF65-F5344CB8AC3E}">
        <p14:creationId xmlns:p14="http://schemas.microsoft.com/office/powerpoint/2010/main" val="62842175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576</Words>
  <Application>Microsoft Office PowerPoint</Application>
  <PresentationFormat>Custom</PresentationFormat>
  <Paragraphs>76</Paragraphs>
  <Slides>16</Slides>
  <Notes>16</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Calibri</vt:lpstr>
      <vt:lpstr>Arial</vt:lpstr>
      <vt:lpstr>Arial Black</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Jerald Cruz</cp:lastModifiedBy>
  <cp:revision>26</cp:revision>
  <dcterms:created xsi:type="dcterms:W3CDTF">2022-09-22T06:53:28Z</dcterms:created>
  <dcterms:modified xsi:type="dcterms:W3CDTF">2023-01-11T22:56:39Z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