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5" r:id="rId24"/>
    <p:sldId id="276" r:id="rId25"/>
    <p:sldId id="277" r:id="rId26"/>
    <p:sldId id="278" r:id="rId27"/>
    <p:sldId id="279" r:id="rId28"/>
  </p:sldIdLst>
  <p:sldSz cx="9144000" cy="5143500"/>
  <p:notesSz cx="6858000" cy="9144000"/>
  <p:embeddedFontLst>
    <p:embeddedFont>
      <p:font typeface="Calibri" panose="020F0502020204030204"/>
      <p:regular r:id="rId32"/>
      <p:bold r:id="rId33"/>
      <p:italic r:id="rId34"/>
      <p:boldItalic r:id="rId35"/>
    </p:embeddedFont>
    <p:embeddedFont>
      <p:font typeface="Arial Black" panose="020B0A04020102020204"/>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2280ccaaf60_2_1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280ccaaf60_2_15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1" name="Google Shape;211;g2280ccaaf60_2_15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g2280ccaaf60_2_16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80ccaaf60_2_16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9" name="Google Shape;219;g2280ccaaf60_2_16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g2280ccaaf60_2_17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280ccaaf60_2_17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8" name="Google Shape;228;g2280ccaaf60_2_17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g2280ccaaf60_2_1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280ccaaf60_2_19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6" name="Google Shape;236;g2280ccaaf60_2_19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1" name="Shape 241"/>
        <p:cNvGrpSpPr/>
        <p:nvPr/>
      </p:nvGrpSpPr>
      <p:grpSpPr>
        <a:xfrm>
          <a:off x="0" y="0"/>
          <a:ext cx="0" cy="0"/>
          <a:chOff x="0" y="0"/>
          <a:chExt cx="0" cy="0"/>
        </a:xfrm>
      </p:grpSpPr>
      <p:sp>
        <p:nvSpPr>
          <p:cNvPr id="242" name="Google Shape;242;g2280ccaaf60_2_2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80ccaaf60_2_22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g2280ccaaf60_2_22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g2280ccaaf60_2_2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280ccaaf60_2_2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2" name="Google Shape;252;g2280ccaaf60_2_2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g22bfecf9ada_0_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2bfecf9ada_0_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1" name="Google Shape;261;g22bfecf9ada_0_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g22bfecf9ada_0_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2bfecf9ada_0_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g22bfecf9ada_0_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 name="Shape 280"/>
        <p:cNvGrpSpPr/>
        <p:nvPr/>
      </p:nvGrpSpPr>
      <p:grpSpPr>
        <a:xfrm>
          <a:off x="0" y="0"/>
          <a:ext cx="0" cy="0"/>
          <a:chOff x="0" y="0"/>
          <a:chExt cx="0" cy="0"/>
        </a:xfrm>
      </p:grpSpPr>
      <p:sp>
        <p:nvSpPr>
          <p:cNvPr id="281" name="Google Shape;281;g22bfecf9ada_0_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2" name="Google Shape;282;g22bfecf9ada_0_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6" name="Shape 286"/>
        <p:cNvGrpSpPr/>
        <p:nvPr/>
      </p:nvGrpSpPr>
      <p:grpSpPr>
        <a:xfrm>
          <a:off x="0" y="0"/>
          <a:ext cx="0" cy="0"/>
          <a:chOff x="0" y="0"/>
          <a:chExt cx="0" cy="0"/>
        </a:xfrm>
      </p:grpSpPr>
      <p:sp>
        <p:nvSpPr>
          <p:cNvPr id="287" name="Google Shape;287;g2280ccaaf60_2_2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280ccaaf60_2_28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9" name="Google Shape;289;g2280ccaaf60_2_28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3" name="Shape 293"/>
        <p:cNvGrpSpPr/>
        <p:nvPr/>
      </p:nvGrpSpPr>
      <p:grpSpPr>
        <a:xfrm>
          <a:off x="0" y="0"/>
          <a:ext cx="0" cy="0"/>
          <a:chOff x="0" y="0"/>
          <a:chExt cx="0" cy="0"/>
        </a:xfrm>
      </p:grpSpPr>
      <p:sp>
        <p:nvSpPr>
          <p:cNvPr id="294" name="Google Shape;294;g2280ccaaf60_2_29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280ccaaf60_2_29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6" name="Google Shape;296;g2280ccaaf60_2_29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2" name="Shape 302"/>
        <p:cNvGrpSpPr/>
        <p:nvPr/>
      </p:nvGrpSpPr>
      <p:grpSpPr>
        <a:xfrm>
          <a:off x="0" y="0"/>
          <a:ext cx="0" cy="0"/>
          <a:chOff x="0" y="0"/>
          <a:chExt cx="0" cy="0"/>
        </a:xfrm>
      </p:grpSpPr>
      <p:sp>
        <p:nvSpPr>
          <p:cNvPr id="303" name="Google Shape;303;g2149042c220_0_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149042c220_0_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5" name="Google Shape;305;g2149042c220_0_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1" name="Shape 311"/>
        <p:cNvGrpSpPr/>
        <p:nvPr/>
      </p:nvGrpSpPr>
      <p:grpSpPr>
        <a:xfrm>
          <a:off x="0" y="0"/>
          <a:ext cx="0" cy="0"/>
          <a:chOff x="0" y="0"/>
          <a:chExt cx="0" cy="0"/>
        </a:xfrm>
      </p:grpSpPr>
      <p:sp>
        <p:nvSpPr>
          <p:cNvPr id="312" name="Google Shape;312;g2280ccaaf60_2_3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280ccaaf60_2_30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14" name="Google Shape;314;g2280ccaaf60_2_30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9" name="Shape 319"/>
        <p:cNvGrpSpPr/>
        <p:nvPr/>
      </p:nvGrpSpPr>
      <p:grpSpPr>
        <a:xfrm>
          <a:off x="0" y="0"/>
          <a:ext cx="0" cy="0"/>
          <a:chOff x="0" y="0"/>
          <a:chExt cx="0" cy="0"/>
        </a:xfrm>
      </p:grpSpPr>
      <p:sp>
        <p:nvSpPr>
          <p:cNvPr id="320" name="Google Shape;320;g22bfecf9ada_0_4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2bfecf9ada_0_4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2" name="Google Shape;322;g22bfecf9ada_0_4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4" name="Google Shape;154;g2280ccaaf60_2_10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g2280ccaaf60_2_1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g2280ccaaf60_2_14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4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2280ccaaf60_2_15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280ccaaf60_2_15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Second 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212" name="Shape 212"/>
        <p:cNvGrpSpPr/>
        <p:nvPr/>
      </p:nvGrpSpPr>
      <p:grpSpPr>
        <a:xfrm>
          <a:off x="0" y="0"/>
          <a:ext cx="0" cy="0"/>
          <a:chOff x="0" y="0"/>
          <a:chExt cx="0" cy="0"/>
        </a:xfrm>
      </p:grpSpPr>
      <p:sp>
        <p:nvSpPr>
          <p:cNvPr id="213" name="Google Shape;213;p36"/>
          <p:cNvSpPr/>
          <p:nvPr/>
        </p:nvSpPr>
        <p:spPr>
          <a:xfrm>
            <a:off x="598829" y="1118326"/>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24</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36"/>
          <p:cNvSpPr txBox="1"/>
          <p:nvPr/>
        </p:nvSpPr>
        <p:spPr>
          <a:xfrm>
            <a:off x="598805" y="1653540"/>
            <a:ext cx="2614500" cy="226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One of the twelve disciples, Thomas (called the Twin), was not with them when Jesus came.</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15" name="Google Shape;215;p36"/>
          <p:cNvPicPr preferRelativeResize="0"/>
          <p:nvPr/>
        </p:nvPicPr>
        <p:blipFill>
          <a:blip r:embed="rId1"/>
          <a:stretch>
            <a:fillRect/>
          </a:stretch>
        </p:blipFill>
        <p:spPr>
          <a:xfrm>
            <a:off x="3365700" y="523875"/>
            <a:ext cx="5461025" cy="409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220" name="Shape 220"/>
        <p:cNvGrpSpPr/>
        <p:nvPr/>
      </p:nvGrpSpPr>
      <p:grpSpPr>
        <a:xfrm>
          <a:off x="0" y="0"/>
          <a:ext cx="0" cy="0"/>
          <a:chOff x="0" y="0"/>
          <a:chExt cx="0" cy="0"/>
        </a:xfrm>
      </p:grpSpPr>
      <p:sp>
        <p:nvSpPr>
          <p:cNvPr id="221" name="Google Shape;221;p37"/>
          <p:cNvSpPr txBox="1"/>
          <p:nvPr/>
        </p:nvSpPr>
        <p:spPr>
          <a:xfrm>
            <a:off x="457811" y="702623"/>
            <a:ext cx="642900" cy="384900"/>
          </a:xfrm>
          <a:prstGeom prst="rect">
            <a:avLst/>
          </a:prstGeom>
          <a:solidFill>
            <a:srgbClr val="36609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25</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2" name="Google Shape;222;p37"/>
          <p:cNvSpPr txBox="1"/>
          <p:nvPr/>
        </p:nvSpPr>
        <p:spPr>
          <a:xfrm>
            <a:off x="457800" y="1208388"/>
            <a:ext cx="3409500" cy="3232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 So the other disciples told him, “We have seen the Lord!”</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Thomas said to them, “Unless I see the scars of the nails in his hands and put my finger on those scars and my hand in his side, I will not believe.”</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37"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4" name="Google Shape;224;p37"/>
          <p:cNvPicPr preferRelativeResize="0"/>
          <p:nvPr/>
        </p:nvPicPr>
        <p:blipFill>
          <a:blip r:embed="rId1"/>
          <a:stretch>
            <a:fillRect/>
          </a:stretch>
        </p:blipFill>
        <p:spPr>
          <a:xfrm>
            <a:off x="4260800" y="883425"/>
            <a:ext cx="4502200" cy="337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29" name="Shape 229"/>
        <p:cNvGrpSpPr/>
        <p:nvPr/>
      </p:nvGrpSpPr>
      <p:grpSpPr>
        <a:xfrm>
          <a:off x="0" y="0"/>
          <a:ext cx="0" cy="0"/>
          <a:chOff x="0" y="0"/>
          <a:chExt cx="0" cy="0"/>
        </a:xfrm>
      </p:grpSpPr>
      <p:sp>
        <p:nvSpPr>
          <p:cNvPr id="230" name="Google Shape;230;p38"/>
          <p:cNvSpPr txBox="1"/>
          <p:nvPr/>
        </p:nvSpPr>
        <p:spPr>
          <a:xfrm>
            <a:off x="543560" y="1058863"/>
            <a:ext cx="2498100" cy="369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 A week later the disciples were together again indoors, and Thomas was with them. The doors were locked, but Jesus came and stood among them and said, “Peace be with you.”</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31" name="Google Shape;231;p38"/>
          <p:cNvSpPr txBox="1"/>
          <p:nvPr/>
        </p:nvSpPr>
        <p:spPr>
          <a:xfrm>
            <a:off x="543437" y="564777"/>
            <a:ext cx="642900" cy="384900"/>
          </a:xfrm>
          <a:prstGeom prst="rect">
            <a:avLst/>
          </a:prstGeom>
          <a:solidFill>
            <a:srgbClr val="7F6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26</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32" name="Google Shape;232;p38"/>
          <p:cNvPicPr preferRelativeResize="0"/>
          <p:nvPr/>
        </p:nvPicPr>
        <p:blipFill>
          <a:blip r:embed="rId1"/>
          <a:stretch>
            <a:fillRect/>
          </a:stretch>
        </p:blipFill>
        <p:spPr>
          <a:xfrm>
            <a:off x="3481576" y="538863"/>
            <a:ext cx="5421051" cy="406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37" name="Shape 237"/>
        <p:cNvGrpSpPr/>
        <p:nvPr/>
      </p:nvGrpSpPr>
      <p:grpSpPr>
        <a:xfrm>
          <a:off x="0" y="0"/>
          <a:ext cx="0" cy="0"/>
          <a:chOff x="0" y="0"/>
          <a:chExt cx="0" cy="0"/>
        </a:xfrm>
      </p:grpSpPr>
      <p:sp>
        <p:nvSpPr>
          <p:cNvPr id="238" name="Google Shape;238;p39"/>
          <p:cNvSpPr/>
          <p:nvPr/>
        </p:nvSpPr>
        <p:spPr>
          <a:xfrm>
            <a:off x="598829" y="830671"/>
            <a:ext cx="607200" cy="428700"/>
          </a:xfrm>
          <a:prstGeom prst="rect">
            <a:avLst/>
          </a:prstGeom>
          <a:solidFill>
            <a:srgbClr val="660066"/>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27</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39" name="Google Shape;239;p39"/>
          <p:cNvSpPr txBox="1"/>
          <p:nvPr/>
        </p:nvSpPr>
        <p:spPr>
          <a:xfrm>
            <a:off x="598799" y="1432875"/>
            <a:ext cx="2982600" cy="290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Then he said to Thomas, “Put your finger here, and look at my hands; then reach out your hand and put it in my side. Stop your doubting, and believe!”</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40" name="Google Shape;240;p39"/>
          <p:cNvPicPr preferRelativeResize="0"/>
          <p:nvPr/>
        </p:nvPicPr>
        <p:blipFill>
          <a:blip r:embed="rId1"/>
          <a:stretch>
            <a:fillRect/>
          </a:stretch>
        </p:blipFill>
        <p:spPr>
          <a:xfrm>
            <a:off x="3627324" y="600075"/>
            <a:ext cx="5257800" cy="3943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5" name="Shape 245"/>
        <p:cNvGrpSpPr/>
        <p:nvPr/>
      </p:nvGrpSpPr>
      <p:grpSpPr>
        <a:xfrm>
          <a:off x="0" y="0"/>
          <a:ext cx="0" cy="0"/>
          <a:chOff x="0" y="0"/>
          <a:chExt cx="0" cy="0"/>
        </a:xfrm>
      </p:grpSpPr>
      <p:sp>
        <p:nvSpPr>
          <p:cNvPr id="246" name="Google Shape;246;p40"/>
          <p:cNvSpPr/>
          <p:nvPr/>
        </p:nvSpPr>
        <p:spPr>
          <a:xfrm>
            <a:off x="751788" y="4269159"/>
            <a:ext cx="607200" cy="428700"/>
          </a:xfrm>
          <a:prstGeom prst="rect">
            <a:avLst/>
          </a:prstGeom>
          <a:solidFill>
            <a:srgbClr val="5B0F00"/>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28</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47" name="Google Shape;247;p40"/>
          <p:cNvSpPr txBox="1"/>
          <p:nvPr/>
        </p:nvSpPr>
        <p:spPr>
          <a:xfrm>
            <a:off x="1504200" y="4321950"/>
            <a:ext cx="6888000" cy="32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Thomas answered him, “My Lord and my God!”</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48" name="Google Shape;248;p40"/>
          <p:cNvPicPr preferRelativeResize="0"/>
          <p:nvPr/>
        </p:nvPicPr>
        <p:blipFill>
          <a:blip r:embed="rId1"/>
          <a:stretch>
            <a:fillRect/>
          </a:stretch>
        </p:blipFill>
        <p:spPr>
          <a:xfrm>
            <a:off x="2014575" y="333425"/>
            <a:ext cx="5114834" cy="3836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253" name="Shape 253"/>
        <p:cNvGrpSpPr/>
        <p:nvPr/>
      </p:nvGrpSpPr>
      <p:grpSpPr>
        <a:xfrm>
          <a:off x="0" y="0"/>
          <a:ext cx="0" cy="0"/>
          <a:chOff x="0" y="0"/>
          <a:chExt cx="0" cy="0"/>
        </a:xfrm>
      </p:grpSpPr>
      <p:sp>
        <p:nvSpPr>
          <p:cNvPr id="254" name="Google Shape;254;p41"/>
          <p:cNvSpPr txBox="1"/>
          <p:nvPr/>
        </p:nvSpPr>
        <p:spPr>
          <a:xfrm>
            <a:off x="553686" y="1302393"/>
            <a:ext cx="642900" cy="384900"/>
          </a:xfrm>
          <a:prstGeom prst="rect">
            <a:avLst/>
          </a:prstGeom>
          <a:solidFill>
            <a:srgbClr val="134F5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29</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5" name="Google Shape;255;p41"/>
          <p:cNvSpPr txBox="1"/>
          <p:nvPr/>
        </p:nvSpPr>
        <p:spPr>
          <a:xfrm>
            <a:off x="553720" y="1971040"/>
            <a:ext cx="24666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Jesus said to him, “Do you believe because you see me? How happy are those who believe without seeing me!”</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56" name="Google Shape;256;p4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57" name="Google Shape;257;p41"/>
          <p:cNvPicPr preferRelativeResize="0"/>
          <p:nvPr/>
        </p:nvPicPr>
        <p:blipFill>
          <a:blip r:embed="rId1"/>
          <a:stretch>
            <a:fillRect/>
          </a:stretch>
        </p:blipFill>
        <p:spPr>
          <a:xfrm>
            <a:off x="3183288" y="563175"/>
            <a:ext cx="5356198" cy="4017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262" name="Shape 262"/>
        <p:cNvGrpSpPr/>
        <p:nvPr/>
      </p:nvGrpSpPr>
      <p:grpSpPr>
        <a:xfrm>
          <a:off x="0" y="0"/>
          <a:ext cx="0" cy="0"/>
          <a:chOff x="0" y="0"/>
          <a:chExt cx="0" cy="0"/>
        </a:xfrm>
      </p:grpSpPr>
      <p:sp>
        <p:nvSpPr>
          <p:cNvPr id="263" name="Google Shape;263;p42"/>
          <p:cNvSpPr txBox="1"/>
          <p:nvPr/>
        </p:nvSpPr>
        <p:spPr>
          <a:xfrm>
            <a:off x="473075" y="1831022"/>
            <a:ext cx="2877300" cy="226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In his disciples' presence Jesus performed many other miracles which are not written down in this book.</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4" name="Google Shape;264;p42"/>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30</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65" name="Google Shape;265;p42"/>
          <p:cNvPicPr preferRelativeResize="0"/>
          <p:nvPr/>
        </p:nvPicPr>
        <p:blipFill>
          <a:blip r:embed="rId1"/>
          <a:stretch>
            <a:fillRect/>
          </a:stretch>
        </p:blipFill>
        <p:spPr>
          <a:xfrm>
            <a:off x="3406925" y="513438"/>
            <a:ext cx="5488824" cy="41166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270" name="Shape 270"/>
        <p:cNvGrpSpPr/>
        <p:nvPr/>
      </p:nvGrpSpPr>
      <p:grpSpPr>
        <a:xfrm>
          <a:off x="0" y="0"/>
          <a:ext cx="0" cy="0"/>
          <a:chOff x="0" y="0"/>
          <a:chExt cx="0" cy="0"/>
        </a:xfrm>
      </p:grpSpPr>
      <p:sp>
        <p:nvSpPr>
          <p:cNvPr id="271" name="Google Shape;271;p43"/>
          <p:cNvSpPr/>
          <p:nvPr/>
        </p:nvSpPr>
        <p:spPr>
          <a:xfrm>
            <a:off x="643840" y="118952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72" name="Google Shape;272;p43"/>
          <p:cNvSpPr txBox="1"/>
          <p:nvPr/>
        </p:nvSpPr>
        <p:spPr>
          <a:xfrm>
            <a:off x="643850" y="1868175"/>
            <a:ext cx="3528000" cy="258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But these have been written in order that you may believe[a] that Jesus is the Messiah, the Son of God, and that through your faith in him you may have life.</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73" name="Google Shape;273;p43"/>
          <p:cNvPicPr preferRelativeResize="0"/>
          <p:nvPr/>
        </p:nvPicPr>
        <p:blipFill>
          <a:blip r:embed="rId1"/>
          <a:stretch>
            <a:fillRect/>
          </a:stretch>
        </p:blipFill>
        <p:spPr>
          <a:xfrm>
            <a:off x="4171850" y="821500"/>
            <a:ext cx="4667348" cy="35005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83" name="Shape 283"/>
        <p:cNvGrpSpPr/>
        <p:nvPr/>
      </p:nvGrpSpPr>
      <p:grpSpPr>
        <a:xfrm>
          <a:off x="0" y="0"/>
          <a:ext cx="0" cy="0"/>
          <a:chOff x="0" y="0"/>
          <a:chExt cx="0" cy="0"/>
        </a:xfrm>
      </p:grpSpPr>
      <p:sp>
        <p:nvSpPr>
          <p:cNvPr id="284" name="Google Shape;284;p45"/>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5" name="Google Shape;285;p45"/>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0" name="Shape 290"/>
        <p:cNvGrpSpPr/>
        <p:nvPr/>
      </p:nvGrpSpPr>
      <p:grpSpPr>
        <a:xfrm>
          <a:off x="0" y="0"/>
          <a:ext cx="0" cy="0"/>
          <a:chOff x="0" y="0"/>
          <a:chExt cx="0" cy="0"/>
        </a:xfrm>
      </p:grpSpPr>
      <p:sp>
        <p:nvSpPr>
          <p:cNvPr id="291" name="Google Shape;291;p46"/>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92" name="Google Shape;292;p46"/>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8" name="Shape 148"/>
        <p:cNvGrpSpPr/>
        <p:nvPr/>
      </p:nvGrpSpPr>
      <p:grpSpPr>
        <a:xfrm>
          <a:off x="0" y="0"/>
          <a:ext cx="0" cy="0"/>
          <a:chOff x="0" y="0"/>
          <a:chExt cx="0" cy="0"/>
        </a:xfrm>
      </p:grpSpPr>
      <p:sp>
        <p:nvSpPr>
          <p:cNvPr id="149" name="Google Shape;149;p28"/>
          <p:cNvSpPr txBox="1"/>
          <p:nvPr/>
        </p:nvSpPr>
        <p:spPr>
          <a:xfrm>
            <a:off x="280353" y="833120"/>
            <a:ext cx="8558400" cy="3463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GB" sz="1500">
                <a:solidFill>
                  <a:schemeClr val="lt1"/>
                </a:solidFill>
              </a:rPr>
              <a:t>On this second Sunday of Easter, Jesus continues to make his presence known to his disciples. He wanted them and us to know that He is always with us. The grave cannot keep us away from God’s love which comes to us in Jesus who rose from the dead. He appeared to the disciples, in their moments of fear, even though they had locked the door. </a:t>
            </a:r>
            <a:endParaRPr sz="1500">
              <a:solidFill>
                <a:schemeClr val="lt1"/>
              </a:solidFill>
            </a:endParaRPr>
          </a:p>
          <a:p>
            <a:pPr marL="0" marR="0" lvl="0" indent="0" algn="just" rtl="0">
              <a:lnSpc>
                <a:spcPct val="100000"/>
              </a:lnSpc>
              <a:spcBef>
                <a:spcPts val="0"/>
              </a:spcBef>
              <a:spcAft>
                <a:spcPts val="0"/>
              </a:spcAft>
              <a:buClr>
                <a:schemeClr val="dk1"/>
              </a:buClr>
              <a:buSzPts val="1100"/>
              <a:buFont typeface="Arial" panose="020B0604020202020204"/>
              <a:buNone/>
            </a:pPr>
            <a:endParaRPr sz="1500">
              <a:solidFill>
                <a:schemeClr val="lt1"/>
              </a:solidFill>
            </a:endParaRPr>
          </a:p>
          <a:p>
            <a:pPr marL="0" marR="0" lvl="0" indent="0" algn="just" rtl="0">
              <a:lnSpc>
                <a:spcPct val="100000"/>
              </a:lnSpc>
              <a:spcBef>
                <a:spcPts val="0"/>
              </a:spcBef>
              <a:spcAft>
                <a:spcPts val="0"/>
              </a:spcAft>
              <a:buSzPts val="1100"/>
              <a:buNone/>
            </a:pPr>
            <a:r>
              <a:rPr lang="en-GB" sz="1500">
                <a:solidFill>
                  <a:schemeClr val="lt1"/>
                </a:solidFill>
              </a:rPr>
              <a:t>In today’s Gospel, Jesus greets his disciples with the gift of peace. His first words to his fearful disciples are “peace be with you!” This is an affirmation that where Jesus is truly present to us, there is peace. Even with his wounds, Jesus is not ashamed to offer us healing and peace. His peace helps to soothe our fears but it still requires faith.</a:t>
            </a:r>
            <a:endParaRPr sz="1500">
              <a:solidFill>
                <a:schemeClr val="lt1"/>
              </a:solidFill>
            </a:endParaRPr>
          </a:p>
          <a:p>
            <a:pPr marL="0" marR="0" lvl="0" indent="0" algn="just" rtl="0">
              <a:lnSpc>
                <a:spcPct val="100000"/>
              </a:lnSpc>
              <a:spcBef>
                <a:spcPts val="0"/>
              </a:spcBef>
              <a:spcAft>
                <a:spcPts val="0"/>
              </a:spcAft>
              <a:buNone/>
            </a:pPr>
            <a:endParaRPr sz="1500">
              <a:solidFill>
                <a:schemeClr val="lt1"/>
              </a:solidFill>
            </a:endParaRPr>
          </a:p>
          <a:p>
            <a:pPr marL="0" marR="0" lvl="0" indent="0" algn="just" rtl="0">
              <a:lnSpc>
                <a:spcPct val="100000"/>
              </a:lnSpc>
              <a:spcBef>
                <a:spcPts val="0"/>
              </a:spcBef>
              <a:spcAft>
                <a:spcPts val="0"/>
              </a:spcAft>
              <a:buNone/>
            </a:pPr>
            <a:r>
              <a:rPr lang="en-GB" sz="1500">
                <a:solidFill>
                  <a:schemeClr val="lt1"/>
                </a:solidFill>
              </a:rPr>
              <a:t>Jesus also commissions his disciples to continue the work that he has begun. As Jesus was sent by God, so too does Jesus send his disciples. This continuity with Jesus' own mission is an essential element of the Church. Jesus grants the means to accomplish this mission when he gives his disciples the gift of the Holy Spirit. The Holy Spirit binds us together as a community of faith and strengthens us to bear witness to Jesus' Resurrection.</a:t>
            </a:r>
            <a:endParaRPr sz="15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97" name="Shape 297"/>
        <p:cNvGrpSpPr/>
        <p:nvPr/>
      </p:nvGrpSpPr>
      <p:grpSpPr>
        <a:xfrm>
          <a:off x="0" y="0"/>
          <a:ext cx="0" cy="0"/>
          <a:chOff x="0" y="0"/>
          <a:chExt cx="0" cy="0"/>
        </a:xfrm>
      </p:grpSpPr>
      <p:sp>
        <p:nvSpPr>
          <p:cNvPr id="298" name="Google Shape;298;p47"/>
          <p:cNvSpPr/>
          <p:nvPr/>
        </p:nvSpPr>
        <p:spPr>
          <a:xfrm>
            <a:off x="543375" y="1213000"/>
            <a:ext cx="3740700" cy="7200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Divin</a:t>
            </a: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e Mercy Heart</a:t>
            </a:r>
            <a:endParaRPr sz="20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9" name="Google Shape;299;p47"/>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0" name="Google Shape;300;p47"/>
          <p:cNvSpPr txBox="1"/>
          <p:nvPr/>
        </p:nvSpPr>
        <p:spPr>
          <a:xfrm>
            <a:off x="653035" y="2040853"/>
            <a:ext cx="3521400" cy="18624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Blue and Red </a:t>
            </a: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Colored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01" name="Google Shape;301;p47"/>
          <p:cNvPicPr preferRelativeResize="0"/>
          <p:nvPr/>
        </p:nvPicPr>
        <p:blipFill rotWithShape="1">
          <a:blip r:embed="rId1"/>
          <a:srcRect t="9839" b="11760"/>
          <a:stretch>
            <a:fillRect/>
          </a:stretch>
        </p:blipFill>
        <p:spPr>
          <a:xfrm>
            <a:off x="4527400" y="508150"/>
            <a:ext cx="3946150" cy="4127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306" name="Shape 306"/>
        <p:cNvGrpSpPr/>
        <p:nvPr/>
      </p:nvGrpSpPr>
      <p:grpSpPr>
        <a:xfrm>
          <a:off x="0" y="0"/>
          <a:ext cx="0" cy="0"/>
          <a:chOff x="0" y="0"/>
          <a:chExt cx="0" cy="0"/>
        </a:xfrm>
      </p:grpSpPr>
      <p:sp>
        <p:nvSpPr>
          <p:cNvPr id="307" name="Google Shape;307;p48"/>
          <p:cNvSpPr/>
          <p:nvPr/>
        </p:nvSpPr>
        <p:spPr>
          <a:xfrm>
            <a:off x="458375" y="508150"/>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8" name="Google Shape;308;p48"/>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9" name="Google Shape;309;p48"/>
          <p:cNvSpPr txBox="1"/>
          <p:nvPr/>
        </p:nvSpPr>
        <p:spPr>
          <a:xfrm>
            <a:off x="427325" y="1000775"/>
            <a:ext cx="4390200" cy="3786600"/>
          </a:xfrm>
          <a:prstGeom prst="rect">
            <a:avLst/>
          </a:prstGeom>
          <a:noFill/>
          <a:ln>
            <a:noFill/>
          </a:ln>
        </p:spPr>
        <p:txBody>
          <a:bodyPr spcFirstLastPara="1" wrap="square" lIns="0" tIns="0" rIns="0" bIns="0" anchor="t" anchorCtr="0">
            <a:spAutoFit/>
          </a:bodyPr>
          <a:lstStyle/>
          <a:p>
            <a:pPr marL="228600" marR="0" lvl="0" indent="-222250" algn="l" rtl="0">
              <a:lnSpc>
                <a:spcPct val="100000"/>
              </a:lnSpc>
              <a:spcBef>
                <a:spcPts val="0"/>
              </a:spcBef>
              <a:spcAft>
                <a:spcPts val="0"/>
              </a:spcAft>
              <a:buClr>
                <a:schemeClr val="dk1"/>
              </a:buClr>
              <a:buSzPts val="2100"/>
              <a:buFont typeface="Arial" panose="020B06040202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Draw and cut a heart from the bond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Fold the blue and red colored paper to form a diagonal lines.</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After folding the colored paper, you may now cut it.</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Make sure that the diagonal lines does not have the same length it must be from short to long size.</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Glue the red diagonal lines colored paper to the lower left side of the heart while the blue color to the lower right of the heart.</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After that, write down at the center of the heart the line “Jesus, I trust in You.”</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10" name="Google Shape;310;p48"/>
          <p:cNvPicPr preferRelativeResize="0"/>
          <p:nvPr/>
        </p:nvPicPr>
        <p:blipFill rotWithShape="1">
          <a:blip r:embed="rId1"/>
          <a:srcRect t="9839" b="11760"/>
          <a:stretch>
            <a:fillRect/>
          </a:stretch>
        </p:blipFill>
        <p:spPr>
          <a:xfrm>
            <a:off x="5011475" y="572150"/>
            <a:ext cx="3823775" cy="3999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315" name="Shape 315"/>
        <p:cNvGrpSpPr/>
        <p:nvPr/>
      </p:nvGrpSpPr>
      <p:grpSpPr>
        <a:xfrm>
          <a:off x="0" y="0"/>
          <a:ext cx="0" cy="0"/>
          <a:chOff x="0" y="0"/>
          <a:chExt cx="0" cy="0"/>
        </a:xfrm>
      </p:grpSpPr>
      <p:sp>
        <p:nvSpPr>
          <p:cNvPr id="316" name="Google Shape;316;p49"/>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7" name="Google Shape;317;p49"/>
          <p:cNvSpPr/>
          <p:nvPr/>
        </p:nvSpPr>
        <p:spPr>
          <a:xfrm>
            <a:off x="504190" y="1175703"/>
            <a:ext cx="4618990" cy="3187382"/>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a:solidFill>
                  <a:schemeClr val="lt1"/>
                </a:solidFill>
              </a:rPr>
              <a:t>Dear God, </a:t>
            </a:r>
            <a:br>
              <a:rPr lang="en-GB" sz="1700">
                <a:solidFill>
                  <a:schemeClr val="lt1"/>
                </a:solidFill>
              </a:rPr>
            </a:b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We give thanks for your life, death, and resurrection. Thank you for your love and for giving us the chance to have eternal life. Thank you for bringing peace in our heart. We pray that you will help us to remember your sacrifice and to follow you with our hearts always. </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Amen.</a:t>
            </a:r>
            <a:endParaRPr sz="1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318" name="Google Shape;318;p49"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3" name="Shape 323"/>
        <p:cNvGrpSpPr/>
        <p:nvPr/>
      </p:nvGrpSpPr>
      <p:grpSpPr>
        <a:xfrm>
          <a:off x="0" y="0"/>
          <a:ext cx="0" cy="0"/>
          <a:chOff x="0" y="0"/>
          <a:chExt cx="0" cy="0"/>
        </a:xfrm>
      </p:grpSpPr>
      <p:sp>
        <p:nvSpPr>
          <p:cNvPr id="324" name="Google Shape;324;p50"/>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25" name="Google Shape;325;p50"/>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6" name="Google Shape;326;p50"/>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Second 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327" name="Google Shape;327;p50"/>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319524"/>
            <a:ext cx="91440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3000" b="1">
                <a:solidFill>
                  <a:srgbClr val="073763"/>
                </a:solidFill>
                <a:latin typeface="Arial Black" panose="020B0A04020102020204"/>
                <a:ea typeface="Arial Black" panose="020B0A04020102020204"/>
                <a:cs typeface="Arial Black" panose="020B0A04020102020204"/>
                <a:sym typeface="Arial Black" panose="020B0A04020102020204"/>
              </a:rPr>
              <a:t>Jesus Appears to His Disciples</a:t>
            </a:r>
            <a:endParaRPr sz="3000" b="1">
              <a:solidFill>
                <a:srgbClr val="073763"/>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John 20: 19-31</a:t>
            </a:r>
            <a:endPara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59" name="Google Shape;159;p29"/>
          <p:cNvPicPr preferRelativeResize="0"/>
          <p:nvPr/>
        </p:nvPicPr>
        <p:blipFill rotWithShape="1">
          <a:blip r:embed="rId1"/>
          <a:srcRect t="2638" b="13065"/>
          <a:stretch>
            <a:fillRect/>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John</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70"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19</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97450" y="1317825"/>
            <a:ext cx="3765000" cy="2770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It was late that Sunday evening, and the disciples were gathered together behind locked doors, because they were afraid of the Jewish authorities. Then Jesus came and stood among them. “Peace be with you,” he said.</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74" name="Google Shape;174;p31"/>
          <p:cNvPicPr preferRelativeResize="0"/>
          <p:nvPr/>
        </p:nvPicPr>
        <p:blipFill>
          <a:blip r:embed="rId1"/>
          <a:stretch>
            <a:fillRect/>
          </a:stretch>
        </p:blipFill>
        <p:spPr>
          <a:xfrm>
            <a:off x="4572000" y="1000125"/>
            <a:ext cx="4190999" cy="3143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79" name="Shape 179"/>
        <p:cNvGrpSpPr/>
        <p:nvPr/>
      </p:nvGrpSpPr>
      <p:grpSpPr>
        <a:xfrm>
          <a:off x="0" y="0"/>
          <a:ext cx="0" cy="0"/>
          <a:chOff x="0" y="0"/>
          <a:chExt cx="0" cy="0"/>
        </a:xfrm>
      </p:grpSpPr>
      <p:sp>
        <p:nvSpPr>
          <p:cNvPr id="180" name="Google Shape;180;p32"/>
          <p:cNvSpPr txBox="1"/>
          <p:nvPr/>
        </p:nvSpPr>
        <p:spPr>
          <a:xfrm>
            <a:off x="5130946" y="1326888"/>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20</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130950" y="1969500"/>
            <a:ext cx="34827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After saying this, he showed them his hands and his side. The disciples were filled with joy at seeing the Lord.</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3" name="Google Shape;183;p32"/>
          <p:cNvPicPr preferRelativeResize="0"/>
          <p:nvPr/>
        </p:nvPicPr>
        <p:blipFill>
          <a:blip r:embed="rId1"/>
          <a:stretch>
            <a:fillRect/>
          </a:stretch>
        </p:blipFill>
        <p:spPr>
          <a:xfrm>
            <a:off x="457200" y="1000125"/>
            <a:ext cx="4190999" cy="3143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88" name="Shape 188"/>
        <p:cNvGrpSpPr/>
        <p:nvPr/>
      </p:nvGrpSpPr>
      <p:grpSpPr>
        <a:xfrm>
          <a:off x="0" y="0"/>
          <a:ext cx="0" cy="0"/>
          <a:chOff x="0" y="0"/>
          <a:chExt cx="0" cy="0"/>
        </a:xfrm>
      </p:grpSpPr>
      <p:sp>
        <p:nvSpPr>
          <p:cNvPr id="189" name="Google Shape;189;p33"/>
          <p:cNvSpPr txBox="1"/>
          <p:nvPr/>
        </p:nvSpPr>
        <p:spPr>
          <a:xfrm>
            <a:off x="473075" y="1831022"/>
            <a:ext cx="2877300" cy="1616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Jesus said to them again, “Peace be with you. As the Father sent me, so I send you.” </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21</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91" name="Google Shape;191;p33"/>
          <p:cNvPicPr preferRelativeResize="0"/>
          <p:nvPr/>
        </p:nvPicPr>
        <p:blipFill>
          <a:blip r:embed="rId1"/>
          <a:stretch>
            <a:fillRect/>
          </a:stretch>
        </p:blipFill>
        <p:spPr>
          <a:xfrm>
            <a:off x="3545375" y="625837"/>
            <a:ext cx="5189125" cy="389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96"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22</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643840" y="1868170"/>
            <a:ext cx="2502000" cy="1616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Then he breathed on them and said, “Receive the Holy Spirit. </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99" name="Google Shape;199;p34"/>
          <p:cNvPicPr preferRelativeResize="0"/>
          <p:nvPr/>
        </p:nvPicPr>
        <p:blipFill>
          <a:blip r:embed="rId1"/>
          <a:stretch>
            <a:fillRect/>
          </a:stretch>
        </p:blipFill>
        <p:spPr>
          <a:xfrm>
            <a:off x="3145840" y="436738"/>
            <a:ext cx="5693361" cy="4270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04" name="Shape 204"/>
        <p:cNvGrpSpPr/>
        <p:nvPr/>
      </p:nvGrpSpPr>
      <p:grpSpPr>
        <a:xfrm>
          <a:off x="0" y="0"/>
          <a:ext cx="0" cy="0"/>
          <a:chOff x="0" y="0"/>
          <a:chExt cx="0" cy="0"/>
        </a:xfrm>
      </p:grpSpPr>
      <p:sp>
        <p:nvSpPr>
          <p:cNvPr id="205" name="Google Shape;205;p35"/>
          <p:cNvSpPr/>
          <p:nvPr/>
        </p:nvSpPr>
        <p:spPr>
          <a:xfrm>
            <a:off x="529648" y="1122367"/>
            <a:ext cx="60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23</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529590" y="1763713"/>
            <a:ext cx="2646900" cy="226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If you forgive people's sins, they are forgiven; if you do not forgive them, they are not forgiven.”</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07" name="Google Shape;207;p35"/>
          <p:cNvPicPr preferRelativeResize="0"/>
          <p:nvPr/>
        </p:nvPicPr>
        <p:blipFill>
          <a:blip r:embed="rId1"/>
          <a:stretch>
            <a:fillRect/>
          </a:stretch>
        </p:blipFill>
        <p:spPr>
          <a:xfrm>
            <a:off x="3461550" y="591249"/>
            <a:ext cx="5281349" cy="3961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3979</Words>
  <Application>WPS Presentation</Application>
  <PresentationFormat/>
  <Paragraphs>111</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23</vt:i4>
      </vt:variant>
    </vt:vector>
  </HeadingPairs>
  <TitlesOfParts>
    <vt:vector size="34" baseType="lpstr">
      <vt:lpstr>Arial</vt:lpstr>
      <vt:lpstr>SimSun</vt:lpstr>
      <vt:lpstr>Wingdings</vt:lpstr>
      <vt:lpstr>Arial</vt:lpstr>
      <vt:lpstr>Calibri</vt:lpstr>
      <vt:lpstr>Arial Black</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cp:revision>
  <dcterms:created xsi:type="dcterms:W3CDTF">2023-04-12T23:54:25Z</dcterms:created>
  <dcterms:modified xsi:type="dcterms:W3CDTF">2023-04-12T23:54:26Z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09C8AFA5481E49A3B61AB8D3A6BCEC68</vt:lpwstr>
  </property>
  <property fmtid="{D5CDD505-2E9C-101B-9397-08002B2CF9AE}" pid="3" name="KSOProductBuildVer">
    <vt:lpwstr>1033-11.2.0.11516</vt:lpwstr>
  </property>
</Properties>
</file>