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9" r:id="rId26"/>
    <p:sldId id="280" r:id="rId27"/>
  </p:sldIdLst>
  <p:sldSz cx="18288000" cy="10287000"/>
  <p:notesSz cx="6858000" cy="9144000"/>
  <p:embeddedFontLst>
    <p:embeddedFont>
      <p:font typeface="Calibri" panose="020F0502020204030204"/>
      <p:regular r:id="rId31"/>
      <p:bold r:id="rId32"/>
      <p:italic r:id="rId33"/>
      <p:boldItalic r:id="rId34"/>
    </p:embeddedFont>
    <p:embeddedFont>
      <p:font typeface="Arial Black" panose="020B0A0402010202020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g1582d76b34a_0_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g151c7734bdb_0_2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 name="Shape 182"/>
        <p:cNvGrpSpPr/>
        <p:nvPr/>
      </p:nvGrpSpPr>
      <p:grpSpPr>
        <a:xfrm>
          <a:off x="0" y="0"/>
          <a:ext cx="0" cy="0"/>
          <a:chOff x="0" y="0"/>
          <a:chExt cx="0" cy="0"/>
        </a:xfrm>
      </p:grpSpPr>
      <p:sp>
        <p:nvSpPr>
          <p:cNvPr id="183" name="Google Shape;183;g151c7734bdb_0_20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51c7734bdb_0_20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5" name="Google Shape;185;g151c7734bdb_0_20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1560b5d1a79_0_4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560b5d1a79_0_4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93" name="Google Shape;193;g1560b5d1a79_0_4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g151c7734bdb_0_2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51c7734bdb_0_22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2" name="Google Shape;202;g151c7734bdb_0_22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1560b5d1a79_0_7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560b5d1a79_0_7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1560b5d1a79_0_7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1560b5d1a79_0_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560b5d1a79_0_5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0" name="Google Shape;220;g1560b5d1a79_0_5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g1560b5d1a79_0_9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560b5d1a79_0_9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29" name="Google Shape;229;g1560b5d1a79_0_9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235"/>
        <p:cNvGrpSpPr/>
        <p:nvPr/>
      </p:nvGrpSpPr>
      <p:grpSpPr>
        <a:xfrm>
          <a:off x="0" y="0"/>
          <a:ext cx="0" cy="0"/>
          <a:chOff x="0" y="0"/>
          <a:chExt cx="0" cy="0"/>
        </a:xfrm>
      </p:grpSpPr>
      <p:sp>
        <p:nvSpPr>
          <p:cNvPr id="236" name="Google Shape;236;g157c608591f_0_3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57c608591f_0_3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8" name="Google Shape;238;g157c608591f_0_3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2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 name="Shape 104"/>
        <p:cNvGrpSpPr/>
        <p:nvPr/>
      </p:nvGrpSpPr>
      <p:grpSpPr>
        <a:xfrm>
          <a:off x="0" y="0"/>
          <a:ext cx="0" cy="0"/>
          <a:chOff x="0" y="0"/>
          <a:chExt cx="0" cy="0"/>
        </a:xfrm>
      </p:grpSpPr>
      <p:sp>
        <p:nvSpPr>
          <p:cNvPr id="105" name="Google Shape;105;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7" name="Shape 257"/>
        <p:cNvGrpSpPr/>
        <p:nvPr/>
      </p:nvGrpSpPr>
      <p:grpSpPr>
        <a:xfrm>
          <a:off x="0" y="0"/>
          <a:ext cx="0" cy="0"/>
          <a:chOff x="0" y="0"/>
          <a:chExt cx="0" cy="0"/>
        </a:xfrm>
      </p:grpSpPr>
      <p:sp>
        <p:nvSpPr>
          <p:cNvPr id="258" name="Google Shape;258;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0" name="Google Shape;260;p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7" name="Shape 267"/>
        <p:cNvGrpSpPr/>
        <p:nvPr/>
      </p:nvGrpSpPr>
      <p:grpSpPr>
        <a:xfrm>
          <a:off x="0" y="0"/>
          <a:ext cx="0" cy="0"/>
          <a:chOff x="0" y="0"/>
          <a:chExt cx="0" cy="0"/>
        </a:xfrm>
      </p:grpSpPr>
      <p:sp>
        <p:nvSpPr>
          <p:cNvPr id="268" name="Google Shape;268;g1582d76b34a_0_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1" name="Shape 291"/>
        <p:cNvGrpSpPr/>
        <p:nvPr/>
      </p:nvGrpSpPr>
      <p:grpSpPr>
        <a:xfrm>
          <a:off x="0" y="0"/>
          <a:ext cx="0" cy="0"/>
          <a:chOff x="0" y="0"/>
          <a:chExt cx="0" cy="0"/>
        </a:xfrm>
      </p:grpSpPr>
      <p:sp>
        <p:nvSpPr>
          <p:cNvPr id="292" name="Google Shape;292;gf7e905350f_0_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9" name="Shape 299"/>
        <p:cNvGrpSpPr/>
        <p:nvPr/>
      </p:nvGrpSpPr>
      <p:grpSpPr>
        <a:xfrm>
          <a:off x="0" y="0"/>
          <a:ext cx="0" cy="0"/>
          <a:chOff x="0" y="0"/>
          <a:chExt cx="0" cy="0"/>
        </a:xfrm>
      </p:grpSpPr>
      <p:sp>
        <p:nvSpPr>
          <p:cNvPr id="300" name="Google Shape;300;g151c7734bdb_0_2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121"/>
        <p:cNvGrpSpPr/>
        <p:nvPr/>
      </p:nvGrpSpPr>
      <p:grpSpPr>
        <a:xfrm>
          <a:off x="0" y="0"/>
          <a:ext cx="0" cy="0"/>
          <a:chOff x="0" y="0"/>
          <a:chExt cx="0" cy="0"/>
        </a:xfrm>
      </p:grpSpPr>
      <p:sp>
        <p:nvSpPr>
          <p:cNvPr id="122" name="Google Shape;122;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 name="Shape 128"/>
        <p:cNvGrpSpPr/>
        <p:nvPr/>
      </p:nvGrpSpPr>
      <p:grpSpPr>
        <a:xfrm>
          <a:off x="0" y="0"/>
          <a:ext cx="0" cy="0"/>
          <a:chOff x="0" y="0"/>
          <a:chExt cx="0" cy="0"/>
        </a:xfrm>
      </p:grpSpPr>
      <p:sp>
        <p:nvSpPr>
          <p:cNvPr id="129" name="Google Shape;129;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 name="Shape 137"/>
        <p:cNvGrpSpPr/>
        <p:nvPr/>
      </p:nvGrpSpPr>
      <p:grpSpPr>
        <a:xfrm>
          <a:off x="0" y="0"/>
          <a:ext cx="0" cy="0"/>
          <a:chOff x="0" y="0"/>
          <a:chExt cx="0" cy="0"/>
        </a:xfrm>
      </p:grpSpPr>
      <p:sp>
        <p:nvSpPr>
          <p:cNvPr id="138" name="Google Shape;138;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146"/>
        <p:cNvGrpSpPr/>
        <p:nvPr/>
      </p:nvGrpSpPr>
      <p:grpSpPr>
        <a:xfrm>
          <a:off x="0" y="0"/>
          <a:ext cx="0" cy="0"/>
          <a:chOff x="0" y="0"/>
          <a:chExt cx="0" cy="0"/>
        </a:xfrm>
      </p:grpSpPr>
      <p:sp>
        <p:nvSpPr>
          <p:cNvPr id="147" name="Google Shape;147;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g151c7734bdb_0_19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 name="Shape 164"/>
        <p:cNvGrpSpPr/>
        <p:nvPr/>
      </p:nvGrpSpPr>
      <p:grpSpPr>
        <a:xfrm>
          <a:off x="0" y="0"/>
          <a:ext cx="0" cy="0"/>
          <a:chOff x="0" y="0"/>
          <a:chExt cx="0" cy="0"/>
        </a:xfrm>
      </p:grpSpPr>
      <p:sp>
        <p:nvSpPr>
          <p:cNvPr id="165" name="Google Shape;165;g151c7734bdb_0_19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type="pic" idx="2"/>
          </p:nvPr>
        </p:nvSpPr>
        <p:spPr>
          <a:xfrm>
            <a:off x="1792288" y="612775"/>
            <a:ext cx="5486400" cy="4114800"/>
          </a:xfrm>
          <a:prstGeom prst="rect">
            <a:avLst/>
          </a:prstGeom>
          <a:noFill/>
          <a:ln>
            <a:noFill/>
          </a:ln>
        </p:spPr>
      </p:sp>
      <p:sp>
        <p:nvSpPr>
          <p:cNvPr id="68" name="Google Shape;68;p37"/>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98"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2</a:t>
            </a:r>
            <a:r>
              <a:rPr lang="en-US" sz="3000" b="1">
                <a:solidFill>
                  <a:srgbClr val="FFFFFF"/>
                </a:solidFill>
              </a:rPr>
              <a:t>6</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th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77" name="Shape 177"/>
        <p:cNvGrpSpPr/>
        <p:nvPr/>
      </p:nvGrpSpPr>
      <p:grpSpPr>
        <a:xfrm>
          <a:off x="0" y="0"/>
          <a:ext cx="0" cy="0"/>
          <a:chOff x="0" y="0"/>
          <a:chExt cx="0" cy="0"/>
        </a:xfrm>
      </p:grpSpPr>
      <p:sp>
        <p:nvSpPr>
          <p:cNvPr id="178" name="Google Shape;178;g151c7734bdb_0_214"/>
          <p:cNvSpPr/>
          <p:nvPr/>
        </p:nvSpPr>
        <p:spPr>
          <a:xfrm>
            <a:off x="-244475" y="-131650"/>
            <a:ext cx="18532500" cy="10418700"/>
          </a:xfrm>
          <a:prstGeom prst="rect">
            <a:avLst/>
          </a:prstGeom>
          <a:solidFill>
            <a:srgbClr val="54595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75900" y="1940150"/>
            <a:ext cx="69039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So he called out, ‘Father Abraham! Take pity on me, and send Lazarus to dip his finger in some water and cool off my tongue, because I am in great pain in this fire!’</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75900" y="776443"/>
            <a:ext cx="925800" cy="769500"/>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24</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81" name="Google Shape;181;g151c7734bdb_0_214"/>
          <p:cNvPicPr preferRelativeResize="0"/>
          <p:nvPr/>
        </p:nvPicPr>
        <p:blipFill>
          <a:blip r:embed="rId1"/>
          <a:stretch>
            <a:fillRect/>
          </a:stretch>
        </p:blipFill>
        <p:spPr>
          <a:xfrm>
            <a:off x="8686400" y="2106400"/>
            <a:ext cx="8098926" cy="607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86" name="Shape 186"/>
        <p:cNvGrpSpPr/>
        <p:nvPr/>
      </p:nvGrpSpPr>
      <p:grpSpPr>
        <a:xfrm>
          <a:off x="0" y="0"/>
          <a:ext cx="0" cy="0"/>
          <a:chOff x="0" y="0"/>
          <a:chExt cx="0" cy="0"/>
        </a:xfrm>
      </p:grpSpPr>
      <p:sp>
        <p:nvSpPr>
          <p:cNvPr id="187" name="Google Shape;187;g151c7734bdb_0_206"/>
          <p:cNvSpPr txBox="1"/>
          <p:nvPr/>
        </p:nvSpPr>
        <p:spPr>
          <a:xfrm>
            <a:off x="1181450" y="2081125"/>
            <a:ext cx="75099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But Abraham said, ‘Remember, my son, that in your lifetime you were given all the good things, while Lazarus got all the bad things. But now he is enjoying himself here, while you are in pain.</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8" name="Google Shape;188;g151c7734bdb_0_206"/>
          <p:cNvSpPr txBox="1"/>
          <p:nvPr/>
        </p:nvSpPr>
        <p:spPr>
          <a:xfrm>
            <a:off x="1181462" y="920412"/>
            <a:ext cx="925800" cy="769500"/>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25</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89" name="Google Shape;189;g151c7734bdb_0_206"/>
          <p:cNvPicPr preferRelativeResize="0"/>
          <p:nvPr/>
        </p:nvPicPr>
        <p:blipFill>
          <a:blip r:embed="rId1"/>
          <a:stretch>
            <a:fillRect/>
          </a:stretch>
        </p:blipFill>
        <p:spPr>
          <a:xfrm>
            <a:off x="9339775" y="2155361"/>
            <a:ext cx="7968351" cy="597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94" name="Shape 194"/>
        <p:cNvGrpSpPr/>
        <p:nvPr/>
      </p:nvGrpSpPr>
      <p:grpSpPr>
        <a:xfrm>
          <a:off x="0" y="0"/>
          <a:ext cx="0" cy="0"/>
          <a:chOff x="0" y="0"/>
          <a:chExt cx="0" cy="0"/>
        </a:xfrm>
      </p:grpSpPr>
      <p:sp>
        <p:nvSpPr>
          <p:cNvPr id="195" name="Google Shape;195;g1560b5d1a79_0_42"/>
          <p:cNvSpPr txBox="1"/>
          <p:nvPr/>
        </p:nvSpPr>
        <p:spPr>
          <a:xfrm>
            <a:off x="1333686" y="789030"/>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26</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6" name="Google Shape;196;g1560b5d1a79_0_42"/>
          <p:cNvSpPr txBox="1"/>
          <p:nvPr/>
        </p:nvSpPr>
        <p:spPr>
          <a:xfrm>
            <a:off x="1333675" y="1921775"/>
            <a:ext cx="7504800" cy="775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600" b="1">
                <a:solidFill>
                  <a:schemeClr val="lt1"/>
                </a:solidFill>
              </a:rPr>
              <a:t>Besides all that, there is a deep pit lying between us, so that those who want to cross over from here to you cannot do so, nor can anyone cross over to us from where you are.’ </a:t>
            </a:r>
            <a:endParaRPr sz="5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7" name="Google Shape;197;g1560b5d1a79_0_4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8" name="Google Shape;198;g1560b5d1a79_0_42"/>
          <p:cNvPicPr preferRelativeResize="0"/>
          <p:nvPr/>
        </p:nvPicPr>
        <p:blipFill>
          <a:blip r:embed="rId1"/>
          <a:stretch>
            <a:fillRect/>
          </a:stretch>
        </p:blipFill>
        <p:spPr>
          <a:xfrm>
            <a:off x="9525000" y="2813462"/>
            <a:ext cx="7965750" cy="5974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3" name="Shape 203"/>
        <p:cNvGrpSpPr/>
        <p:nvPr/>
      </p:nvGrpSpPr>
      <p:grpSpPr>
        <a:xfrm>
          <a:off x="0" y="0"/>
          <a:ext cx="0" cy="0"/>
          <a:chOff x="0" y="0"/>
          <a:chExt cx="0" cy="0"/>
        </a:xfrm>
      </p:grpSpPr>
      <p:sp>
        <p:nvSpPr>
          <p:cNvPr id="204" name="Google Shape;204;g151c7734bdb_0_229"/>
          <p:cNvSpPr/>
          <p:nvPr/>
        </p:nvSpPr>
        <p:spPr>
          <a:xfrm>
            <a:off x="-244475" y="-131650"/>
            <a:ext cx="18532500" cy="10418700"/>
          </a:xfrm>
          <a:prstGeom prst="rect">
            <a:avLst/>
          </a:prstGeom>
          <a:solidFill>
            <a:srgbClr val="9537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g151c7734bdb_0_229"/>
          <p:cNvSpPr txBox="1"/>
          <p:nvPr/>
        </p:nvSpPr>
        <p:spPr>
          <a:xfrm>
            <a:off x="843650" y="2862250"/>
            <a:ext cx="5964300" cy="498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The rich man said, ‘Then I beg you, father Abraham, send Lazarus to my father's house, </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g151c7734bdb_0_229"/>
          <p:cNvSpPr txBox="1"/>
          <p:nvPr/>
        </p:nvSpPr>
        <p:spPr>
          <a:xfrm>
            <a:off x="843662" y="1749049"/>
            <a:ext cx="925800" cy="769500"/>
          </a:xfrm>
          <a:prstGeom prst="rect">
            <a:avLst/>
          </a:prstGeom>
          <a:solidFill>
            <a:srgbClr val="76923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27</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g151c7734bdb_0_229"/>
          <p:cNvPicPr preferRelativeResize="0"/>
          <p:nvPr/>
        </p:nvPicPr>
        <p:blipFill>
          <a:blip r:embed="rId1"/>
          <a:stretch>
            <a:fillRect/>
          </a:stretch>
        </p:blipFill>
        <p:spPr>
          <a:xfrm>
            <a:off x="8124451" y="1749050"/>
            <a:ext cx="8876375" cy="665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212" name="Shape 212"/>
        <p:cNvGrpSpPr/>
        <p:nvPr/>
      </p:nvGrpSpPr>
      <p:grpSpPr>
        <a:xfrm>
          <a:off x="0" y="0"/>
          <a:ext cx="0" cy="0"/>
          <a:chOff x="0" y="0"/>
          <a:chExt cx="0" cy="0"/>
        </a:xfrm>
      </p:grpSpPr>
      <p:sp>
        <p:nvSpPr>
          <p:cNvPr id="213" name="Google Shape;213;g1560b5d1a79_0_73"/>
          <p:cNvSpPr/>
          <p:nvPr/>
        </p:nvSpPr>
        <p:spPr>
          <a:xfrm>
            <a:off x="-244475" y="-131650"/>
            <a:ext cx="18532500" cy="10418700"/>
          </a:xfrm>
          <a:prstGeom prst="rect">
            <a:avLst/>
          </a:prstGeom>
          <a:solidFill>
            <a:srgbClr val="2058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g1560b5d1a79_0_73"/>
          <p:cNvSpPr/>
          <p:nvPr/>
        </p:nvSpPr>
        <p:spPr>
          <a:xfrm>
            <a:off x="954727" y="582660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632423"/>
                </a:solidFill>
                <a:latin typeface="Arial Black" panose="020B0A04020102020204"/>
                <a:ea typeface="Arial Black" panose="020B0A04020102020204"/>
                <a:cs typeface="Arial Black" panose="020B0A04020102020204"/>
                <a:sym typeface="Arial Black" panose="020B0A04020102020204"/>
              </a:rPr>
              <a:t>28</a:t>
            </a:r>
            <a:endParaRPr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215" name="Google Shape;215;g1560b5d1a79_0_73"/>
          <p:cNvSpPr txBox="1"/>
          <p:nvPr/>
        </p:nvSpPr>
        <p:spPr>
          <a:xfrm>
            <a:off x="968013" y="7127150"/>
            <a:ext cx="16120800" cy="2493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where I have five brothers. Let him go and warn them so that they, at least, will not come to this place of pain.’</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16" name="Google Shape;216;g1560b5d1a79_0_73"/>
          <p:cNvPicPr preferRelativeResize="0"/>
          <p:nvPr/>
        </p:nvPicPr>
        <p:blipFill>
          <a:blip r:embed="rId1"/>
          <a:stretch>
            <a:fillRect/>
          </a:stretch>
        </p:blipFill>
        <p:spPr>
          <a:xfrm>
            <a:off x="5043338" y="837800"/>
            <a:ext cx="8201326" cy="615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221" name="Shape 221"/>
        <p:cNvGrpSpPr/>
        <p:nvPr/>
      </p:nvGrpSpPr>
      <p:grpSpPr>
        <a:xfrm>
          <a:off x="0" y="0"/>
          <a:ext cx="0" cy="0"/>
          <a:chOff x="0" y="0"/>
          <a:chExt cx="0" cy="0"/>
        </a:xfrm>
      </p:grpSpPr>
      <p:sp>
        <p:nvSpPr>
          <p:cNvPr id="222" name="Google Shape;222;g1560b5d1a79_0_57"/>
          <p:cNvSpPr/>
          <p:nvPr/>
        </p:nvSpPr>
        <p:spPr>
          <a:xfrm>
            <a:off x="-244475" y="-131650"/>
            <a:ext cx="18532500" cy="10418700"/>
          </a:xfrm>
          <a:prstGeom prst="rect">
            <a:avLst/>
          </a:prstGeom>
          <a:solidFill>
            <a:srgbClr val="6324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3" name="Google Shape;223;g1560b5d1a79_0_57"/>
          <p:cNvSpPr/>
          <p:nvPr/>
        </p:nvSpPr>
        <p:spPr>
          <a:xfrm>
            <a:off x="1259864" y="1058205"/>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chemeClr val="lt1"/>
                </a:solidFill>
                <a:latin typeface="Arial Black" panose="020B0A04020102020204"/>
                <a:ea typeface="Arial Black" panose="020B0A04020102020204"/>
                <a:cs typeface="Arial Black" panose="020B0A04020102020204"/>
                <a:sym typeface="Arial Black" panose="020B0A04020102020204"/>
              </a:rPr>
              <a:t>29</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g1560b5d1a79_0_57"/>
          <p:cNvSpPr txBox="1"/>
          <p:nvPr/>
        </p:nvSpPr>
        <p:spPr>
          <a:xfrm>
            <a:off x="1259875" y="2138425"/>
            <a:ext cx="55479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Abraham said, ‘Your brothers have Moses and the prophets to warn them; your brothers should listen to what they say.’</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25" name="Google Shape;225;g1560b5d1a79_0_57"/>
          <p:cNvPicPr preferRelativeResize="0"/>
          <p:nvPr/>
        </p:nvPicPr>
        <p:blipFill>
          <a:blip r:embed="rId1"/>
          <a:stretch>
            <a:fillRect/>
          </a:stretch>
        </p:blipFill>
        <p:spPr>
          <a:xfrm>
            <a:off x="7225775" y="1608038"/>
            <a:ext cx="9427899" cy="7070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30" name="Shape 230"/>
        <p:cNvGrpSpPr/>
        <p:nvPr/>
      </p:nvGrpSpPr>
      <p:grpSpPr>
        <a:xfrm>
          <a:off x="0" y="0"/>
          <a:ext cx="0" cy="0"/>
          <a:chOff x="0" y="0"/>
          <a:chExt cx="0" cy="0"/>
        </a:xfrm>
      </p:grpSpPr>
      <p:sp>
        <p:nvSpPr>
          <p:cNvPr id="231" name="Google Shape;231;g1560b5d1a79_0_97"/>
          <p:cNvSpPr/>
          <p:nvPr/>
        </p:nvSpPr>
        <p:spPr>
          <a:xfrm>
            <a:off x="-244475" y="-131650"/>
            <a:ext cx="18532500" cy="10418700"/>
          </a:xfrm>
          <a:prstGeom prst="rect">
            <a:avLst/>
          </a:prstGeom>
          <a:solidFill>
            <a:srgbClr val="54595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232;g1560b5d1a79_0_97"/>
          <p:cNvSpPr txBox="1"/>
          <p:nvPr/>
        </p:nvSpPr>
        <p:spPr>
          <a:xfrm>
            <a:off x="1143850" y="1917663"/>
            <a:ext cx="73377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The rich man answered, ‘That is not enough, father Abraham! But if someone were to rise from death and go to them, then they would turn from their sins.’</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3" name="Google Shape;233;g1560b5d1a79_0_97"/>
          <p:cNvSpPr txBox="1"/>
          <p:nvPr/>
        </p:nvSpPr>
        <p:spPr>
          <a:xfrm>
            <a:off x="1143862" y="756949"/>
            <a:ext cx="925800" cy="769500"/>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FFFFFF"/>
                </a:solidFill>
                <a:latin typeface="Arial Black" panose="020B0A04020102020204"/>
                <a:ea typeface="Arial Black" panose="020B0A04020102020204"/>
                <a:cs typeface="Arial Black" panose="020B0A04020102020204"/>
                <a:sym typeface="Arial Black" panose="020B0A04020102020204"/>
              </a:rPr>
              <a:t>30</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34" name="Google Shape;234;g1560b5d1a79_0_97"/>
          <p:cNvPicPr preferRelativeResize="0"/>
          <p:nvPr/>
        </p:nvPicPr>
        <p:blipFill>
          <a:blip r:embed="rId1"/>
          <a:stretch>
            <a:fillRect/>
          </a:stretch>
        </p:blipFill>
        <p:spPr>
          <a:xfrm>
            <a:off x="9120475" y="1998863"/>
            <a:ext cx="8210225" cy="6157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239" name="Shape 239"/>
        <p:cNvGrpSpPr/>
        <p:nvPr/>
      </p:nvGrpSpPr>
      <p:grpSpPr>
        <a:xfrm>
          <a:off x="0" y="0"/>
          <a:ext cx="0" cy="0"/>
          <a:chOff x="0" y="0"/>
          <a:chExt cx="0" cy="0"/>
        </a:xfrm>
      </p:grpSpPr>
      <p:sp>
        <p:nvSpPr>
          <p:cNvPr id="240" name="Google Shape;240;g157c608591f_0_34"/>
          <p:cNvSpPr/>
          <p:nvPr/>
        </p:nvSpPr>
        <p:spPr>
          <a:xfrm>
            <a:off x="-244475" y="-131650"/>
            <a:ext cx="18532500" cy="10418700"/>
          </a:xfrm>
          <a:prstGeom prst="rect">
            <a:avLst/>
          </a:prstGeom>
          <a:solidFill>
            <a:srgbClr val="2058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1" name="Google Shape;241;g157c608591f_0_34"/>
          <p:cNvSpPr/>
          <p:nvPr/>
        </p:nvSpPr>
        <p:spPr>
          <a:xfrm>
            <a:off x="1241039" y="90380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632423"/>
                </a:solidFill>
                <a:latin typeface="Arial Black" panose="020B0A04020102020204"/>
                <a:ea typeface="Arial Black" panose="020B0A04020102020204"/>
                <a:cs typeface="Arial Black" panose="020B0A04020102020204"/>
                <a:sym typeface="Arial Black" panose="020B0A04020102020204"/>
              </a:rPr>
              <a:t>31</a:t>
            </a:r>
            <a:endParaRPr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242" name="Google Shape;242;g157c608591f_0_34"/>
          <p:cNvSpPr txBox="1"/>
          <p:nvPr/>
        </p:nvSpPr>
        <p:spPr>
          <a:xfrm>
            <a:off x="1241050" y="2316800"/>
            <a:ext cx="68835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But Abraham said, ‘If they will not listen to Moses and the prophets, they will not be convinced even if someone were to rise from death.’</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43" name="Google Shape;243;g157c608591f_0_34"/>
          <p:cNvPicPr preferRelativeResize="0"/>
          <p:nvPr/>
        </p:nvPicPr>
        <p:blipFill>
          <a:blip r:embed="rId1"/>
          <a:stretch>
            <a:fillRect/>
          </a:stretch>
        </p:blipFill>
        <p:spPr>
          <a:xfrm>
            <a:off x="9027125" y="2701875"/>
            <a:ext cx="7839124" cy="5879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247"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254"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08" name="Shape 108"/>
        <p:cNvGrpSpPr/>
        <p:nvPr/>
      </p:nvGrpSpPr>
      <p:grpSpPr>
        <a:xfrm>
          <a:off x="0" y="0"/>
          <a:ext cx="0" cy="0"/>
          <a:chOff x="0" y="0"/>
          <a:chExt cx="0" cy="0"/>
        </a:xfrm>
      </p:grpSpPr>
      <p:sp>
        <p:nvSpPr>
          <p:cNvPr id="109" name="Google Shape;109;p2"/>
          <p:cNvSpPr txBox="1"/>
          <p:nvPr/>
        </p:nvSpPr>
        <p:spPr>
          <a:xfrm>
            <a:off x="782225" y="1795050"/>
            <a:ext cx="16958700" cy="689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lt1"/>
                </a:solidFill>
              </a:rPr>
              <a:t>Having worked our way the past two weeks through several parables of Jesus, we now arrive at the story of the rich man and Lazarus. There is disagreement among the commentators whether or not this story is a parable. In all other parables, the players are anonymous; here one is named Lazarus. Whether or not it is a parable is unimportant for our study. </a:t>
            </a:r>
            <a:endParaRPr sz="32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sz="32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lt1"/>
                </a:solidFill>
              </a:rPr>
              <a:t>The story addresses two errors: </a:t>
            </a:r>
            <a:endParaRPr sz="32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lt1"/>
                </a:solidFill>
              </a:rPr>
              <a:t>1) That of those who denied the survival of the soul after death and therefore, retribution in the next life </a:t>
            </a:r>
            <a:endParaRPr sz="32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lt1"/>
                </a:solidFill>
              </a:rPr>
              <a:t>2) That of those who interpreted material prosperity in this life as a reward for moral uprightness, and adversity as punishment. This story shows that, immediately after death, the soul is judged by God for all its acts – the particular judgment – and is rewarded or punished. This story also teaches the innate dignity of every human person – independently of social, financial, cultural or religious position. Respect for this dignity implies that we must help those who are experiencing any material or spiritual need.</a:t>
            </a:r>
            <a:endParaRPr sz="32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261" name="Shape 261"/>
        <p:cNvGrpSpPr/>
        <p:nvPr/>
      </p:nvGrpSpPr>
      <p:grpSpPr>
        <a:xfrm>
          <a:off x="0" y="0"/>
          <a:ext cx="0" cy="0"/>
          <a:chOff x="0" y="0"/>
          <a:chExt cx="0" cy="0"/>
        </a:xfrm>
      </p:grpSpPr>
      <p:sp>
        <p:nvSpPr>
          <p:cNvPr id="262" name="Google Shape;262;p22"/>
          <p:cNvSpPr/>
          <p:nvPr/>
        </p:nvSpPr>
        <p:spPr>
          <a:xfrm>
            <a:off x="-244475" y="-131650"/>
            <a:ext cx="18532500" cy="10418700"/>
          </a:xfrm>
          <a:prstGeom prst="rect">
            <a:avLst/>
          </a:prstGeom>
          <a:solidFill>
            <a:srgbClr val="B2A0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Activity: God is my #1</a:t>
            </a:r>
            <a:endParaRPr sz="5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526325" y="3846915"/>
            <a:ext cx="6168000" cy="2954655"/>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a:latin typeface="Arial" panose="020B0604020202020204"/>
                <a:ea typeface="Arial" panose="020B0604020202020204"/>
                <a:cs typeface="Arial" panose="020B0604020202020204"/>
                <a:sym typeface="Arial" panose="020B0604020202020204"/>
              </a:rPr>
              <a:t>Paper</a:t>
            </a:r>
            <a:endParaRPr lang="en-US" sz="4800" b="1" cap="none">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a:latin typeface="Arial" panose="020B0604020202020204"/>
                <a:ea typeface="Arial" panose="020B0604020202020204"/>
                <a:cs typeface="Arial" panose="020B0604020202020204"/>
                <a:sym typeface="Arial" panose="020B0604020202020204"/>
              </a:rPr>
              <a:t>Pencil</a:t>
            </a:r>
            <a:endParaRPr lang="en-US" sz="4800" b="1" cap="none">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a:latin typeface="Arial" panose="020B0604020202020204"/>
                <a:ea typeface="Arial" panose="020B0604020202020204"/>
                <a:cs typeface="Arial" panose="020B0604020202020204"/>
                <a:sym typeface="Arial" panose="020B0604020202020204"/>
              </a:rPr>
              <a:t>Marker</a:t>
            </a:r>
            <a:endParaRPr lang="en-US" sz="4800" b="1" cap="none">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a:latin typeface="Arial" panose="020B0604020202020204"/>
                <a:ea typeface="Arial" panose="020B0604020202020204"/>
                <a:cs typeface="Arial" panose="020B0604020202020204"/>
                <a:sym typeface="Arial" panose="020B0604020202020204"/>
              </a:rPr>
              <a:t>Scissors</a:t>
            </a:r>
            <a:endParaRPr lang="en-US" sz="4800" b="1" cap="none">
              <a:latin typeface="Arial" panose="020B0604020202020204"/>
              <a:ea typeface="Arial" panose="020B0604020202020204"/>
              <a:cs typeface="Arial" panose="020B0604020202020204"/>
              <a:sym typeface="Arial" panose="020B0604020202020204"/>
            </a:endParaRPr>
          </a:p>
        </p:txBody>
      </p:sp>
      <p:pic>
        <p:nvPicPr>
          <p:cNvPr id="100" name="Picture 99"/>
          <p:cNvPicPr/>
          <p:nvPr/>
        </p:nvPicPr>
        <p:blipFill>
          <a:blip r:embed="rId1"/>
          <a:srcRect l="1743" t="22592" r="3655" b="3621"/>
          <a:stretch>
            <a:fillRect/>
          </a:stretch>
        </p:blipFill>
        <p:spPr>
          <a:xfrm>
            <a:off x="9488805" y="2613660"/>
            <a:ext cx="7348220" cy="657098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271" name="Shape 271"/>
        <p:cNvGrpSpPr/>
        <p:nvPr/>
      </p:nvGrpSpPr>
      <p:grpSpPr>
        <a:xfrm>
          <a:off x="0" y="0"/>
          <a:ext cx="0" cy="0"/>
          <a:chOff x="0" y="0"/>
          <a:chExt cx="0" cy="0"/>
        </a:xfrm>
      </p:grpSpPr>
      <p:sp>
        <p:nvSpPr>
          <p:cNvPr id="272" name="Google Shape;272;g1582d76b34a_0_57"/>
          <p:cNvSpPr txBox="1"/>
          <p:nvPr/>
        </p:nvSpPr>
        <p:spPr>
          <a:xfrm>
            <a:off x="528785" y="842180"/>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528955" y="1689100"/>
            <a:ext cx="9543415" cy="7617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Trace your hand on the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Then write “1 God” on the arm part.</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Finished coloring then cut it out and let them fold the fingers down.</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God should be the most important part of our lives. When we let other things get in the way or distract us, we often wind up confused and disappointed. We should continue to pray and re-focus our hearts on the Lord and make Him our number one priority.</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0" name="Picture 99"/>
          <p:cNvPicPr/>
          <p:nvPr/>
        </p:nvPicPr>
        <p:blipFill>
          <a:blip r:embed="rId1"/>
          <a:srcRect l="1743" t="22592" r="3655" b="3621"/>
          <a:stretch>
            <a:fillRect/>
          </a:stretch>
        </p:blipFill>
        <p:spPr>
          <a:xfrm>
            <a:off x="10355580" y="1172210"/>
            <a:ext cx="7348220" cy="794321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295"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54325" y="2128700"/>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a:t>
            </a:r>
            <a:r>
              <a:rPr lang="en-US" sz="4000" b="1">
                <a:solidFill>
                  <a:schemeClr val="lt1"/>
                </a:solidFill>
              </a:rPr>
              <a:t>the blessings that you always pour out to us. Thank you for </a:t>
            </a:r>
            <a:r>
              <a:rPr lang="en-US" sz="4000" b="1">
                <a:solidFill>
                  <a:schemeClr val="lt1"/>
                </a:solidFill>
              </a:rPr>
              <a:t>always</a:t>
            </a:r>
            <a:r>
              <a:rPr lang="en-US" sz="4000" b="1">
                <a:solidFill>
                  <a:schemeClr val="lt1"/>
                </a:solidFill>
              </a:rPr>
              <a:t> </a:t>
            </a:r>
            <a:r>
              <a:rPr lang="en-US" sz="4000" b="1">
                <a:solidFill>
                  <a:schemeClr val="lt1"/>
                </a:solidFill>
              </a:rPr>
              <a:t>giving and providing the things we need. Lord, we pray that may we learn how to share it to others who are needed to. Help us to be an instrument of your love and blessings.</a:t>
            </a: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Amen.</a:t>
            </a: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303"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26th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15"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rgbClr val="95373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a:solidFill>
                  <a:srgbClr val="953734"/>
                </a:solidFill>
                <a:latin typeface="Arial Black" panose="020B0A04020102020204"/>
                <a:ea typeface="Arial Black" panose="020B0A04020102020204"/>
                <a:cs typeface="Arial Black" panose="020B0A04020102020204"/>
                <a:sym typeface="Arial Black" panose="020B0A04020102020204"/>
              </a:rPr>
              <a:t>The Parable of the Rich Man and Lazarus</a:t>
            </a:r>
            <a:endParaRPr sz="5600" b="0" i="0" u="none" strike="noStrike" cap="none">
              <a:solidFill>
                <a:srgbClr val="953734"/>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a:solidFill>
                  <a:schemeClr val="dk1"/>
                </a:solidFill>
                <a:latin typeface="Arial Black" panose="020B0A04020102020204"/>
                <a:ea typeface="Arial Black" panose="020B0A04020102020204"/>
                <a:cs typeface="Arial Black" panose="020B0A04020102020204"/>
                <a:sym typeface="Arial Black" panose="020B0A04020102020204"/>
              </a:rPr>
              <a:t>Luke 16:19-31</a:t>
            </a:r>
            <a:endParaRPr sz="5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20" name="Google Shape;120;p3"/>
          <p:cNvPicPr preferRelativeResize="0"/>
          <p:nvPr/>
        </p:nvPicPr>
        <p:blipFill>
          <a:blip r:embed="rId1"/>
          <a:stretch>
            <a:fillRect/>
          </a:stretch>
        </p:blipFill>
        <p:spPr>
          <a:xfrm>
            <a:off x="4144975" y="413750"/>
            <a:ext cx="9753600" cy="731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24"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32" name="Shape 132"/>
        <p:cNvGrpSpPr/>
        <p:nvPr/>
      </p:nvGrpSpPr>
      <p:grpSpPr>
        <a:xfrm>
          <a:off x="0" y="0"/>
          <a:ext cx="0" cy="0"/>
          <a:chOff x="0" y="0"/>
          <a:chExt cx="0" cy="0"/>
        </a:xfrm>
      </p:grpSpPr>
      <p:sp>
        <p:nvSpPr>
          <p:cNvPr id="133" name="Google Shape;133;p6"/>
          <p:cNvSpPr txBox="1"/>
          <p:nvPr/>
        </p:nvSpPr>
        <p:spPr>
          <a:xfrm>
            <a:off x="1113034" y="97059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19</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13025" y="2008375"/>
            <a:ext cx="5920500" cy="581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“There was once a rich man who dressed in the most expensive clothes and lived in great luxury every day. </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36" name="Google Shape;136;p6"/>
          <p:cNvPicPr preferRelativeResize="0"/>
          <p:nvPr/>
        </p:nvPicPr>
        <p:blipFill>
          <a:blip r:embed="rId1"/>
          <a:stretch>
            <a:fillRect/>
          </a:stretch>
        </p:blipFill>
        <p:spPr>
          <a:xfrm>
            <a:off x="8151175" y="1659925"/>
            <a:ext cx="8686799" cy="651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41" name="Shape 141"/>
        <p:cNvGrpSpPr/>
        <p:nvPr/>
      </p:nvGrpSpPr>
      <p:grpSpPr>
        <a:xfrm>
          <a:off x="0" y="0"/>
          <a:ext cx="0" cy="0"/>
          <a:chOff x="0" y="0"/>
          <a:chExt cx="0" cy="0"/>
        </a:xfrm>
      </p:grpSpPr>
      <p:sp>
        <p:nvSpPr>
          <p:cNvPr id="142" name="Google Shape;142;p12"/>
          <p:cNvSpPr txBox="1"/>
          <p:nvPr/>
        </p:nvSpPr>
        <p:spPr>
          <a:xfrm>
            <a:off x="1113686" y="1590330"/>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052050" y="2662775"/>
            <a:ext cx="6865500" cy="6033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600" b="1">
                <a:solidFill>
                  <a:schemeClr val="lt1"/>
                </a:solidFill>
              </a:rPr>
              <a:t>There was also a poor man named Lazarus, covered with sores, who used to be brought to the rich man's door,</a:t>
            </a:r>
            <a:endParaRPr sz="5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5" name="Google Shape;145;p12"/>
          <p:cNvPicPr preferRelativeResize="0"/>
          <p:nvPr/>
        </p:nvPicPr>
        <p:blipFill>
          <a:blip r:embed="rId1"/>
          <a:stretch>
            <a:fillRect/>
          </a:stretch>
        </p:blipFill>
        <p:spPr>
          <a:xfrm>
            <a:off x="8658950" y="1885950"/>
            <a:ext cx="8686799"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50" name="Shape 150"/>
        <p:cNvGrpSpPr/>
        <p:nvPr/>
      </p:nvGrpSpPr>
      <p:grpSpPr>
        <a:xfrm>
          <a:off x="0" y="0"/>
          <a:ext cx="0" cy="0"/>
          <a:chOff x="0" y="0"/>
          <a:chExt cx="0" cy="0"/>
        </a:xfrm>
      </p:grpSpPr>
      <p:sp>
        <p:nvSpPr>
          <p:cNvPr id="151" name="Google Shape;151;p7"/>
          <p:cNvSpPr/>
          <p:nvPr/>
        </p:nvSpPr>
        <p:spPr>
          <a:xfrm>
            <a:off x="-244475" y="-131650"/>
            <a:ext cx="18532500" cy="10418700"/>
          </a:xfrm>
          <a:prstGeom prst="rect">
            <a:avLst/>
          </a:prstGeom>
          <a:solidFill>
            <a:srgbClr val="6324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 name="Google Shape;152;p7"/>
          <p:cNvSpPr/>
          <p:nvPr/>
        </p:nvSpPr>
        <p:spPr>
          <a:xfrm>
            <a:off x="840364" y="1495881"/>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chemeClr val="lt1"/>
                </a:solidFill>
                <a:latin typeface="Arial Black" panose="020B0A04020102020204"/>
                <a:ea typeface="Arial Black" panose="020B0A04020102020204"/>
                <a:cs typeface="Arial Black" panose="020B0A04020102020204"/>
                <a:sym typeface="Arial Black" panose="020B0A04020102020204"/>
              </a:rPr>
              <a:t>21</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861675" y="2841313"/>
            <a:ext cx="6040200" cy="581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hoping to eat the bits of food that fell from the rich man's table. Even the dogs would come and lick his sores.</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54" name="Google Shape;154;p7"/>
          <p:cNvPicPr preferRelativeResize="0"/>
          <p:nvPr/>
        </p:nvPicPr>
        <p:blipFill>
          <a:blip r:embed="rId1"/>
          <a:stretch>
            <a:fillRect/>
          </a:stretch>
        </p:blipFill>
        <p:spPr>
          <a:xfrm>
            <a:off x="7614725" y="1485900"/>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59"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rgbClr val="EBA3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155915" y="2008905"/>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chemeClr val="lt1"/>
                </a:solidFill>
                <a:latin typeface="Arial Black" panose="020B0A04020102020204"/>
                <a:ea typeface="Arial Black" panose="020B0A04020102020204"/>
                <a:cs typeface="Arial Black" panose="020B0A04020102020204"/>
                <a:sym typeface="Arial Black" panose="020B0A04020102020204"/>
              </a:rPr>
              <a:t>22</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155925" y="3159300"/>
            <a:ext cx="5670600" cy="581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The poor man died and was carried by the angels to sit beside Abraham at the feast in heaven. </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63" name="Google Shape;163;g151c7734bdb_0_190"/>
          <p:cNvPicPr preferRelativeResize="0"/>
          <p:nvPr/>
        </p:nvPicPr>
        <p:blipFill>
          <a:blip r:embed="rId1"/>
          <a:stretch>
            <a:fillRect/>
          </a:stretch>
        </p:blipFill>
        <p:spPr>
          <a:xfrm>
            <a:off x="7125725" y="1420100"/>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68" name="Shape 168"/>
        <p:cNvGrpSpPr/>
        <p:nvPr/>
      </p:nvGrpSpPr>
      <p:grpSpPr>
        <a:xfrm>
          <a:off x="0" y="0"/>
          <a:ext cx="0" cy="0"/>
          <a:chOff x="0" y="0"/>
          <a:chExt cx="0" cy="0"/>
        </a:xfrm>
      </p:grpSpPr>
      <p:sp>
        <p:nvSpPr>
          <p:cNvPr id="169" name="Google Shape;169;g151c7734bdb_0_197"/>
          <p:cNvSpPr/>
          <p:nvPr/>
        </p:nvSpPr>
        <p:spPr>
          <a:xfrm>
            <a:off x="-244475" y="-131650"/>
            <a:ext cx="18532500" cy="10418700"/>
          </a:xfrm>
          <a:prstGeom prst="rect">
            <a:avLst/>
          </a:prstGeom>
          <a:solidFill>
            <a:srgbClr val="2058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39" y="90380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a:solidFill>
                  <a:srgbClr val="632423"/>
                </a:solidFill>
                <a:latin typeface="Arial Black" panose="020B0A04020102020204"/>
                <a:ea typeface="Arial Black" panose="020B0A04020102020204"/>
                <a:cs typeface="Arial Black" panose="020B0A04020102020204"/>
                <a:sym typeface="Arial Black" panose="020B0A04020102020204"/>
              </a:rPr>
              <a:t>23</a:t>
            </a:r>
            <a:endParaRPr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41050" y="2316800"/>
            <a:ext cx="54351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and in Hades,[a] where he was in great pain, he looked up and saw Abraham, far away, with Lazarus at his side.</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72" name="Google Shape;172;g151c7734bdb_0_197"/>
          <p:cNvPicPr preferRelativeResize="0"/>
          <p:nvPr/>
        </p:nvPicPr>
        <p:blipFill>
          <a:blip r:embed="rId1"/>
          <a:stretch>
            <a:fillRect/>
          </a:stretch>
        </p:blipFill>
        <p:spPr>
          <a:xfrm>
            <a:off x="7238600" y="1662350"/>
            <a:ext cx="9753600" cy="7315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3839</Words>
  <Application>WPS Presentation</Application>
  <PresentationFormat/>
  <Paragraphs>108</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1</cp:revision>
  <dcterms:created xsi:type="dcterms:W3CDTF">2022-09-22T06:53:28Z</dcterms:created>
  <dcterms:modified xsi:type="dcterms:W3CDTF">2022-09-22T06:53:29Z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