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10287000" cx="18288000"/>
  <p:notesSz cx="6858000" cy="9144000"/>
  <p:embeddedFontLst>
    <p:embeddedFont>
      <p:font typeface="Arial Black"/>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3" roundtripDataSignature="AMtx7mgFhSzuTOhFY7LQU5cPzIkmRe87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ArialBlack-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82d76b34a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1582d76b34a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1582d76b34a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51c7734bdb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151c7734bdb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151c7734bdb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1c7734bdb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151c7734bdb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84" name="Google Shape;184;g151c7734bdb_0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51c7734bdb_0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151c7734bdb_0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92" name="Google Shape;192;g151c7734bdb_0_2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51c7734bdb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151c7734bdb_0_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201" name="Google Shape;201;g151c7734bdb_0_2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60b5d1a79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560b5d1a79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210" name="Google Shape;210;g1560b5d1a79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560b5d1a79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1560b5d1a79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1560b5d1a79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560b5d1a79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1560b5d1a79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1560b5d1a79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560b5d1a79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560b5d1a79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237" name="Google Shape;237;g1560b5d1a79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582d76b34a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1582d76b34a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t/>
            </a:r>
            <a:endParaRPr/>
          </a:p>
        </p:txBody>
      </p:sp>
      <p:sp>
        <p:nvSpPr>
          <p:cNvPr id="269" name="Google Shape;269;g1582d76b34a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t/>
            </a:r>
            <a:endParaRPr/>
          </a:p>
        </p:txBody>
      </p:sp>
      <p:sp>
        <p:nvSpPr>
          <p:cNvPr id="279" name="Google Shape;27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582d76b34a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1582d76b34a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t/>
            </a:r>
            <a:endParaRPr/>
          </a:p>
        </p:txBody>
      </p:sp>
      <p:sp>
        <p:nvSpPr>
          <p:cNvPr id="288" name="Google Shape;288;g1582d76b34a_0_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f7e905350f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f7e905350f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f7e905350f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51c7734bdb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151c7734bdb_0_2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151c7734bdb_0_2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40" name="Google Shape;14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49" name="Google Shape;14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51c7734bdb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51c7734bdb_0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151c7734bdb_0_1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idx="2" type="pic"/>
          </p:nvPr>
        </p:nvSpPr>
        <p:spPr>
          <a:xfrm>
            <a:off x="1792288" y="612775"/>
            <a:ext cx="5486400" cy="4114800"/>
          </a:xfrm>
          <a:prstGeom prst="rect">
            <a:avLst/>
          </a:prstGeom>
          <a:noFill/>
          <a:ln>
            <a:noFill/>
          </a:ln>
        </p:spPr>
      </p:sp>
      <p:sp>
        <p:nvSpPr>
          <p:cNvPr id="68" name="Google Shape;68;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8"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1582d76b34a_0_19"/>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101" name="Google Shape;101;g1582d76b34a_0_19"/>
          <p:cNvSpPr/>
          <p:nvPr/>
        </p:nvSpPr>
        <p:spPr>
          <a:xfrm>
            <a:off x="1261251" y="6548575"/>
            <a:ext cx="7868400" cy="8082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g1582d76b34a_0_19"/>
          <p:cNvSpPr txBox="1"/>
          <p:nvPr/>
        </p:nvSpPr>
        <p:spPr>
          <a:xfrm>
            <a:off x="1661150" y="6721825"/>
            <a:ext cx="7010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2</a:t>
            </a:r>
            <a:r>
              <a:rPr b="1" lang="en-US" sz="3000">
                <a:solidFill>
                  <a:srgbClr val="FFFFFF"/>
                </a:solidFill>
              </a:rPr>
              <a:t>5</a:t>
            </a:r>
            <a:r>
              <a:rPr b="1" i="0" lang="en-US" sz="3000" u="none" cap="none" strike="noStrike">
                <a:solidFill>
                  <a:srgbClr val="FFFFFF"/>
                </a:solidFill>
                <a:latin typeface="Arial"/>
                <a:ea typeface="Arial"/>
                <a:cs typeface="Arial"/>
                <a:sym typeface="Arial"/>
              </a:rPr>
              <a:t>th Sunday in Ordinary | Year C</a:t>
            </a:r>
            <a:endParaRPr b="0" i="0" sz="1400" u="none" cap="none" strike="noStrike">
              <a:solidFill>
                <a:srgbClr val="000000"/>
              </a:solidFill>
              <a:latin typeface="Arial"/>
              <a:ea typeface="Arial"/>
              <a:cs typeface="Arial"/>
              <a:sym typeface="Arial"/>
            </a:endParaRPr>
          </a:p>
        </p:txBody>
      </p:sp>
      <p:pic>
        <p:nvPicPr>
          <p:cNvPr id="103" name="Google Shape;103;g1582d76b34a_0_19"/>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76" name="Shape 176"/>
        <p:cNvGrpSpPr/>
        <p:nvPr/>
      </p:nvGrpSpPr>
      <p:grpSpPr>
        <a:xfrm>
          <a:off x="0" y="0"/>
          <a:ext cx="0" cy="0"/>
          <a:chOff x="0" y="0"/>
          <a:chExt cx="0" cy="0"/>
        </a:xfrm>
      </p:grpSpPr>
      <p:sp>
        <p:nvSpPr>
          <p:cNvPr id="177" name="Google Shape;177;g151c7734bdb_0_197"/>
          <p:cNvSpPr/>
          <p:nvPr/>
        </p:nvSpPr>
        <p:spPr>
          <a:xfrm>
            <a:off x="-244475" y="-131650"/>
            <a:ext cx="18532500" cy="10418700"/>
          </a:xfrm>
          <a:prstGeom prst="rect">
            <a:avLst/>
          </a:prstGeom>
          <a:solidFill>
            <a:srgbClr val="20586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151c7734bdb_0_197"/>
          <p:cNvSpPr/>
          <p:nvPr/>
        </p:nvSpPr>
        <p:spPr>
          <a:xfrm>
            <a:off x="1241039" y="903805"/>
            <a:ext cx="1214400" cy="8574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632423"/>
                </a:solidFill>
                <a:latin typeface="Arial Black"/>
                <a:ea typeface="Arial Black"/>
                <a:cs typeface="Arial Black"/>
                <a:sym typeface="Arial Black"/>
              </a:rPr>
              <a:t>6</a:t>
            </a:r>
            <a:endParaRPr b="1" i="0" sz="5000" u="none" cap="none" strike="noStrike">
              <a:solidFill>
                <a:srgbClr val="632423"/>
              </a:solidFill>
              <a:latin typeface="Arial Black"/>
              <a:ea typeface="Arial Black"/>
              <a:cs typeface="Arial Black"/>
              <a:sym typeface="Arial Black"/>
            </a:endParaRPr>
          </a:p>
        </p:txBody>
      </p:sp>
      <p:sp>
        <p:nvSpPr>
          <p:cNvPr id="179" name="Google Shape;179;g151c7734bdb_0_197"/>
          <p:cNvSpPr txBox="1"/>
          <p:nvPr/>
        </p:nvSpPr>
        <p:spPr>
          <a:xfrm>
            <a:off x="1241050" y="2316800"/>
            <a:ext cx="6883500" cy="581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‘One hundred barrels of olive oil,’ he answered. ‘Here is your account,’ the manager told him; ‘sit down and write fifty.’</a:t>
            </a:r>
            <a:endParaRPr b="1" i="0" sz="5400" u="none" cap="none" strike="noStrike">
              <a:solidFill>
                <a:schemeClr val="lt1"/>
              </a:solidFill>
              <a:latin typeface="Arial Black"/>
              <a:ea typeface="Arial Black"/>
              <a:cs typeface="Arial Black"/>
              <a:sym typeface="Arial Black"/>
            </a:endParaRPr>
          </a:p>
        </p:txBody>
      </p:sp>
      <p:pic>
        <p:nvPicPr>
          <p:cNvPr id="180" name="Google Shape;180;g151c7734bdb_0_197"/>
          <p:cNvPicPr preferRelativeResize="0"/>
          <p:nvPr/>
        </p:nvPicPr>
        <p:blipFill rotWithShape="1">
          <a:blip r:embed="rId3">
            <a:alphaModFix/>
          </a:blip>
          <a:srcRect b="0" l="14149" r="14385" t="0"/>
          <a:stretch/>
        </p:blipFill>
        <p:spPr>
          <a:xfrm>
            <a:off x="9510225" y="1485900"/>
            <a:ext cx="6969974" cy="731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85" name="Shape 185"/>
        <p:cNvGrpSpPr/>
        <p:nvPr/>
      </p:nvGrpSpPr>
      <p:grpSpPr>
        <a:xfrm>
          <a:off x="0" y="0"/>
          <a:ext cx="0" cy="0"/>
          <a:chOff x="0" y="0"/>
          <a:chExt cx="0" cy="0"/>
        </a:xfrm>
      </p:grpSpPr>
      <p:sp>
        <p:nvSpPr>
          <p:cNvPr id="186" name="Google Shape;186;g151c7734bdb_0_206"/>
          <p:cNvSpPr txBox="1"/>
          <p:nvPr/>
        </p:nvSpPr>
        <p:spPr>
          <a:xfrm>
            <a:off x="1181450" y="2081125"/>
            <a:ext cx="7509900" cy="664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Then he asked another one, ‘And you—how much do you owe?’ ‘A thousand bushels of wheat,’ he answered. ‘Here is your account,’ the manager told him; ‘write eight hundred.’</a:t>
            </a:r>
            <a:endParaRPr b="1" i="0" sz="5400" u="none" cap="none" strike="noStrike">
              <a:solidFill>
                <a:schemeClr val="lt1"/>
              </a:solidFill>
              <a:latin typeface="Arial Black"/>
              <a:ea typeface="Arial Black"/>
              <a:cs typeface="Arial Black"/>
              <a:sym typeface="Arial Black"/>
            </a:endParaRPr>
          </a:p>
        </p:txBody>
      </p:sp>
      <p:sp>
        <p:nvSpPr>
          <p:cNvPr id="187" name="Google Shape;187;g151c7734bdb_0_206"/>
          <p:cNvSpPr txBox="1"/>
          <p:nvPr/>
        </p:nvSpPr>
        <p:spPr>
          <a:xfrm>
            <a:off x="1181462" y="920412"/>
            <a:ext cx="925800" cy="769500"/>
          </a:xfrm>
          <a:prstGeom prst="rect">
            <a:avLst/>
          </a:prstGeom>
          <a:solidFill>
            <a:srgbClr val="FABF8E"/>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7</a:t>
            </a:r>
            <a:endParaRPr b="1" i="0" sz="5000" u="none" cap="none" strike="noStrike">
              <a:solidFill>
                <a:srgbClr val="FFFFFF"/>
              </a:solidFill>
              <a:latin typeface="Arial Black"/>
              <a:ea typeface="Arial Black"/>
              <a:cs typeface="Arial Black"/>
              <a:sym typeface="Arial Black"/>
            </a:endParaRPr>
          </a:p>
        </p:txBody>
      </p:sp>
      <p:pic>
        <p:nvPicPr>
          <p:cNvPr id="188" name="Google Shape;188;g151c7734bdb_0_206"/>
          <p:cNvPicPr preferRelativeResize="0"/>
          <p:nvPr/>
        </p:nvPicPr>
        <p:blipFill>
          <a:blip r:embed="rId3">
            <a:alphaModFix/>
          </a:blip>
          <a:stretch>
            <a:fillRect/>
          </a:stretch>
        </p:blipFill>
        <p:spPr>
          <a:xfrm>
            <a:off x="9095700" y="1957050"/>
            <a:ext cx="8497175" cy="6372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93" name="Shape 193"/>
        <p:cNvGrpSpPr/>
        <p:nvPr/>
      </p:nvGrpSpPr>
      <p:grpSpPr>
        <a:xfrm>
          <a:off x="0" y="0"/>
          <a:ext cx="0" cy="0"/>
          <a:chOff x="0" y="0"/>
          <a:chExt cx="0" cy="0"/>
        </a:xfrm>
      </p:grpSpPr>
      <p:sp>
        <p:nvSpPr>
          <p:cNvPr id="194" name="Google Shape;194;g151c7734bdb_0_214"/>
          <p:cNvSpPr/>
          <p:nvPr/>
        </p:nvSpPr>
        <p:spPr>
          <a:xfrm>
            <a:off x="-244475" y="-131650"/>
            <a:ext cx="18532500" cy="10418700"/>
          </a:xfrm>
          <a:prstGeom prst="rect">
            <a:avLst/>
          </a:prstGeom>
          <a:solidFill>
            <a:srgbClr val="54595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151c7734bdb_0_214"/>
          <p:cNvSpPr txBox="1"/>
          <p:nvPr/>
        </p:nvSpPr>
        <p:spPr>
          <a:xfrm>
            <a:off x="640000" y="1919150"/>
            <a:ext cx="9059100" cy="748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As a result the master of this dishonest manager praised him for doing such a shrewd thing; because the people of this world are much more shrewd in handling their affairs than the people who belong to the light.”</a:t>
            </a:r>
            <a:endParaRPr b="1" i="0" sz="5400" u="none" cap="none" strike="noStrike">
              <a:solidFill>
                <a:schemeClr val="lt1"/>
              </a:solidFill>
              <a:latin typeface="Arial Black"/>
              <a:ea typeface="Arial Black"/>
              <a:cs typeface="Arial Black"/>
              <a:sym typeface="Arial Black"/>
            </a:endParaRPr>
          </a:p>
        </p:txBody>
      </p:sp>
      <p:sp>
        <p:nvSpPr>
          <p:cNvPr id="196" name="Google Shape;196;g151c7734bdb_0_214"/>
          <p:cNvSpPr txBox="1"/>
          <p:nvPr/>
        </p:nvSpPr>
        <p:spPr>
          <a:xfrm>
            <a:off x="640000" y="755443"/>
            <a:ext cx="925800" cy="769500"/>
          </a:xfrm>
          <a:prstGeom prst="rect">
            <a:avLst/>
          </a:prstGeom>
          <a:solidFill>
            <a:srgbClr val="FFC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8</a:t>
            </a:r>
            <a:endParaRPr b="1" i="0" sz="5000" u="none" cap="none" strike="noStrike">
              <a:solidFill>
                <a:srgbClr val="FFFFFF"/>
              </a:solidFill>
              <a:latin typeface="Arial Black"/>
              <a:ea typeface="Arial Black"/>
              <a:cs typeface="Arial Black"/>
              <a:sym typeface="Arial Black"/>
            </a:endParaRPr>
          </a:p>
        </p:txBody>
      </p:sp>
      <p:pic>
        <p:nvPicPr>
          <p:cNvPr id="197" name="Google Shape;197;g151c7734bdb_0_214"/>
          <p:cNvPicPr preferRelativeResize="0"/>
          <p:nvPr/>
        </p:nvPicPr>
        <p:blipFill>
          <a:blip r:embed="rId3">
            <a:alphaModFix/>
          </a:blip>
          <a:stretch>
            <a:fillRect/>
          </a:stretch>
        </p:blipFill>
        <p:spPr>
          <a:xfrm>
            <a:off x="10016250" y="2070900"/>
            <a:ext cx="7371825" cy="5528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02" name="Shape 202"/>
        <p:cNvGrpSpPr/>
        <p:nvPr/>
      </p:nvGrpSpPr>
      <p:grpSpPr>
        <a:xfrm>
          <a:off x="0" y="0"/>
          <a:ext cx="0" cy="0"/>
          <a:chOff x="0" y="0"/>
          <a:chExt cx="0" cy="0"/>
        </a:xfrm>
      </p:grpSpPr>
      <p:sp>
        <p:nvSpPr>
          <p:cNvPr id="203" name="Google Shape;203;g151c7734bdb_0_229"/>
          <p:cNvSpPr/>
          <p:nvPr/>
        </p:nvSpPr>
        <p:spPr>
          <a:xfrm>
            <a:off x="-244475" y="-131650"/>
            <a:ext cx="18532500" cy="10418700"/>
          </a:xfrm>
          <a:prstGeom prst="rect">
            <a:avLst/>
          </a:prstGeom>
          <a:solidFill>
            <a:srgbClr val="9537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151c7734bdb_0_229"/>
          <p:cNvSpPr txBox="1"/>
          <p:nvPr/>
        </p:nvSpPr>
        <p:spPr>
          <a:xfrm>
            <a:off x="975900" y="1922113"/>
            <a:ext cx="6791700" cy="748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And Jesus went on to say, “And so I tell you: make friends for yourselves with worldly wealth, so that when it gives out, you will be welcomed in the eternal home.</a:t>
            </a:r>
            <a:endParaRPr b="1" i="0" sz="5400" u="none" cap="none" strike="noStrike">
              <a:solidFill>
                <a:schemeClr val="lt1"/>
              </a:solidFill>
              <a:latin typeface="Arial Black"/>
              <a:ea typeface="Arial Black"/>
              <a:cs typeface="Arial Black"/>
              <a:sym typeface="Arial Black"/>
            </a:endParaRPr>
          </a:p>
        </p:txBody>
      </p:sp>
      <p:sp>
        <p:nvSpPr>
          <p:cNvPr id="205" name="Google Shape;205;g151c7734bdb_0_229"/>
          <p:cNvSpPr txBox="1"/>
          <p:nvPr/>
        </p:nvSpPr>
        <p:spPr>
          <a:xfrm>
            <a:off x="975912" y="752499"/>
            <a:ext cx="925800" cy="769500"/>
          </a:xfrm>
          <a:prstGeom prst="rect">
            <a:avLst/>
          </a:prstGeom>
          <a:solidFill>
            <a:srgbClr val="76923C"/>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9</a:t>
            </a:r>
            <a:endParaRPr b="1" i="0" sz="5000" u="none" cap="none" strike="noStrike">
              <a:solidFill>
                <a:srgbClr val="FFFFFF"/>
              </a:solidFill>
              <a:latin typeface="Arial Black"/>
              <a:ea typeface="Arial Black"/>
              <a:cs typeface="Arial Black"/>
              <a:sym typeface="Arial Black"/>
            </a:endParaRPr>
          </a:p>
        </p:txBody>
      </p:sp>
      <p:pic>
        <p:nvPicPr>
          <p:cNvPr id="206" name="Google Shape;206;g151c7734bdb_0_229"/>
          <p:cNvPicPr preferRelativeResize="0"/>
          <p:nvPr/>
        </p:nvPicPr>
        <p:blipFill>
          <a:blip r:embed="rId3">
            <a:alphaModFix/>
          </a:blip>
          <a:stretch>
            <a:fillRect/>
          </a:stretch>
        </p:blipFill>
        <p:spPr>
          <a:xfrm>
            <a:off x="8274350" y="2389675"/>
            <a:ext cx="8727601" cy="654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211" name="Shape 211"/>
        <p:cNvGrpSpPr/>
        <p:nvPr/>
      </p:nvGrpSpPr>
      <p:grpSpPr>
        <a:xfrm>
          <a:off x="0" y="0"/>
          <a:ext cx="0" cy="0"/>
          <a:chOff x="0" y="0"/>
          <a:chExt cx="0" cy="0"/>
        </a:xfrm>
      </p:grpSpPr>
      <p:sp>
        <p:nvSpPr>
          <p:cNvPr id="212" name="Google Shape;212;g1560b5d1a79_0_42"/>
          <p:cNvSpPr txBox="1"/>
          <p:nvPr/>
        </p:nvSpPr>
        <p:spPr>
          <a:xfrm>
            <a:off x="1333686" y="789030"/>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10</a:t>
            </a:r>
            <a:endParaRPr b="1" i="0" sz="5000" u="none" cap="none" strike="noStrike">
              <a:solidFill>
                <a:srgbClr val="FFFFFF"/>
              </a:solidFill>
              <a:latin typeface="Arial Black"/>
              <a:ea typeface="Arial Black"/>
              <a:cs typeface="Arial Black"/>
              <a:sym typeface="Arial Black"/>
            </a:endParaRPr>
          </a:p>
        </p:txBody>
      </p:sp>
      <p:sp>
        <p:nvSpPr>
          <p:cNvPr id="213" name="Google Shape;213;g1560b5d1a79_0_42"/>
          <p:cNvSpPr txBox="1"/>
          <p:nvPr/>
        </p:nvSpPr>
        <p:spPr>
          <a:xfrm>
            <a:off x="1333671" y="1921771"/>
            <a:ext cx="6225900" cy="775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lang="en-US" sz="5600">
                <a:solidFill>
                  <a:schemeClr val="lt1"/>
                </a:solidFill>
              </a:rPr>
              <a:t>Whoever is faithful in small matters will be faithful in large ones; whoever is dishonest in small matters will be dishonest in large ones.</a:t>
            </a:r>
            <a:endParaRPr b="1" i="0" sz="5600" u="none" cap="none" strike="noStrike">
              <a:solidFill>
                <a:schemeClr val="lt1"/>
              </a:solidFill>
              <a:latin typeface="Arial"/>
              <a:ea typeface="Arial"/>
              <a:cs typeface="Arial"/>
              <a:sym typeface="Arial"/>
            </a:endParaRPr>
          </a:p>
        </p:txBody>
      </p:sp>
      <p:sp>
        <p:nvSpPr>
          <p:cNvPr descr="Sunset Animated Illustration by Mina FZ. for Queble on Dribbble" id="214" name="Google Shape;214;g1560b5d1a79_0_42"/>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15" name="Google Shape;215;g1560b5d1a79_0_42"/>
          <p:cNvPicPr preferRelativeResize="0"/>
          <p:nvPr/>
        </p:nvPicPr>
        <p:blipFill>
          <a:blip r:embed="rId3">
            <a:alphaModFix/>
          </a:blip>
          <a:stretch>
            <a:fillRect/>
          </a:stretch>
        </p:blipFill>
        <p:spPr>
          <a:xfrm>
            <a:off x="8274350" y="2389675"/>
            <a:ext cx="8727601" cy="654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220" name="Shape 220"/>
        <p:cNvGrpSpPr/>
        <p:nvPr/>
      </p:nvGrpSpPr>
      <p:grpSpPr>
        <a:xfrm>
          <a:off x="0" y="0"/>
          <a:ext cx="0" cy="0"/>
          <a:chOff x="0" y="0"/>
          <a:chExt cx="0" cy="0"/>
        </a:xfrm>
      </p:grpSpPr>
      <p:sp>
        <p:nvSpPr>
          <p:cNvPr id="221" name="Google Shape;221;g1560b5d1a79_0_57"/>
          <p:cNvSpPr/>
          <p:nvPr/>
        </p:nvSpPr>
        <p:spPr>
          <a:xfrm>
            <a:off x="-244475" y="-131650"/>
            <a:ext cx="18532500" cy="10418700"/>
          </a:xfrm>
          <a:prstGeom prst="rect">
            <a:avLst/>
          </a:prstGeom>
          <a:solidFill>
            <a:srgbClr val="63242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1560b5d1a79_0_57"/>
          <p:cNvSpPr/>
          <p:nvPr/>
        </p:nvSpPr>
        <p:spPr>
          <a:xfrm>
            <a:off x="1259864" y="1058205"/>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11</a:t>
            </a:r>
            <a:endParaRPr b="1" i="0" sz="5000" u="none" cap="none" strike="noStrike">
              <a:solidFill>
                <a:schemeClr val="lt1"/>
              </a:solidFill>
              <a:latin typeface="Arial Black"/>
              <a:ea typeface="Arial Black"/>
              <a:cs typeface="Arial Black"/>
              <a:sym typeface="Arial Black"/>
            </a:endParaRPr>
          </a:p>
        </p:txBody>
      </p:sp>
      <p:sp>
        <p:nvSpPr>
          <p:cNvPr id="223" name="Google Shape;223;g1560b5d1a79_0_57"/>
          <p:cNvSpPr txBox="1"/>
          <p:nvPr/>
        </p:nvSpPr>
        <p:spPr>
          <a:xfrm>
            <a:off x="1259875" y="2138425"/>
            <a:ext cx="5547900" cy="664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If, then, you have not been faithful in handling worldly wealth, how can you be trusted with true wealth?</a:t>
            </a:r>
            <a:endParaRPr b="1" i="0" sz="5400" u="none" cap="none" strike="noStrike">
              <a:solidFill>
                <a:schemeClr val="lt1"/>
              </a:solidFill>
              <a:latin typeface="Arial Black"/>
              <a:ea typeface="Arial Black"/>
              <a:cs typeface="Arial Black"/>
              <a:sym typeface="Arial Black"/>
            </a:endParaRPr>
          </a:p>
        </p:txBody>
      </p:sp>
      <p:pic>
        <p:nvPicPr>
          <p:cNvPr id="224" name="Google Shape;224;g1560b5d1a79_0_57"/>
          <p:cNvPicPr preferRelativeResize="0"/>
          <p:nvPr/>
        </p:nvPicPr>
        <p:blipFill>
          <a:blip r:embed="rId3">
            <a:alphaModFix/>
          </a:blip>
          <a:stretch>
            <a:fillRect/>
          </a:stretch>
        </p:blipFill>
        <p:spPr>
          <a:xfrm>
            <a:off x="8084200" y="1885950"/>
            <a:ext cx="8686799" cy="6515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229" name="Shape 229"/>
        <p:cNvGrpSpPr/>
        <p:nvPr/>
      </p:nvGrpSpPr>
      <p:grpSpPr>
        <a:xfrm>
          <a:off x="0" y="0"/>
          <a:ext cx="0" cy="0"/>
          <a:chOff x="0" y="0"/>
          <a:chExt cx="0" cy="0"/>
        </a:xfrm>
      </p:grpSpPr>
      <p:sp>
        <p:nvSpPr>
          <p:cNvPr id="230" name="Google Shape;230;g1560b5d1a79_0_73"/>
          <p:cNvSpPr/>
          <p:nvPr/>
        </p:nvSpPr>
        <p:spPr>
          <a:xfrm>
            <a:off x="-244475" y="-131650"/>
            <a:ext cx="18532500" cy="10418700"/>
          </a:xfrm>
          <a:prstGeom prst="rect">
            <a:avLst/>
          </a:prstGeom>
          <a:solidFill>
            <a:srgbClr val="20586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1560b5d1a79_0_73"/>
          <p:cNvSpPr/>
          <p:nvPr/>
        </p:nvSpPr>
        <p:spPr>
          <a:xfrm>
            <a:off x="1080789" y="956030"/>
            <a:ext cx="1214400" cy="8574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632423"/>
                </a:solidFill>
                <a:latin typeface="Arial Black"/>
                <a:ea typeface="Arial Black"/>
                <a:cs typeface="Arial Black"/>
                <a:sym typeface="Arial Black"/>
              </a:rPr>
              <a:t>12</a:t>
            </a:r>
            <a:endParaRPr b="1" i="0" sz="5000" u="none" cap="none" strike="noStrike">
              <a:solidFill>
                <a:srgbClr val="632423"/>
              </a:solidFill>
              <a:latin typeface="Arial Black"/>
              <a:ea typeface="Arial Black"/>
              <a:cs typeface="Arial Black"/>
              <a:sym typeface="Arial Black"/>
            </a:endParaRPr>
          </a:p>
        </p:txBody>
      </p:sp>
      <p:sp>
        <p:nvSpPr>
          <p:cNvPr id="232" name="Google Shape;232;g1560b5d1a79_0_73"/>
          <p:cNvSpPr txBox="1"/>
          <p:nvPr/>
        </p:nvSpPr>
        <p:spPr>
          <a:xfrm>
            <a:off x="1094075" y="2256575"/>
            <a:ext cx="6316800" cy="581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And if you have not been faithful with what belongs to someone else, who will give you what belongs to you?</a:t>
            </a:r>
            <a:endParaRPr b="1" i="0" sz="5400" u="none" cap="none" strike="noStrike">
              <a:solidFill>
                <a:schemeClr val="lt1"/>
              </a:solidFill>
              <a:latin typeface="Arial Black"/>
              <a:ea typeface="Arial Black"/>
              <a:cs typeface="Arial Black"/>
              <a:sym typeface="Arial Black"/>
            </a:endParaRPr>
          </a:p>
        </p:txBody>
      </p:sp>
      <p:pic>
        <p:nvPicPr>
          <p:cNvPr id="233" name="Google Shape;233;g1560b5d1a79_0_73"/>
          <p:cNvPicPr preferRelativeResize="0"/>
          <p:nvPr/>
        </p:nvPicPr>
        <p:blipFill>
          <a:blip r:embed="rId3">
            <a:alphaModFix/>
          </a:blip>
          <a:stretch>
            <a:fillRect/>
          </a:stretch>
        </p:blipFill>
        <p:spPr>
          <a:xfrm>
            <a:off x="8084175" y="2256575"/>
            <a:ext cx="8686799" cy="651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38" name="Shape 238"/>
        <p:cNvGrpSpPr/>
        <p:nvPr/>
      </p:nvGrpSpPr>
      <p:grpSpPr>
        <a:xfrm>
          <a:off x="0" y="0"/>
          <a:ext cx="0" cy="0"/>
          <a:chOff x="0" y="0"/>
          <a:chExt cx="0" cy="0"/>
        </a:xfrm>
      </p:grpSpPr>
      <p:sp>
        <p:nvSpPr>
          <p:cNvPr id="239" name="Google Shape;239;g1560b5d1a79_0_97"/>
          <p:cNvSpPr/>
          <p:nvPr/>
        </p:nvSpPr>
        <p:spPr>
          <a:xfrm>
            <a:off x="-244475" y="-131650"/>
            <a:ext cx="18532500" cy="10418700"/>
          </a:xfrm>
          <a:prstGeom prst="rect">
            <a:avLst/>
          </a:prstGeom>
          <a:solidFill>
            <a:srgbClr val="54595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1560b5d1a79_0_97"/>
          <p:cNvSpPr txBox="1"/>
          <p:nvPr/>
        </p:nvSpPr>
        <p:spPr>
          <a:xfrm>
            <a:off x="1143850" y="1917663"/>
            <a:ext cx="7337700" cy="748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 “No servant can be the slave of two masters; such a slave will hate one and love the other or will be loyal to one and despise the other. You cannot serve both God and money.”</a:t>
            </a:r>
            <a:endParaRPr b="1" i="0" sz="5400" u="none" cap="none" strike="noStrike">
              <a:solidFill>
                <a:schemeClr val="lt1"/>
              </a:solidFill>
              <a:latin typeface="Arial Black"/>
              <a:ea typeface="Arial Black"/>
              <a:cs typeface="Arial Black"/>
              <a:sym typeface="Arial Black"/>
            </a:endParaRPr>
          </a:p>
        </p:txBody>
      </p:sp>
      <p:sp>
        <p:nvSpPr>
          <p:cNvPr id="241" name="Google Shape;241;g1560b5d1a79_0_97"/>
          <p:cNvSpPr txBox="1"/>
          <p:nvPr/>
        </p:nvSpPr>
        <p:spPr>
          <a:xfrm>
            <a:off x="1143862" y="756949"/>
            <a:ext cx="925800" cy="769500"/>
          </a:xfrm>
          <a:prstGeom prst="rect">
            <a:avLst/>
          </a:prstGeom>
          <a:solidFill>
            <a:srgbClr val="FFC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13</a:t>
            </a:r>
            <a:endParaRPr b="1" i="0" sz="5000" u="none" cap="none" strike="noStrike">
              <a:solidFill>
                <a:srgbClr val="FFFFFF"/>
              </a:solidFill>
              <a:latin typeface="Arial Black"/>
              <a:ea typeface="Arial Black"/>
              <a:cs typeface="Arial Black"/>
              <a:sym typeface="Arial Black"/>
            </a:endParaRPr>
          </a:p>
        </p:txBody>
      </p:sp>
      <p:pic>
        <p:nvPicPr>
          <p:cNvPr id="242" name="Google Shape;242;g1560b5d1a79_0_97"/>
          <p:cNvPicPr preferRelativeResize="0"/>
          <p:nvPr/>
        </p:nvPicPr>
        <p:blipFill>
          <a:blip r:embed="rId3">
            <a:alphaModFix/>
          </a:blip>
          <a:stretch>
            <a:fillRect/>
          </a:stretch>
        </p:blipFill>
        <p:spPr>
          <a:xfrm>
            <a:off x="8609025" y="2264300"/>
            <a:ext cx="8686799" cy="6515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497A"/>
        </a:solidFill>
      </p:bgPr>
    </p:bg>
    <p:spTree>
      <p:nvGrpSpPr>
        <p:cNvPr id="246" name="Shape 246"/>
        <p:cNvGrpSpPr/>
        <p:nvPr/>
      </p:nvGrpSpPr>
      <p:grpSpPr>
        <a:xfrm>
          <a:off x="0" y="0"/>
          <a:ext cx="0" cy="0"/>
          <a:chOff x="0" y="0"/>
          <a:chExt cx="0" cy="0"/>
        </a:xfrm>
      </p:grpSpPr>
      <p:sp>
        <p:nvSpPr>
          <p:cNvPr id="247" name="Google Shape;247;p20"/>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248" name="Google Shape;248;p20"/>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6C09"/>
        </a:solidFill>
      </p:bgPr>
    </p:bg>
    <p:spTree>
      <p:nvGrpSpPr>
        <p:cNvPr id="253" name="Shape 253"/>
        <p:cNvGrpSpPr/>
        <p:nvPr/>
      </p:nvGrpSpPr>
      <p:grpSpPr>
        <a:xfrm>
          <a:off x="0" y="0"/>
          <a:ext cx="0" cy="0"/>
          <a:chOff x="0" y="0"/>
          <a:chExt cx="0" cy="0"/>
        </a:xfrm>
      </p:grpSpPr>
      <p:sp>
        <p:nvSpPr>
          <p:cNvPr id="254" name="Google Shape;254;p23"/>
          <p:cNvSpPr/>
          <p:nvPr/>
        </p:nvSpPr>
        <p:spPr>
          <a:xfrm>
            <a:off x="576064" y="3275153"/>
            <a:ext cx="9144000" cy="3402278"/>
          </a:xfrm>
          <a:prstGeom prst="rect">
            <a:avLst/>
          </a:prstGeom>
          <a:noFill/>
          <a:ln>
            <a:noFill/>
          </a:ln>
        </p:spPr>
        <p:txBody>
          <a:bodyPr anchorCtr="0" anchor="t" bIns="45700" lIns="91425" spcFirstLastPara="1" rIns="91425" wrap="square" tIns="45700">
            <a:spAutoFit/>
          </a:bodyPr>
          <a:lstStyle/>
          <a:p>
            <a:pPr indent="0" lvl="0" marL="0" marR="0" rtl="0" algn="ctr">
              <a:lnSpc>
                <a:spcPct val="140625"/>
              </a:lnSpc>
              <a:spcBef>
                <a:spcPts val="0"/>
              </a:spcBef>
              <a:spcAft>
                <a:spcPts val="0"/>
              </a:spcAft>
              <a:buClr>
                <a:srgbClr val="000000"/>
              </a:buClr>
              <a:buSzPts val="9600"/>
              <a:buFont typeface="Arial"/>
              <a:buNone/>
            </a:pPr>
            <a:r>
              <a:rPr b="1" i="0" lang="en-US" sz="9600" u="none" cap="none" strike="noStrike">
                <a:solidFill>
                  <a:srgbClr val="FFFFFF"/>
                </a:solidFill>
                <a:latin typeface="Arial"/>
                <a:ea typeface="Arial"/>
                <a:cs typeface="Arial"/>
                <a:sym typeface="Arial"/>
              </a:rPr>
              <a:t>GOSPEL MESSAGE</a:t>
            </a:r>
            <a:endParaRPr b="0" i="0" sz="1400" u="none" cap="none" strike="noStrike">
              <a:solidFill>
                <a:srgbClr val="000000"/>
              </a:solidFill>
              <a:latin typeface="Arial"/>
              <a:ea typeface="Arial"/>
              <a:cs typeface="Arial"/>
              <a:sym typeface="Arial"/>
            </a:endParaRPr>
          </a:p>
        </p:txBody>
      </p:sp>
      <p:pic>
        <p:nvPicPr>
          <p:cNvPr id="255" name="Google Shape;255;p23"/>
          <p:cNvPicPr preferRelativeResize="0"/>
          <p:nvPr/>
        </p:nvPicPr>
        <p:blipFill rotWithShape="1">
          <a:blip r:embed="rId3">
            <a:alphaModFix/>
          </a:blip>
          <a:srcRect b="0" l="0" r="0" t="0"/>
          <a:stretch/>
        </p:blipFill>
        <p:spPr>
          <a:xfrm>
            <a:off x="9720064" y="1471092"/>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366092"/>
        </a:solidFill>
      </p:bgPr>
    </p:bg>
    <p:spTree>
      <p:nvGrpSpPr>
        <p:cNvPr id="108" name="Shape 108"/>
        <p:cNvGrpSpPr/>
        <p:nvPr/>
      </p:nvGrpSpPr>
      <p:grpSpPr>
        <a:xfrm>
          <a:off x="0" y="0"/>
          <a:ext cx="0" cy="0"/>
          <a:chOff x="0" y="0"/>
          <a:chExt cx="0" cy="0"/>
        </a:xfrm>
      </p:grpSpPr>
      <p:sp>
        <p:nvSpPr>
          <p:cNvPr id="109" name="Google Shape;109;p2"/>
          <p:cNvSpPr txBox="1"/>
          <p:nvPr/>
        </p:nvSpPr>
        <p:spPr>
          <a:xfrm>
            <a:off x="782225" y="1795050"/>
            <a:ext cx="16958700" cy="788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3200">
                <a:solidFill>
                  <a:schemeClr val="lt1"/>
                </a:solidFill>
              </a:rPr>
              <a:t>God entrusts us with gifts like time, talents, and treasures. He wants us to use these things wisely and expects us to give them back to His control. God also wants to make sure nothing comes between us and Him. But some people worship money, in a way. They think about it all the time, or work constantly in order to get more money. Some people are not responsible with  money and run out of it easily.</a:t>
            </a:r>
            <a:endParaRPr sz="32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t/>
            </a:r>
            <a:endParaRPr sz="32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lt1"/>
                </a:solidFill>
              </a:rPr>
              <a:t>Did you know that God entrusts us with everything we have? That means He gives us all things, including money. Our possessions are not really ours to keep. It’s sort of like we are borrowing what we have from God. But He also promises to take care of us.</a:t>
            </a:r>
            <a:endParaRPr sz="32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t/>
            </a:r>
            <a:endParaRPr sz="32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lt1"/>
                </a:solidFill>
              </a:rPr>
              <a:t>Also, consider that the gifts God gives us are not all monetary. He gives us talents, like being able to sing, or draw, or write, or dance, or make people laugh. He gives us time, which we can use to help one another or do things for Him. These items do not have a price tag. And when we use them for God, we can be assured that we will have joy and peace. Our joy is not in things, but in the Maker of things. If we are focused on loving temporary things or money, we will find ourselves disappointed. Let’s focus on the blessings of God!</a:t>
            </a:r>
            <a:endParaRPr sz="3200">
              <a:solidFill>
                <a:schemeClr val="lt1"/>
              </a:solidFill>
            </a:endParaRPr>
          </a:p>
        </p:txBody>
      </p:sp>
      <p:sp>
        <p:nvSpPr>
          <p:cNvPr id="110" name="Google Shape;110;p2"/>
          <p:cNvSpPr txBox="1"/>
          <p:nvPr/>
        </p:nvSpPr>
        <p:spPr>
          <a:xfrm>
            <a:off x="782226" y="704606"/>
            <a:ext cx="12321900" cy="67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000"/>
              <a:buFont typeface="Arial"/>
              <a:buNone/>
            </a:pPr>
            <a:r>
              <a:rPr b="1" i="0" lang="en-US" sz="4400" u="sng" cap="none" strike="noStrike">
                <a:solidFill>
                  <a:schemeClr val="lt1"/>
                </a:solidFill>
                <a:latin typeface="Arial"/>
                <a:ea typeface="Arial"/>
                <a:cs typeface="Arial"/>
                <a:sym typeface="Arial"/>
              </a:rPr>
              <a:t>GOSPEL REFLECTION</a:t>
            </a:r>
            <a:endParaRPr b="0" i="0" sz="4400" u="sng"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A3A3"/>
        </a:solidFill>
      </p:bgPr>
    </p:bg>
    <p:spTree>
      <p:nvGrpSpPr>
        <p:cNvPr id="260" name="Shape 260"/>
        <p:cNvGrpSpPr/>
        <p:nvPr/>
      </p:nvGrpSpPr>
      <p:grpSpPr>
        <a:xfrm>
          <a:off x="0" y="0"/>
          <a:ext cx="0" cy="0"/>
          <a:chOff x="0" y="0"/>
          <a:chExt cx="0" cy="0"/>
        </a:xfrm>
      </p:grpSpPr>
      <p:sp>
        <p:nvSpPr>
          <p:cNvPr id="261" name="Google Shape;261;p22"/>
          <p:cNvSpPr/>
          <p:nvPr/>
        </p:nvSpPr>
        <p:spPr>
          <a:xfrm>
            <a:off x="-244475" y="-131650"/>
            <a:ext cx="18532500" cy="10418700"/>
          </a:xfrm>
          <a:prstGeom prst="rect">
            <a:avLst/>
          </a:prstGeom>
          <a:solidFill>
            <a:srgbClr val="B2A0C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2"/>
          <p:cNvSpPr/>
          <p:nvPr/>
        </p:nvSpPr>
        <p:spPr>
          <a:xfrm>
            <a:off x="1526425" y="741050"/>
            <a:ext cx="14990700" cy="1337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7800" u="none" cap="none" strike="noStrike">
                <a:solidFill>
                  <a:schemeClr val="dk1"/>
                </a:solidFill>
                <a:latin typeface="Arial Black"/>
                <a:ea typeface="Arial Black"/>
                <a:cs typeface="Arial Black"/>
                <a:sym typeface="Arial Black"/>
              </a:rPr>
              <a:t>Activity: Paper Wallet</a:t>
            </a:r>
            <a:endParaRPr b="0" i="0" sz="5200" u="none" cap="none" strike="noStrike">
              <a:solidFill>
                <a:srgbClr val="000000"/>
              </a:solidFill>
              <a:latin typeface="Arial"/>
              <a:ea typeface="Arial"/>
              <a:cs typeface="Arial"/>
              <a:sym typeface="Arial"/>
            </a:endParaRPr>
          </a:p>
        </p:txBody>
      </p:sp>
      <p:sp>
        <p:nvSpPr>
          <p:cNvPr id="263" name="Google Shape;263;p22"/>
          <p:cNvSpPr txBox="1"/>
          <p:nvPr/>
        </p:nvSpPr>
        <p:spPr>
          <a:xfrm>
            <a:off x="1500134" y="4081691"/>
            <a:ext cx="6768900" cy="769401"/>
          </a:xfrm>
          <a:prstGeom prst="rect">
            <a:avLst/>
          </a:prstGeom>
          <a:noFill/>
          <a:ln>
            <a:noFill/>
          </a:ln>
        </p:spPr>
        <p:txBody>
          <a:bodyPr anchorCtr="0" anchor="t" bIns="45700" lIns="91425" spcFirstLastPara="1" rIns="91425" wrap="square" tIns="45700">
            <a:spAutoFit/>
          </a:bodyPr>
          <a:lstStyle/>
          <a:p>
            <a:pPr indent="-177800" lvl="0" marL="457200" marR="0" rtl="0" algn="l">
              <a:lnSpc>
                <a:spcPct val="100000"/>
              </a:lnSpc>
              <a:spcBef>
                <a:spcPts val="0"/>
              </a:spcBef>
              <a:spcAft>
                <a:spcPts val="0"/>
              </a:spcAft>
              <a:buClr>
                <a:schemeClr val="lt1"/>
              </a:buClr>
              <a:buSzPts val="4400"/>
              <a:buFont typeface="Calibri"/>
              <a:buNone/>
            </a:pPr>
            <a:r>
              <a:t/>
            </a:r>
            <a:endParaRPr b="1" i="0" sz="4400" u="none" cap="none" strike="noStrike">
              <a:solidFill>
                <a:schemeClr val="lt1"/>
              </a:solidFill>
              <a:latin typeface="Calibri"/>
              <a:ea typeface="Calibri"/>
              <a:cs typeface="Calibri"/>
              <a:sym typeface="Calibri"/>
            </a:endParaRPr>
          </a:p>
        </p:txBody>
      </p:sp>
      <p:sp>
        <p:nvSpPr>
          <p:cNvPr id="264" name="Google Shape;264;p22"/>
          <p:cNvSpPr txBox="1"/>
          <p:nvPr/>
        </p:nvSpPr>
        <p:spPr>
          <a:xfrm>
            <a:off x="1072300" y="2872825"/>
            <a:ext cx="6168000" cy="346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700"/>
              <a:buFont typeface="Arial"/>
              <a:buNone/>
            </a:pPr>
            <a:r>
              <a:rPr b="1" i="0" lang="en-US" sz="4500" u="none" cap="none" strike="noStrike">
                <a:solidFill>
                  <a:srgbClr val="000000"/>
                </a:solidFill>
                <a:latin typeface="Arial"/>
                <a:ea typeface="Arial"/>
                <a:cs typeface="Arial"/>
                <a:sym typeface="Arial"/>
              </a:rPr>
              <a:t>Colored Paper/ Bond Paper</a:t>
            </a:r>
            <a:endParaRPr b="1" i="0" sz="4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00"/>
              <a:buFont typeface="Arial"/>
              <a:buNone/>
            </a:pPr>
            <a:r>
              <a:rPr b="1" i="0" lang="en-US" sz="4500" u="none" cap="none" strike="noStrike">
                <a:solidFill>
                  <a:srgbClr val="000000"/>
                </a:solidFill>
                <a:latin typeface="Arial"/>
                <a:ea typeface="Arial"/>
                <a:cs typeface="Arial"/>
                <a:sym typeface="Arial"/>
              </a:rPr>
              <a:t>Scissor </a:t>
            </a:r>
            <a:endParaRPr b="1" i="0" sz="4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00"/>
              <a:buFont typeface="Arial"/>
              <a:buNone/>
            </a:pPr>
            <a:r>
              <a:rPr b="1" i="0" lang="en-US" sz="4500" u="none" cap="none" strike="noStrike">
                <a:solidFill>
                  <a:srgbClr val="000000"/>
                </a:solidFill>
                <a:latin typeface="Arial"/>
                <a:ea typeface="Arial"/>
                <a:cs typeface="Arial"/>
                <a:sym typeface="Arial"/>
              </a:rPr>
              <a:t>Markers</a:t>
            </a:r>
            <a:endParaRPr b="1" i="0" sz="4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00"/>
              <a:buFont typeface="Arial"/>
              <a:buNone/>
            </a:pPr>
            <a:r>
              <a:rPr b="1" i="0" lang="en-US" sz="4500" u="none" cap="none" strike="noStrike">
                <a:solidFill>
                  <a:srgbClr val="000000"/>
                </a:solidFill>
                <a:latin typeface="Arial"/>
                <a:ea typeface="Arial"/>
                <a:cs typeface="Arial"/>
                <a:sym typeface="Arial"/>
              </a:rPr>
              <a:t>Coloring Material</a:t>
            </a:r>
            <a:endParaRPr b="1" i="0" sz="4500" u="none" cap="none" strike="noStrike">
              <a:solidFill>
                <a:srgbClr val="000000"/>
              </a:solidFill>
              <a:latin typeface="Arial"/>
              <a:ea typeface="Arial"/>
              <a:cs typeface="Arial"/>
              <a:sym typeface="Arial"/>
            </a:endParaRPr>
          </a:p>
        </p:txBody>
      </p:sp>
      <p:pic>
        <p:nvPicPr>
          <p:cNvPr id="265" name="Google Shape;265;p22"/>
          <p:cNvPicPr preferRelativeResize="0"/>
          <p:nvPr/>
        </p:nvPicPr>
        <p:blipFill rotWithShape="1">
          <a:blip r:embed="rId3">
            <a:alphaModFix/>
          </a:blip>
          <a:srcRect b="6536" l="0" r="6270" t="4535"/>
          <a:stretch/>
        </p:blipFill>
        <p:spPr>
          <a:xfrm>
            <a:off x="9874975" y="2538825"/>
            <a:ext cx="6041924" cy="6995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270" name="Shape 270"/>
        <p:cNvGrpSpPr/>
        <p:nvPr/>
      </p:nvGrpSpPr>
      <p:grpSpPr>
        <a:xfrm>
          <a:off x="0" y="0"/>
          <a:ext cx="0" cy="0"/>
          <a:chOff x="0" y="0"/>
          <a:chExt cx="0" cy="0"/>
        </a:xfrm>
      </p:grpSpPr>
      <p:sp>
        <p:nvSpPr>
          <p:cNvPr id="271" name="Google Shape;271;g1582d76b34a_0_57"/>
          <p:cNvSpPr txBox="1"/>
          <p:nvPr/>
        </p:nvSpPr>
        <p:spPr>
          <a:xfrm>
            <a:off x="786595" y="834560"/>
            <a:ext cx="89766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Arial Black"/>
                <a:ea typeface="Arial Black"/>
                <a:cs typeface="Arial Black"/>
                <a:sym typeface="Arial Black"/>
              </a:rPr>
              <a:t>Instruction:</a:t>
            </a:r>
            <a:endParaRPr b="0" i="0" sz="35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72" name="Google Shape;272;g1582d76b34a_0_57"/>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273" name="Google Shape;273;g1582d76b34a_0_57"/>
          <p:cNvSpPr txBox="1"/>
          <p:nvPr/>
        </p:nvSpPr>
        <p:spPr>
          <a:xfrm>
            <a:off x="786600" y="1817750"/>
            <a:ext cx="10233900" cy="7634700"/>
          </a:xfrm>
          <a:prstGeom prst="rect">
            <a:avLst/>
          </a:prstGeom>
          <a:noFill/>
          <a:ln>
            <a:noFill/>
          </a:ln>
        </p:spPr>
        <p:txBody>
          <a:bodyPr anchorCtr="0" anchor="t" bIns="0" lIns="0" spcFirstLastPara="1" rIns="0" wrap="square" tIns="0">
            <a:spAutoFit/>
          </a:bodyPr>
          <a:lstStyle/>
          <a:p>
            <a:pPr indent="-425450" lvl="0" marL="457200" marR="0" rtl="0" algn="l">
              <a:lnSpc>
                <a:spcPct val="150000"/>
              </a:lnSpc>
              <a:spcBef>
                <a:spcPts val="0"/>
              </a:spcBef>
              <a:spcAft>
                <a:spcPts val="0"/>
              </a:spcAft>
              <a:buSzPts val="3100"/>
              <a:buAutoNum type="arabicPeriod"/>
            </a:pPr>
            <a:r>
              <a:rPr lang="en-US" sz="3100"/>
              <a:t>Fold the piece of paper in half long way (short sides together) and crease</a:t>
            </a:r>
            <a:endParaRPr sz="3100"/>
          </a:p>
          <a:p>
            <a:pPr indent="-425450" lvl="0" marL="457200" marR="0" rtl="0" algn="l">
              <a:lnSpc>
                <a:spcPct val="150000"/>
              </a:lnSpc>
              <a:spcBef>
                <a:spcPts val="0"/>
              </a:spcBef>
              <a:spcAft>
                <a:spcPts val="0"/>
              </a:spcAft>
              <a:buSzPts val="3100"/>
              <a:buAutoNum type="arabicPeriod"/>
            </a:pPr>
            <a:r>
              <a:rPr lang="en-US" sz="3100"/>
              <a:t>Open up the paper and fold the bottom up to the middle crease. Then fold the top down to the middle crease.</a:t>
            </a:r>
            <a:endParaRPr sz="3100"/>
          </a:p>
          <a:p>
            <a:pPr indent="-425450" lvl="0" marL="457200" marR="0" rtl="0" algn="l">
              <a:lnSpc>
                <a:spcPct val="150000"/>
              </a:lnSpc>
              <a:spcBef>
                <a:spcPts val="0"/>
              </a:spcBef>
              <a:spcAft>
                <a:spcPts val="0"/>
              </a:spcAft>
              <a:buSzPts val="3100"/>
              <a:buAutoNum type="arabicPeriod"/>
            </a:pPr>
            <a:r>
              <a:rPr lang="en-US" sz="3100"/>
              <a:t>Fold each side in about a half an inch.</a:t>
            </a:r>
            <a:endParaRPr sz="3100"/>
          </a:p>
          <a:p>
            <a:pPr indent="-425450" lvl="0" marL="457200" marR="0" rtl="0" algn="l">
              <a:lnSpc>
                <a:spcPct val="150000"/>
              </a:lnSpc>
              <a:spcBef>
                <a:spcPts val="0"/>
              </a:spcBef>
              <a:spcAft>
                <a:spcPts val="0"/>
              </a:spcAft>
              <a:buSzPts val="3100"/>
              <a:buAutoNum type="arabicPeriod"/>
            </a:pPr>
            <a:r>
              <a:rPr lang="en-US" sz="3100"/>
              <a:t>Fold upper corners inward forming little triangles.</a:t>
            </a:r>
            <a:endParaRPr sz="3100"/>
          </a:p>
          <a:p>
            <a:pPr indent="-425450" lvl="0" marL="457200" marR="0" rtl="0" algn="l">
              <a:lnSpc>
                <a:spcPct val="150000"/>
              </a:lnSpc>
              <a:spcBef>
                <a:spcPts val="0"/>
              </a:spcBef>
              <a:spcAft>
                <a:spcPts val="0"/>
              </a:spcAft>
              <a:buSzPts val="3100"/>
              <a:buAutoNum type="arabicPeriod"/>
            </a:pPr>
            <a:r>
              <a:rPr lang="en-US" sz="3100"/>
              <a:t>Fold lower corners outward forming little triangles.</a:t>
            </a:r>
            <a:endParaRPr sz="3100"/>
          </a:p>
          <a:p>
            <a:pPr indent="-425450" lvl="0" marL="457200" marR="0" rtl="0" algn="l">
              <a:lnSpc>
                <a:spcPct val="150000"/>
              </a:lnSpc>
              <a:spcBef>
                <a:spcPts val="0"/>
              </a:spcBef>
              <a:spcAft>
                <a:spcPts val="0"/>
              </a:spcAft>
              <a:buSzPts val="3100"/>
              <a:buAutoNum type="arabicPeriod"/>
            </a:pPr>
            <a:r>
              <a:rPr lang="en-US" sz="3100"/>
              <a:t>Place a small piece of double-stick tape on half the folded sides</a:t>
            </a:r>
            <a:endParaRPr sz="3100"/>
          </a:p>
          <a:p>
            <a:pPr indent="-425450" lvl="0" marL="457200" marR="0" rtl="0" algn="l">
              <a:lnSpc>
                <a:spcPct val="150000"/>
              </a:lnSpc>
              <a:spcBef>
                <a:spcPts val="0"/>
              </a:spcBef>
              <a:spcAft>
                <a:spcPts val="0"/>
              </a:spcAft>
              <a:buSzPts val="3100"/>
              <a:buAutoNum type="arabicPeriod"/>
            </a:pPr>
            <a:r>
              <a:rPr lang="en-US" sz="3100"/>
              <a:t>Fold in half inserting the small triangle inside each other</a:t>
            </a:r>
            <a:endParaRPr sz="3100"/>
          </a:p>
          <a:p>
            <a:pPr indent="-425450" lvl="0" marL="457200" marR="0" rtl="0" algn="l">
              <a:lnSpc>
                <a:spcPct val="150000"/>
              </a:lnSpc>
              <a:spcBef>
                <a:spcPts val="0"/>
              </a:spcBef>
              <a:spcAft>
                <a:spcPts val="0"/>
              </a:spcAft>
              <a:buSzPts val="3100"/>
              <a:buAutoNum type="arabicPeriod"/>
            </a:pPr>
            <a:r>
              <a:rPr lang="en-US" sz="3100"/>
              <a:t>Fold in half and wallet is ready to use!</a:t>
            </a:r>
            <a:endParaRPr sz="3100"/>
          </a:p>
        </p:txBody>
      </p:sp>
      <p:pic>
        <p:nvPicPr>
          <p:cNvPr id="274" name="Google Shape;274;g1582d76b34a_0_57"/>
          <p:cNvPicPr preferRelativeResize="0"/>
          <p:nvPr/>
        </p:nvPicPr>
        <p:blipFill>
          <a:blip r:embed="rId3">
            <a:alphaModFix/>
          </a:blip>
          <a:stretch>
            <a:fillRect/>
          </a:stretch>
        </p:blipFill>
        <p:spPr>
          <a:xfrm>
            <a:off x="11340175" y="714625"/>
            <a:ext cx="6201900" cy="3266325"/>
          </a:xfrm>
          <a:prstGeom prst="rect">
            <a:avLst/>
          </a:prstGeom>
          <a:noFill/>
          <a:ln>
            <a:noFill/>
          </a:ln>
        </p:spPr>
      </p:pic>
      <p:pic>
        <p:nvPicPr>
          <p:cNvPr id="275" name="Google Shape;275;g1582d76b34a_0_57"/>
          <p:cNvPicPr preferRelativeResize="0"/>
          <p:nvPr/>
        </p:nvPicPr>
        <p:blipFill rotWithShape="1">
          <a:blip r:embed="rId4">
            <a:alphaModFix/>
          </a:blip>
          <a:srcRect b="41027" l="0" r="0" t="0"/>
          <a:stretch/>
        </p:blipFill>
        <p:spPr>
          <a:xfrm>
            <a:off x="11828063" y="4584700"/>
            <a:ext cx="5226125" cy="4623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280" name="Shape 280"/>
        <p:cNvGrpSpPr/>
        <p:nvPr/>
      </p:nvGrpSpPr>
      <p:grpSpPr>
        <a:xfrm>
          <a:off x="0" y="0"/>
          <a:ext cx="0" cy="0"/>
          <a:chOff x="0" y="0"/>
          <a:chExt cx="0" cy="0"/>
        </a:xfrm>
      </p:grpSpPr>
      <p:sp>
        <p:nvSpPr>
          <p:cNvPr id="281" name="Google Shape;281;p13"/>
          <p:cNvSpPr txBox="1"/>
          <p:nvPr/>
        </p:nvSpPr>
        <p:spPr>
          <a:xfrm>
            <a:off x="828470" y="730110"/>
            <a:ext cx="89766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Arial Black"/>
                <a:ea typeface="Arial Black"/>
                <a:cs typeface="Arial Black"/>
                <a:sym typeface="Arial Black"/>
              </a:rPr>
              <a:t>Instruction:</a:t>
            </a:r>
            <a:endParaRPr b="0" i="0" sz="35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82" name="Google Shape;282;p13"/>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283" name="Google Shape;283;p13"/>
          <p:cNvSpPr txBox="1"/>
          <p:nvPr/>
        </p:nvSpPr>
        <p:spPr>
          <a:xfrm>
            <a:off x="828450" y="1545150"/>
            <a:ext cx="9909900" cy="5487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100"/>
              <a:t>4. Fold in each of the corners. These edge of these folds should line up with the folds you made in the last step. Make sure you get all four corners.</a:t>
            </a:r>
            <a:endParaRPr sz="3100"/>
          </a:p>
          <a:p>
            <a:pPr indent="0" lvl="0" marL="0" marR="0" rtl="0" algn="l">
              <a:lnSpc>
                <a:spcPct val="150000"/>
              </a:lnSpc>
              <a:spcBef>
                <a:spcPts val="0"/>
              </a:spcBef>
              <a:spcAft>
                <a:spcPts val="0"/>
              </a:spcAft>
              <a:buNone/>
            </a:pPr>
            <a:r>
              <a:rPr lang="en-US" sz="3100"/>
              <a:t>5. Fold the left and the right sides of the paper in to the center crease. They should be symmetrical. You should now have two flaps, with folded corners. Once you are done with these folds, flip the paper over.</a:t>
            </a:r>
            <a:endParaRPr sz="3100"/>
          </a:p>
          <a:p>
            <a:pPr indent="0" lvl="0" marL="0" marR="0" rtl="0" algn="l">
              <a:lnSpc>
                <a:spcPct val="150000"/>
              </a:lnSpc>
              <a:spcBef>
                <a:spcPts val="0"/>
              </a:spcBef>
              <a:spcAft>
                <a:spcPts val="0"/>
              </a:spcAft>
              <a:buNone/>
            </a:pPr>
            <a:r>
              <a:rPr lang="en-US" sz="3100"/>
              <a:t>6. </a:t>
            </a:r>
            <a:endParaRPr sz="3100"/>
          </a:p>
        </p:txBody>
      </p:sp>
      <p:pic>
        <p:nvPicPr>
          <p:cNvPr id="284" name="Google Shape;284;p13"/>
          <p:cNvPicPr preferRelativeResize="0"/>
          <p:nvPr/>
        </p:nvPicPr>
        <p:blipFill rotWithShape="1">
          <a:blip r:embed="rId3">
            <a:alphaModFix/>
          </a:blip>
          <a:srcRect b="8307" l="0" r="0" t="0"/>
          <a:stretch/>
        </p:blipFill>
        <p:spPr>
          <a:xfrm>
            <a:off x="11266575" y="1772900"/>
            <a:ext cx="6173201" cy="57495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289" name="Shape 289"/>
        <p:cNvGrpSpPr/>
        <p:nvPr/>
      </p:nvGrpSpPr>
      <p:grpSpPr>
        <a:xfrm>
          <a:off x="0" y="0"/>
          <a:ext cx="0" cy="0"/>
          <a:chOff x="0" y="0"/>
          <a:chExt cx="0" cy="0"/>
        </a:xfrm>
      </p:grpSpPr>
      <p:sp>
        <p:nvSpPr>
          <p:cNvPr id="290" name="Google Shape;290;g1582d76b34a_0_65"/>
          <p:cNvSpPr txBox="1"/>
          <p:nvPr/>
        </p:nvSpPr>
        <p:spPr>
          <a:xfrm>
            <a:off x="828470" y="730110"/>
            <a:ext cx="89766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Arial Black"/>
                <a:ea typeface="Arial Black"/>
                <a:cs typeface="Arial Black"/>
                <a:sym typeface="Arial Black"/>
              </a:rPr>
              <a:t>Instruction:</a:t>
            </a:r>
            <a:endParaRPr b="0" i="0" sz="35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91" name="Google Shape;291;g1582d76b34a_0_65"/>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292" name="Google Shape;292;g1582d76b34a_0_65"/>
          <p:cNvSpPr txBox="1"/>
          <p:nvPr/>
        </p:nvSpPr>
        <p:spPr>
          <a:xfrm>
            <a:off x="828450" y="1545150"/>
            <a:ext cx="9909900" cy="8350500"/>
          </a:xfrm>
          <a:prstGeom prst="rect">
            <a:avLst/>
          </a:prstGeom>
          <a:noFill/>
          <a:ln>
            <a:noFill/>
          </a:ln>
        </p:spPr>
        <p:txBody>
          <a:bodyPr anchorCtr="0" anchor="t" bIns="0" lIns="0" spcFirstLastPara="1" rIns="0" wrap="square" tIns="0">
            <a:spAutoFit/>
          </a:bodyPr>
          <a:lstStyle/>
          <a:p>
            <a:pPr indent="-425450" lvl="0" marL="457200" marR="0" rtl="0" algn="l">
              <a:lnSpc>
                <a:spcPct val="150000"/>
              </a:lnSpc>
              <a:spcBef>
                <a:spcPts val="0"/>
              </a:spcBef>
              <a:spcAft>
                <a:spcPts val="0"/>
              </a:spcAft>
              <a:buSzPts val="3100"/>
              <a:buAutoNum type="arabicPeriod"/>
            </a:pPr>
            <a:r>
              <a:rPr lang="en-US" sz="3100"/>
              <a:t>Prepare Your Supplies. Collect all the supplies you will need beforehand. Choose your favorite colors and stickers for your wallet.</a:t>
            </a:r>
            <a:endParaRPr sz="3100"/>
          </a:p>
          <a:p>
            <a:pPr indent="-425450" lvl="0" marL="457200" marR="0" rtl="0" algn="l">
              <a:lnSpc>
                <a:spcPct val="150000"/>
              </a:lnSpc>
              <a:spcBef>
                <a:spcPts val="0"/>
              </a:spcBef>
              <a:spcAft>
                <a:spcPts val="0"/>
              </a:spcAft>
              <a:buSzPts val="3100"/>
              <a:buAutoNum type="arabicPeriod"/>
            </a:pPr>
            <a:r>
              <a:rPr lang="en-US" sz="3100"/>
              <a:t>Fold the paper in half vertically. Start by laying the paper with the side you want facing outward down on the table. Make a good crease in the center, then unfold, back side facing out.</a:t>
            </a:r>
            <a:endParaRPr sz="3100"/>
          </a:p>
          <a:p>
            <a:pPr indent="-425450" lvl="0" marL="457200" marR="0" rtl="0" algn="l">
              <a:lnSpc>
                <a:spcPct val="150000"/>
              </a:lnSpc>
              <a:spcBef>
                <a:spcPts val="0"/>
              </a:spcBef>
              <a:spcAft>
                <a:spcPts val="0"/>
              </a:spcAft>
              <a:buSzPts val="3100"/>
              <a:buAutoNum type="arabicPeriod"/>
            </a:pPr>
            <a:r>
              <a:rPr lang="en-US" sz="3100"/>
              <a:t>Fold the sides of the paper to the center. You will now fold the paper into fourths by folding each side into the center crease. Once you have done that, open the paper back up. You should have three creases, and the paper evenly divided into four parts.</a:t>
            </a:r>
            <a:endParaRPr sz="3100"/>
          </a:p>
        </p:txBody>
      </p:sp>
      <p:pic>
        <p:nvPicPr>
          <p:cNvPr id="293" name="Google Shape;293;g1582d76b34a_0_65"/>
          <p:cNvPicPr preferRelativeResize="0"/>
          <p:nvPr/>
        </p:nvPicPr>
        <p:blipFill rotWithShape="1">
          <a:blip r:embed="rId3">
            <a:alphaModFix/>
          </a:blip>
          <a:srcRect b="8307" l="0" r="0" t="0"/>
          <a:stretch/>
        </p:blipFill>
        <p:spPr>
          <a:xfrm>
            <a:off x="11266575" y="1772900"/>
            <a:ext cx="6173201" cy="57495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298" name="Shape 298"/>
        <p:cNvGrpSpPr/>
        <p:nvPr/>
      </p:nvGrpSpPr>
      <p:grpSpPr>
        <a:xfrm>
          <a:off x="0" y="0"/>
          <a:ext cx="0" cy="0"/>
          <a:chOff x="0" y="0"/>
          <a:chExt cx="0" cy="0"/>
        </a:xfrm>
      </p:grpSpPr>
      <p:sp>
        <p:nvSpPr>
          <p:cNvPr id="299" name="Google Shape;299;gf7e905350f_0_52"/>
          <p:cNvSpPr/>
          <p:nvPr/>
        </p:nvSpPr>
        <p:spPr>
          <a:xfrm>
            <a:off x="1083950" y="1359371"/>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300" name="Google Shape;300;gf7e905350f_0_52"/>
          <p:cNvSpPr/>
          <p:nvPr/>
        </p:nvSpPr>
        <p:spPr>
          <a:xfrm>
            <a:off x="1054325" y="2128700"/>
            <a:ext cx="9238200" cy="76335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Dear God,</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Thank You for </a:t>
            </a:r>
            <a:r>
              <a:rPr b="1" lang="en-US" sz="4000">
                <a:solidFill>
                  <a:schemeClr val="lt1"/>
                </a:solidFill>
              </a:rPr>
              <a:t>always trusting us in all things</a:t>
            </a:r>
            <a:r>
              <a:rPr b="1" i="0" lang="en-US" sz="4000" u="none" cap="none" strike="noStrike">
                <a:solidFill>
                  <a:schemeClr val="lt1"/>
                </a:solidFill>
                <a:latin typeface="Arial"/>
                <a:ea typeface="Arial"/>
                <a:cs typeface="Arial"/>
                <a:sym typeface="Arial"/>
              </a:rPr>
              <a:t>. Thank you for </a:t>
            </a:r>
            <a:r>
              <a:rPr b="1" lang="en-US" sz="4000">
                <a:solidFill>
                  <a:schemeClr val="lt1"/>
                </a:solidFill>
              </a:rPr>
              <a:t>teaching us how to be honest and do things with a genuine heart</a:t>
            </a:r>
            <a:r>
              <a:rPr b="1" i="0" lang="en-US" sz="4000" u="none" cap="none" strike="noStrike">
                <a:solidFill>
                  <a:schemeClr val="lt1"/>
                </a:solidFill>
                <a:latin typeface="Arial"/>
                <a:ea typeface="Arial"/>
                <a:cs typeface="Arial"/>
                <a:sym typeface="Arial"/>
              </a:rPr>
              <a:t>. Lord, </a:t>
            </a:r>
            <a:r>
              <a:rPr b="1" lang="en-US" sz="4000">
                <a:solidFill>
                  <a:schemeClr val="lt1"/>
                </a:solidFill>
              </a:rPr>
              <a:t>may we always serve you with our whole heart and always choose to do what is right.</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In Jesus' name we pray. Amen.</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Amen.</a:t>
            </a:r>
            <a:endParaRPr b="0" i="0" sz="1400" u="none" cap="none" strike="noStrike">
              <a:solidFill>
                <a:srgbClr val="000000"/>
              </a:solidFill>
              <a:latin typeface="Arial"/>
              <a:ea typeface="Arial"/>
              <a:cs typeface="Arial"/>
              <a:sym typeface="Arial"/>
            </a:endParaRPr>
          </a:p>
        </p:txBody>
      </p:sp>
      <p:pic>
        <p:nvPicPr>
          <p:cNvPr descr="Image result for animated kid praying transparent background" id="301" name="Google Shape;301;gf7e905350f_0_52"/>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06" name="Shape 306"/>
        <p:cNvGrpSpPr/>
        <p:nvPr/>
      </p:nvGrpSpPr>
      <p:grpSpPr>
        <a:xfrm>
          <a:off x="0" y="0"/>
          <a:ext cx="0" cy="0"/>
          <a:chOff x="0" y="0"/>
          <a:chExt cx="0" cy="0"/>
        </a:xfrm>
      </p:grpSpPr>
      <p:sp>
        <p:nvSpPr>
          <p:cNvPr id="307" name="Google Shape;307;g151c7734bdb_0_236"/>
          <p:cNvSpPr/>
          <p:nvPr/>
        </p:nvSpPr>
        <p:spPr>
          <a:xfrm>
            <a:off x="-244475" y="-131650"/>
            <a:ext cx="18532500" cy="10418700"/>
          </a:xfrm>
          <a:prstGeom prst="rect">
            <a:avLst/>
          </a:prstGeom>
          <a:solidFill>
            <a:srgbClr val="7692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151c7734bdb_0_236"/>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309" name="Google Shape;309;g151c7734bdb_0_236"/>
          <p:cNvSpPr/>
          <p:nvPr/>
        </p:nvSpPr>
        <p:spPr>
          <a:xfrm>
            <a:off x="1261251" y="6548575"/>
            <a:ext cx="7868400" cy="8082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0" name="Google Shape;310;g151c7734bdb_0_236"/>
          <p:cNvSpPr txBox="1"/>
          <p:nvPr/>
        </p:nvSpPr>
        <p:spPr>
          <a:xfrm>
            <a:off x="1661150" y="6721825"/>
            <a:ext cx="7010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2</a:t>
            </a:r>
            <a:r>
              <a:rPr b="1" lang="en-US" sz="3000">
                <a:solidFill>
                  <a:srgbClr val="FFFFFF"/>
                </a:solidFill>
              </a:rPr>
              <a:t>5</a:t>
            </a:r>
            <a:r>
              <a:rPr b="1" i="0" lang="en-US" sz="3000" u="none" cap="none" strike="noStrike">
                <a:solidFill>
                  <a:srgbClr val="FFFFFF"/>
                </a:solidFill>
                <a:latin typeface="Arial"/>
                <a:ea typeface="Arial"/>
                <a:cs typeface="Arial"/>
                <a:sym typeface="Arial"/>
              </a:rPr>
              <a:t>th Sunday in Ordinary | Year C</a:t>
            </a:r>
            <a:endParaRPr b="0" i="0" sz="1400" u="none" cap="none" strike="noStrike">
              <a:solidFill>
                <a:srgbClr val="000000"/>
              </a:solidFill>
              <a:latin typeface="Arial"/>
              <a:ea typeface="Arial"/>
              <a:cs typeface="Arial"/>
              <a:sym typeface="Arial"/>
            </a:endParaRPr>
          </a:p>
        </p:txBody>
      </p:sp>
      <p:pic>
        <p:nvPicPr>
          <p:cNvPr id="311" name="Google Shape;311;g151c7734bdb_0_236"/>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5" name="Shape 115"/>
        <p:cNvGrpSpPr/>
        <p:nvPr/>
      </p:nvGrpSpPr>
      <p:grpSpPr>
        <a:xfrm>
          <a:off x="0" y="0"/>
          <a:ext cx="0" cy="0"/>
          <a:chOff x="0" y="0"/>
          <a:chExt cx="0" cy="0"/>
        </a:xfrm>
      </p:grpSpPr>
      <p:sp>
        <p:nvSpPr>
          <p:cNvPr id="116" name="Google Shape;116;p3"/>
          <p:cNvSpPr/>
          <p:nvPr/>
        </p:nvSpPr>
        <p:spPr>
          <a:xfrm>
            <a:off x="-244475" y="-131650"/>
            <a:ext cx="18532500" cy="10418700"/>
          </a:xfrm>
          <a:prstGeom prst="rect">
            <a:avLst/>
          </a:prstGeom>
          <a:solidFill>
            <a:srgbClr val="95373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
          <p:cNvSpPr/>
          <p:nvPr/>
        </p:nvSpPr>
        <p:spPr>
          <a:xfrm>
            <a:off x="0" y="8146052"/>
            <a:ext cx="18288000" cy="269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3"/>
          <p:cNvSpPr txBox="1"/>
          <p:nvPr/>
        </p:nvSpPr>
        <p:spPr>
          <a:xfrm>
            <a:off x="0" y="8443313"/>
            <a:ext cx="18288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lang="en-US" sz="6000">
                <a:solidFill>
                  <a:srgbClr val="953734"/>
                </a:solidFill>
                <a:latin typeface="Arial Black"/>
                <a:ea typeface="Arial Black"/>
                <a:cs typeface="Arial Black"/>
                <a:sym typeface="Arial Black"/>
              </a:rPr>
              <a:t>The Shrewd Manager</a:t>
            </a:r>
            <a:endParaRPr b="0" i="0" sz="6000" u="none" cap="none" strike="noStrike">
              <a:solidFill>
                <a:srgbClr val="953734"/>
              </a:solidFill>
              <a:latin typeface="Arial Black"/>
              <a:ea typeface="Arial Black"/>
              <a:cs typeface="Arial Black"/>
              <a:sym typeface="Arial Black"/>
            </a:endParaRPr>
          </a:p>
        </p:txBody>
      </p:sp>
      <p:sp>
        <p:nvSpPr>
          <p:cNvPr id="119" name="Google Shape;119;p3"/>
          <p:cNvSpPr txBox="1"/>
          <p:nvPr/>
        </p:nvSpPr>
        <p:spPr>
          <a:xfrm>
            <a:off x="3528150" y="9366725"/>
            <a:ext cx="112317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lang="en-US" sz="5000">
                <a:solidFill>
                  <a:schemeClr val="dk1"/>
                </a:solidFill>
                <a:latin typeface="Arial Black"/>
                <a:ea typeface="Arial Black"/>
                <a:cs typeface="Arial Black"/>
                <a:sym typeface="Arial Black"/>
              </a:rPr>
              <a:t>Luke 16:1-13</a:t>
            </a:r>
            <a:endParaRPr b="0" i="0" sz="5000" u="none" cap="none" strike="noStrike">
              <a:solidFill>
                <a:schemeClr val="dk1"/>
              </a:solidFill>
              <a:latin typeface="Arial Black"/>
              <a:ea typeface="Arial Black"/>
              <a:cs typeface="Arial Black"/>
              <a:sym typeface="Arial Black"/>
            </a:endParaRPr>
          </a:p>
        </p:txBody>
      </p:sp>
      <p:pic>
        <p:nvPicPr>
          <p:cNvPr id="120" name="Google Shape;120;p3"/>
          <p:cNvPicPr preferRelativeResize="0"/>
          <p:nvPr/>
        </p:nvPicPr>
        <p:blipFill>
          <a:blip r:embed="rId3">
            <a:alphaModFix/>
          </a:blip>
          <a:stretch>
            <a:fillRect/>
          </a:stretch>
        </p:blipFill>
        <p:spPr>
          <a:xfrm>
            <a:off x="4425050" y="447075"/>
            <a:ext cx="9753600" cy="73152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2423"/>
        </a:solidFill>
      </p:bgPr>
    </p:bg>
    <p:spTree>
      <p:nvGrpSpPr>
        <p:cNvPr id="124"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
          <p:cNvSpPr txBox="1"/>
          <p:nvPr/>
        </p:nvSpPr>
        <p:spPr>
          <a:xfrm>
            <a:off x="1434809" y="2109702"/>
            <a:ext cx="17007900" cy="3463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Luke.</a:t>
            </a:r>
            <a:endParaRPr b="0" i="0" sz="2100" u="none" cap="none" strike="noStrike">
              <a:solidFill>
                <a:srgbClr val="000000"/>
              </a:solidFill>
              <a:latin typeface="Arial"/>
              <a:ea typeface="Arial"/>
              <a:cs typeface="Arial"/>
              <a:sym typeface="Arial"/>
            </a:endParaRPr>
          </a:p>
        </p:txBody>
      </p:sp>
      <p:sp>
        <p:nvSpPr>
          <p:cNvPr id="127" name="Google Shape;127;p4"/>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32" name="Shape 132"/>
        <p:cNvGrpSpPr/>
        <p:nvPr/>
      </p:nvGrpSpPr>
      <p:grpSpPr>
        <a:xfrm>
          <a:off x="0" y="0"/>
          <a:ext cx="0" cy="0"/>
          <a:chOff x="0" y="0"/>
          <a:chExt cx="0" cy="0"/>
        </a:xfrm>
      </p:grpSpPr>
      <p:sp>
        <p:nvSpPr>
          <p:cNvPr id="133" name="Google Shape;133;p6"/>
          <p:cNvSpPr txBox="1"/>
          <p:nvPr/>
        </p:nvSpPr>
        <p:spPr>
          <a:xfrm>
            <a:off x="1113034" y="970596"/>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1</a:t>
            </a:r>
            <a:endParaRPr b="1" i="0" sz="5000" u="none" cap="none" strike="noStrike">
              <a:solidFill>
                <a:srgbClr val="FFFFFF"/>
              </a:solidFill>
              <a:latin typeface="Arial Black"/>
              <a:ea typeface="Arial Black"/>
              <a:cs typeface="Arial Black"/>
              <a:sym typeface="Arial Black"/>
            </a:endParaRPr>
          </a:p>
        </p:txBody>
      </p:sp>
      <p:sp>
        <p:nvSpPr>
          <p:cNvPr id="134" name="Google Shape;134;p6"/>
          <p:cNvSpPr txBox="1"/>
          <p:nvPr/>
        </p:nvSpPr>
        <p:spPr>
          <a:xfrm>
            <a:off x="1113025" y="2008375"/>
            <a:ext cx="7443900" cy="748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 Jesus said to his disciples, “There was once a rich man who had a servant who managed his property. The rich man was told that the manager was wasting his master's money, </a:t>
            </a:r>
            <a:endParaRPr b="1" i="0" sz="54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135" name="Google Shape;135;p6"/>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36" name="Google Shape;136;p6"/>
          <p:cNvPicPr preferRelativeResize="0"/>
          <p:nvPr/>
        </p:nvPicPr>
        <p:blipFill>
          <a:blip r:embed="rId3">
            <a:alphaModFix/>
          </a:blip>
          <a:stretch>
            <a:fillRect/>
          </a:stretch>
        </p:blipFill>
        <p:spPr>
          <a:xfrm>
            <a:off x="8991600" y="1885950"/>
            <a:ext cx="8686799" cy="651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41" name="Shape 141"/>
        <p:cNvGrpSpPr/>
        <p:nvPr/>
      </p:nvGrpSpPr>
      <p:grpSpPr>
        <a:xfrm>
          <a:off x="0" y="0"/>
          <a:ext cx="0" cy="0"/>
          <a:chOff x="0" y="0"/>
          <a:chExt cx="0" cy="0"/>
        </a:xfrm>
      </p:grpSpPr>
      <p:sp>
        <p:nvSpPr>
          <p:cNvPr id="142" name="Google Shape;142;p12"/>
          <p:cNvSpPr txBox="1"/>
          <p:nvPr/>
        </p:nvSpPr>
        <p:spPr>
          <a:xfrm>
            <a:off x="1333686" y="789030"/>
            <a:ext cx="1070301"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2</a:t>
            </a:r>
            <a:endParaRPr b="1" i="0" sz="5000" u="none" cap="none" strike="noStrike">
              <a:solidFill>
                <a:srgbClr val="FFFFFF"/>
              </a:solidFill>
              <a:latin typeface="Arial Black"/>
              <a:ea typeface="Arial Black"/>
              <a:cs typeface="Arial Black"/>
              <a:sym typeface="Arial Black"/>
            </a:endParaRPr>
          </a:p>
        </p:txBody>
      </p:sp>
      <p:sp>
        <p:nvSpPr>
          <p:cNvPr id="143" name="Google Shape;143;p12"/>
          <p:cNvSpPr txBox="1"/>
          <p:nvPr/>
        </p:nvSpPr>
        <p:spPr>
          <a:xfrm>
            <a:off x="1272050" y="1861475"/>
            <a:ext cx="7378800" cy="775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lang="en-US" sz="5600">
                <a:solidFill>
                  <a:schemeClr val="lt1"/>
                </a:solidFill>
              </a:rPr>
              <a:t>so he called him in and said, ‘What is this I hear about you? Turn in a complete account of your handling of my property, because you cannot be my manager any longer.’</a:t>
            </a:r>
            <a:endParaRPr b="1" i="0" sz="5600" u="none" cap="none" strike="noStrike">
              <a:solidFill>
                <a:schemeClr val="lt1"/>
              </a:solidFill>
              <a:latin typeface="Arial"/>
              <a:ea typeface="Arial"/>
              <a:cs typeface="Arial"/>
              <a:sym typeface="Arial"/>
            </a:endParaRPr>
          </a:p>
        </p:txBody>
      </p:sp>
      <p:sp>
        <p:nvSpPr>
          <p:cNvPr descr="Sunset Animated Illustration by Mina FZ. for Queble on Dribbble" id="144" name="Google Shape;144;p12"/>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5" name="Google Shape;145;p12"/>
          <p:cNvPicPr preferRelativeResize="0"/>
          <p:nvPr/>
        </p:nvPicPr>
        <p:blipFill>
          <a:blip r:embed="rId3">
            <a:alphaModFix/>
          </a:blip>
          <a:stretch>
            <a:fillRect/>
          </a:stretch>
        </p:blipFill>
        <p:spPr>
          <a:xfrm>
            <a:off x="8991600" y="2377800"/>
            <a:ext cx="8686799" cy="651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50" name="Shape 150"/>
        <p:cNvGrpSpPr/>
        <p:nvPr/>
      </p:nvGrpSpPr>
      <p:grpSpPr>
        <a:xfrm>
          <a:off x="0" y="0"/>
          <a:ext cx="0" cy="0"/>
          <a:chOff x="0" y="0"/>
          <a:chExt cx="0" cy="0"/>
        </a:xfrm>
      </p:grpSpPr>
      <p:sp>
        <p:nvSpPr>
          <p:cNvPr id="151" name="Google Shape;151;p5"/>
          <p:cNvSpPr txBox="1"/>
          <p:nvPr/>
        </p:nvSpPr>
        <p:spPr>
          <a:xfrm>
            <a:off x="1111950" y="2609063"/>
            <a:ext cx="6920100" cy="664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The servant said to himself, ‘My master is going to dismiss me from my job. What shall I do? I am not strong enough to dig ditches, and I am ashamed to beg.</a:t>
            </a:r>
            <a:endParaRPr b="1" i="0" sz="5400" u="none" cap="none" strike="noStrike">
              <a:solidFill>
                <a:schemeClr val="lt1"/>
              </a:solidFill>
              <a:latin typeface="Arial Black"/>
              <a:ea typeface="Arial Black"/>
              <a:cs typeface="Arial Black"/>
              <a:sym typeface="Arial Black"/>
            </a:endParaRPr>
          </a:p>
        </p:txBody>
      </p:sp>
      <p:sp>
        <p:nvSpPr>
          <p:cNvPr id="152" name="Google Shape;152;p5"/>
          <p:cNvSpPr txBox="1"/>
          <p:nvPr/>
        </p:nvSpPr>
        <p:spPr>
          <a:xfrm>
            <a:off x="1111962" y="1448350"/>
            <a:ext cx="925800" cy="769500"/>
          </a:xfrm>
          <a:prstGeom prst="rect">
            <a:avLst/>
          </a:prstGeom>
          <a:solidFill>
            <a:srgbClr val="FABF8E"/>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3</a:t>
            </a:r>
            <a:endParaRPr b="1" i="0" sz="5000" u="none" cap="none" strike="noStrike">
              <a:solidFill>
                <a:srgbClr val="FFFFFF"/>
              </a:solidFill>
              <a:latin typeface="Arial Black"/>
              <a:ea typeface="Arial Black"/>
              <a:cs typeface="Arial Black"/>
              <a:sym typeface="Arial Black"/>
            </a:endParaRPr>
          </a:p>
        </p:txBody>
      </p:sp>
      <p:pic>
        <p:nvPicPr>
          <p:cNvPr id="153" name="Google Shape;153;p5"/>
          <p:cNvPicPr preferRelativeResize="0"/>
          <p:nvPr/>
        </p:nvPicPr>
        <p:blipFill>
          <a:blip r:embed="rId3">
            <a:alphaModFix/>
          </a:blip>
          <a:stretch>
            <a:fillRect/>
          </a:stretch>
        </p:blipFill>
        <p:spPr>
          <a:xfrm>
            <a:off x="8991600" y="2377800"/>
            <a:ext cx="8686799" cy="6515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58" name="Shape 158"/>
        <p:cNvGrpSpPr/>
        <p:nvPr/>
      </p:nvGrpSpPr>
      <p:grpSpPr>
        <a:xfrm>
          <a:off x="0" y="0"/>
          <a:ext cx="0" cy="0"/>
          <a:chOff x="0" y="0"/>
          <a:chExt cx="0" cy="0"/>
        </a:xfrm>
      </p:grpSpPr>
      <p:sp>
        <p:nvSpPr>
          <p:cNvPr id="159" name="Google Shape;159;p7"/>
          <p:cNvSpPr/>
          <p:nvPr/>
        </p:nvSpPr>
        <p:spPr>
          <a:xfrm>
            <a:off x="-244475" y="-131650"/>
            <a:ext cx="18532500" cy="10418700"/>
          </a:xfrm>
          <a:prstGeom prst="rect">
            <a:avLst/>
          </a:prstGeom>
          <a:solidFill>
            <a:srgbClr val="63242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7"/>
          <p:cNvSpPr/>
          <p:nvPr/>
        </p:nvSpPr>
        <p:spPr>
          <a:xfrm>
            <a:off x="1291714" y="1911393"/>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4</a:t>
            </a:r>
            <a:endParaRPr b="1" i="0" sz="5000" u="none" cap="none" strike="noStrike">
              <a:solidFill>
                <a:schemeClr val="lt1"/>
              </a:solidFill>
              <a:latin typeface="Arial Black"/>
              <a:ea typeface="Arial Black"/>
              <a:cs typeface="Arial Black"/>
              <a:sym typeface="Arial Black"/>
            </a:endParaRPr>
          </a:p>
        </p:txBody>
      </p:sp>
      <p:sp>
        <p:nvSpPr>
          <p:cNvPr id="161" name="Google Shape;161;p7"/>
          <p:cNvSpPr txBox="1"/>
          <p:nvPr/>
        </p:nvSpPr>
        <p:spPr>
          <a:xfrm>
            <a:off x="1313025" y="3256825"/>
            <a:ext cx="7903200" cy="498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Now I know what I will do! Then when my job is gone, I shall have friends who will welcome me in their homes.’</a:t>
            </a:r>
            <a:endParaRPr b="1" i="0" sz="5400" u="none" cap="none" strike="noStrike">
              <a:solidFill>
                <a:schemeClr val="lt1"/>
              </a:solidFill>
              <a:latin typeface="Arial Black"/>
              <a:ea typeface="Arial Black"/>
              <a:cs typeface="Arial Black"/>
              <a:sym typeface="Arial Black"/>
            </a:endParaRPr>
          </a:p>
        </p:txBody>
      </p:sp>
      <p:pic>
        <p:nvPicPr>
          <p:cNvPr id="162" name="Google Shape;162;p7"/>
          <p:cNvPicPr preferRelativeResize="0"/>
          <p:nvPr/>
        </p:nvPicPr>
        <p:blipFill rotWithShape="1">
          <a:blip r:embed="rId3">
            <a:alphaModFix/>
          </a:blip>
          <a:srcRect b="0" l="18325" r="14303" t="0"/>
          <a:stretch/>
        </p:blipFill>
        <p:spPr>
          <a:xfrm>
            <a:off x="9582725" y="1152325"/>
            <a:ext cx="7170401" cy="7982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67" name="Shape 167"/>
        <p:cNvGrpSpPr/>
        <p:nvPr/>
      </p:nvGrpSpPr>
      <p:grpSpPr>
        <a:xfrm>
          <a:off x="0" y="0"/>
          <a:ext cx="0" cy="0"/>
          <a:chOff x="0" y="0"/>
          <a:chExt cx="0" cy="0"/>
        </a:xfrm>
      </p:grpSpPr>
      <p:sp>
        <p:nvSpPr>
          <p:cNvPr id="168" name="Google Shape;168;g151c7734bdb_0_190"/>
          <p:cNvSpPr/>
          <p:nvPr/>
        </p:nvSpPr>
        <p:spPr>
          <a:xfrm>
            <a:off x="-244475" y="-131650"/>
            <a:ext cx="18532500" cy="10418700"/>
          </a:xfrm>
          <a:prstGeom prst="rect">
            <a:avLst/>
          </a:prstGeom>
          <a:solidFill>
            <a:srgbClr val="EBA3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151c7734bdb_0_190"/>
          <p:cNvSpPr/>
          <p:nvPr/>
        </p:nvSpPr>
        <p:spPr>
          <a:xfrm>
            <a:off x="1155915" y="2008905"/>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5</a:t>
            </a:r>
            <a:endParaRPr b="1" i="0" sz="5000" u="none" cap="none" strike="noStrike">
              <a:solidFill>
                <a:schemeClr val="lt1"/>
              </a:solidFill>
              <a:latin typeface="Arial Black"/>
              <a:ea typeface="Arial Black"/>
              <a:cs typeface="Arial Black"/>
              <a:sym typeface="Arial Black"/>
            </a:endParaRPr>
          </a:p>
        </p:txBody>
      </p:sp>
      <p:sp>
        <p:nvSpPr>
          <p:cNvPr id="170" name="Google Shape;170;g151c7734bdb_0_190"/>
          <p:cNvSpPr txBox="1"/>
          <p:nvPr/>
        </p:nvSpPr>
        <p:spPr>
          <a:xfrm>
            <a:off x="1155925" y="3159288"/>
            <a:ext cx="7409700" cy="498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So he called in all the people who were in debt to his master. He asked the first one, ‘How much do you owe my master?’</a:t>
            </a:r>
            <a:endParaRPr b="1" i="0" sz="5400" u="none" cap="none" strike="noStrike">
              <a:solidFill>
                <a:schemeClr val="lt1"/>
              </a:solidFill>
              <a:latin typeface="Arial Black"/>
              <a:ea typeface="Arial Black"/>
              <a:cs typeface="Arial Black"/>
              <a:sym typeface="Arial Black"/>
            </a:endParaRPr>
          </a:p>
        </p:txBody>
      </p:sp>
      <p:pic>
        <p:nvPicPr>
          <p:cNvPr id="171" name="Google Shape;171;g151c7734bdb_0_190"/>
          <p:cNvPicPr preferRelativeResize="0"/>
          <p:nvPr/>
        </p:nvPicPr>
        <p:blipFill rotWithShape="1">
          <a:blip r:embed="rId3">
            <a:alphaModFix/>
          </a:blip>
          <a:srcRect b="0" l="19528" r="24292" t="0"/>
          <a:stretch/>
        </p:blipFill>
        <p:spPr>
          <a:xfrm>
            <a:off x="10161025" y="943625"/>
            <a:ext cx="6193201" cy="8268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2020-09-06T06:27:27Z</dcterms:created>
  <dc:creator>abc</dc:creator>
</cp:coreProperties>
</file>