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73" r:id="rId15"/>
    <p:sldId id="274" r:id="rId16"/>
    <p:sldId id="275" r:id="rId17"/>
    <p:sldId id="276" r:id="rId18"/>
    <p:sldId id="279" r:id="rId19"/>
    <p:sldId id="280" r:id="rId20"/>
  </p:sldIdLst>
  <p:sldSz cx="18288000" cy="10287000"/>
  <p:notesSz cx="6858000" cy="9144000"/>
  <p:embeddedFontLst>
    <p:embeddedFont>
      <p:font typeface="Calibri" panose="020F0502020204030204"/>
      <p:regular r:id="rId24"/>
      <p:bold r:id="rId25"/>
      <p:italic r:id="rId26"/>
      <p:boldItalic r:id="rId27"/>
    </p:embeddedFont>
    <p:embeddedFont>
      <p:font typeface="Arial Black" panose="020B0A04020102020204"/>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
        <p:cNvGrpSpPr/>
        <p:nvPr/>
      </p:nvGrpSpPr>
      <p:grpSpPr>
        <a:xfrm>
          <a:off x="0" y="0"/>
          <a:ext cx="0" cy="0"/>
          <a:chOff x="0" y="0"/>
          <a:chExt cx="0" cy="0"/>
        </a:xfrm>
      </p:grpSpPr>
      <p:sp>
        <p:nvSpPr>
          <p:cNvPr id="300" name="Google Shape;300;g151c7734bdb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51c7734bdb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2" name="Google Shape;302;g151c7734bdb_0_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151c7734bdb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g151c7734bd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61150" y="6721825"/>
            <a:ext cx="70104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30</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 Sunday in Ordinary |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682625" y="2065655"/>
            <a:ext cx="6297295" cy="6155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dirty="0">
                <a:solidFill>
                  <a:schemeClr val="lt1"/>
                </a:solidFill>
              </a:rPr>
              <a:t> I tell you,” said Jesus, “the tax collector, and not the Pharisee, was in the right with God when he went home. For those who make themselves great will be humbled, and those who humble themselves will be made great.”</a:t>
            </a:r>
            <a:endParaRPr sz="4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067340" y="726102"/>
            <a:ext cx="925800" cy="769500"/>
          </a:xfrm>
          <a:prstGeom prst="rect">
            <a:avLst/>
          </a:prstGeom>
          <a:solidFill>
            <a:srgbClr val="FFC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14</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7170" name="Picture 2" descr="Jesus then explained, ‘It was the Tax Collector not the Pharisee who returned home in the right relationship with God. Those who exalt themselves will be humbled, and those who humble themselves will be exalted.' – Slid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34710" y="1359753"/>
            <a:ext cx="10089992" cy="7567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61"/>
        <p:cNvGrpSpPr/>
        <p:nvPr/>
      </p:nvGrpSpPr>
      <p:grpSpPr>
        <a:xfrm>
          <a:off x="0" y="0"/>
          <a:ext cx="0" cy="0"/>
          <a:chOff x="0" y="0"/>
          <a:chExt cx="0" cy="0"/>
        </a:xfrm>
      </p:grpSpPr>
      <p:sp>
        <p:nvSpPr>
          <p:cNvPr id="262" name="Google Shape;262;p22"/>
          <p:cNvSpPr/>
          <p:nvPr/>
        </p:nvSpPr>
        <p:spPr>
          <a:xfrm>
            <a:off x="-244475" y="-13165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2"/>
          <p:cNvSpPr/>
          <p:nvPr/>
        </p:nvSpPr>
        <p:spPr>
          <a:xfrm>
            <a:off x="1526425" y="741050"/>
            <a:ext cx="14990700" cy="1337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7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Activity: </a:t>
            </a:r>
            <a:r>
              <a:rPr lang="en-US" sz="7800" dirty="0">
                <a:solidFill>
                  <a:schemeClr val="dk1"/>
                </a:solidFill>
                <a:latin typeface="Arial Black" panose="020B0A04020102020204"/>
                <a:ea typeface="Arial Black" panose="020B0A04020102020204"/>
                <a:cs typeface="Arial Black" panose="020B0A04020102020204"/>
                <a:sym typeface="Arial Black" panose="020B0A04020102020204"/>
              </a:rPr>
              <a:t>Humble Heart</a:t>
            </a:r>
            <a:endParaRPr sz="5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526325" y="3846915"/>
            <a:ext cx="6168000" cy="3693319"/>
          </a:xfrm>
          <a:prstGeom prst="rect">
            <a:avLst/>
          </a:prstGeom>
          <a:noFill/>
          <a:ln>
            <a:noFill/>
          </a:ln>
        </p:spPr>
        <p:txBody>
          <a:bodyPr spcFirstLastPara="1" wrap="square" lIns="0" tIns="0" rIns="0" bIns="0" anchor="t" anchorCtr="0">
            <a:spAutoFit/>
          </a:bodyPr>
          <a:lstStyle/>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Colored Paper</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dirty="0"/>
              <a:t>Coloring Materials</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Pen/Marker</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Scissors</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endParaRPr lang="en-US" sz="4800" b="1" cap="none" dirty="0">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7694325" y="3420427"/>
            <a:ext cx="9801608" cy="47939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707785" y="2411926"/>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g1582d76b34a_0_57"/>
          <p:cNvSpPr txBox="1"/>
          <p:nvPr/>
        </p:nvSpPr>
        <p:spPr>
          <a:xfrm>
            <a:off x="707785" y="3788446"/>
            <a:ext cx="9543415" cy="3808735"/>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Draw a big heart to the colored paper.</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Cut the heart shape</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Write your sorry prayer in the heart.</a:t>
            </a:r>
            <a:endParaRPr lang="en-US" sz="3300" dirty="0"/>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You can decorate your heart.</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31750" marR="0" lvl="0" algn="l" rtl="0">
              <a:lnSpc>
                <a:spcPct val="150000"/>
              </a:lnSpc>
              <a:spcBef>
                <a:spcPts val="0"/>
              </a:spcBef>
              <a:spcAft>
                <a:spcPts val="0"/>
              </a:spcAft>
              <a:buClr>
                <a:srgbClr val="000000"/>
              </a:buClr>
              <a:buSzPts val="3100"/>
            </a:pP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8258205" y="2411926"/>
            <a:ext cx="9801608" cy="47939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54325" y="2128700"/>
            <a:ext cx="9238200" cy="76335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PH" sz="4000" b="1" dirty="0">
                <a:solidFill>
                  <a:schemeClr val="lt1"/>
                </a:solidFill>
              </a:rPr>
              <a:t>Thank you for teaching us the right attitude to pray. Help me to admit my sins and ask for your forgiveness. And help me not to compare my self to anyone. </a:t>
            </a: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Amen.</a:t>
            </a: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3"/>
        <p:cNvGrpSpPr/>
        <p:nvPr/>
      </p:nvGrpSpPr>
      <p:grpSpPr>
        <a:xfrm>
          <a:off x="0" y="0"/>
          <a:ext cx="0" cy="0"/>
          <a:chOff x="0" y="0"/>
          <a:chExt cx="0" cy="0"/>
        </a:xfrm>
      </p:grpSpPr>
      <p:sp>
        <p:nvSpPr>
          <p:cNvPr id="304" name="Google Shape;304;g151c7734bdb_0_236"/>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5" name="Google Shape;305;g151c7734bdb_0_236"/>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6" name="Google Shape;306;g151c7734bdb_0_236"/>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7" name="Google Shape;307;g151c7734bdb_0_236"/>
          <p:cNvSpPr txBox="1"/>
          <p:nvPr/>
        </p:nvSpPr>
        <p:spPr>
          <a:xfrm>
            <a:off x="1661150" y="6721825"/>
            <a:ext cx="70104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30th Sunday in Ordinary | Year C</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08" name="Google Shape;308;g151c7734bdb_0_236"/>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782225" y="1795050"/>
            <a:ext cx="16958700" cy="78790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dirty="0">
                <a:solidFill>
                  <a:schemeClr val="lt1"/>
                </a:solidFill>
              </a:rPr>
              <a:t>The Gospel reminds us a lot that what matters most to God is not what we say or do on the outside, but what’s on the inside, and the intentions of our hearts. We might act really cool, but we want to make sure we are living for the Lord. Jesus told a story about two men who were praying. One of them went into the church and gave a loud boastful prayer. He thanked God for making him better than other people, and talked about the wonderful things he did.</a:t>
            </a:r>
            <a:endParaRPr lang="en-US" sz="32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2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dirty="0">
                <a:solidFill>
                  <a:schemeClr val="lt1"/>
                </a:solidFill>
              </a:rPr>
              <a:t>The other man Jesus described didn’t even want to go to church to pray. Instead, he stayed home and bowed low, full of sorrow and shame for the things he had done. He begged for mercy and felt unworthy of God’s attention. Jesus said that the man who was humble was offering a more genuine prayer than the boastful man. Humble means you don’t think too highly of yourself.</a:t>
            </a:r>
            <a:endParaRPr lang="en-US" sz="32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2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dirty="0">
                <a:solidFill>
                  <a:schemeClr val="lt1"/>
                </a:solidFill>
                <a:sym typeface="+mn-ea"/>
              </a:rPr>
              <a:t>Jesus wants to teach people the importance of praying with the right attitude. And that is to be humble and admit your sins and ask for forgiveness and do not compare yourself with others.</a:t>
            </a:r>
            <a:endParaRPr lang="en-US" sz="32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dirty="0">
                <a:solidFill>
                  <a:schemeClr val="lt1"/>
                </a:solidFill>
                <a:sym typeface="+mn-ea"/>
              </a:rPr>
              <a:t>A person’s attitude is important to God when praying.</a:t>
            </a:r>
            <a:endParaRPr lang="en-US" sz="32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200" dirty="0">
              <a:solidFill>
                <a:schemeClr val="lt1"/>
              </a:solidFill>
            </a:endParaRPr>
          </a:p>
        </p:txBody>
      </p:sp>
      <p:sp>
        <p:nvSpPr>
          <p:cNvPr id="110" name="Google Shape;110;p2"/>
          <p:cNvSpPr txBox="1"/>
          <p:nvPr/>
        </p:nvSpPr>
        <p:spPr>
          <a:xfrm>
            <a:off x="782226" y="704606"/>
            <a:ext cx="123219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chemeClr val="accent2">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443313"/>
            <a:ext cx="18288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b="0" i="0" u="none" strike="noStrike" cap="none" dirty="0">
                <a:solidFill>
                  <a:schemeClr val="accent2">
                    <a:lumMod val="75000"/>
                  </a:schemeClr>
                </a:solidFill>
                <a:latin typeface="Arial Black" panose="020B0A04020102020204"/>
                <a:ea typeface="Arial Black" panose="020B0A04020102020204"/>
                <a:cs typeface="Arial Black" panose="020B0A04020102020204"/>
                <a:sym typeface="Arial Black" panose="020B0A04020102020204"/>
              </a:rPr>
              <a:t>The Parable of the </a:t>
            </a:r>
            <a:r>
              <a:rPr lang="en-US" sz="5600" dirty="0">
                <a:solidFill>
                  <a:schemeClr val="accent2">
                    <a:lumMod val="75000"/>
                  </a:schemeClr>
                </a:solidFill>
                <a:latin typeface="Arial Black" panose="020B0A04020102020204"/>
                <a:ea typeface="Arial Black" panose="020B0A04020102020204"/>
                <a:cs typeface="Arial Black" panose="020B0A04020102020204"/>
                <a:sym typeface="Arial Black" panose="020B0A04020102020204"/>
              </a:rPr>
              <a:t>Pharisee and Tax Collector</a:t>
            </a:r>
            <a:endParaRPr lang="en-US" sz="5600" b="0" i="0" u="none" strike="noStrike" cap="none" dirty="0">
              <a:solidFill>
                <a:schemeClr val="accent2">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366725"/>
            <a:ext cx="112317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dirty="0">
                <a:solidFill>
                  <a:schemeClr val="dk1"/>
                </a:solidFill>
                <a:latin typeface="Arial Black" panose="020B0A04020102020204"/>
                <a:ea typeface="Arial Black" panose="020B0A04020102020204"/>
                <a:cs typeface="Arial Black" panose="020B0A04020102020204"/>
                <a:sym typeface="Arial Black" panose="020B0A04020102020204"/>
              </a:rPr>
              <a:t>Luke 18:9-14</a:t>
            </a:r>
            <a:endParaRPr sz="5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26" name="Picture 2" descr="‘Two men went to the Temple to pray. One was a Pharisee, and the other was a despised tax collector. – Slid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76599" y="150775"/>
            <a:ext cx="10314981" cy="7736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195584" y="1977071"/>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95705" y="2840355"/>
            <a:ext cx="5452110" cy="53860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Jesus also told this parable to people who were sure of their own goodness and despised everybody else. </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50" name="Picture 2" descr="Jesus was with some proud people who thought God was impressed with their good deeds and the way they lived. So Jesus told them this parable … – Slid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27146" y="1179195"/>
            <a:ext cx="10571480" cy="7928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2141510"/>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13790" y="3186430"/>
            <a:ext cx="5626100" cy="4154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500" b="1" dirty="0">
                <a:solidFill>
                  <a:schemeClr val="lt1"/>
                </a:solidFill>
              </a:rPr>
              <a:t>“Once there were two men who went up to the Temple to pray: one was a Pharisee, the other a tax collector.</a:t>
            </a:r>
            <a:endParaRPr sz="45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074" name="Picture 2" descr="‘Two men went to the Temple to pray. One was a Pharisee, and the other was a despised tax collector. – Slid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17550" y="1314450"/>
            <a:ext cx="9804400" cy="735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960080" y="1038363"/>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11</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960120" y="2075180"/>
            <a:ext cx="5530215" cy="67710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dirty="0">
                <a:solidFill>
                  <a:schemeClr val="lt1"/>
                </a:solidFill>
              </a:rPr>
              <a:t>The Pharisee stood apart by himself and prayed,</a:t>
            </a:r>
            <a:endParaRPr lang="en-US" sz="4000" b="1" dirty="0">
              <a:solidFill>
                <a:schemeClr val="lt1"/>
              </a:solidFill>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000" b="1" dirty="0">
                <a:solidFill>
                  <a:schemeClr val="lt1"/>
                </a:solidFill>
              </a:rPr>
              <a:t>‘I thank you, God, that I am not greedy, dishonest, or an adulterer, like everybody else. I thank you that I am not like that tax collector over there.</a:t>
            </a:r>
            <a:endParaRPr sz="4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4100" name="Picture 4" descr="‘“I’m certainly not like that tax collector! I fast twice a week, and I give you a tenth of my income.” – Slid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8764" y="1080769"/>
            <a:ext cx="10833733" cy="812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244475" y="-27897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171165" y="2323131"/>
            <a:ext cx="1214400" cy="8574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12</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170940" y="3604260"/>
            <a:ext cx="5119370" cy="27698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dirty="0">
                <a:solidFill>
                  <a:schemeClr val="lt1"/>
                </a:solidFill>
              </a:rPr>
              <a:t>I fast two days a week, and I give you one tenth of all my income.</a:t>
            </a:r>
            <a:endParaRPr sz="4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5122" name="Picture 2" descr="‘The Pharisee stood by himself and prayed this prayer: “I thank you, God, that I am not a sinner like everyone else. For I don’t cheat, I don’t sin, and I don’t commit adultery. – Slid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04760" y="1158240"/>
            <a:ext cx="10058400" cy="754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68"/>
        <p:cNvGrpSpPr/>
        <p:nvPr/>
      </p:nvGrpSpPr>
      <p:grpSpPr>
        <a:xfrm>
          <a:off x="0" y="0"/>
          <a:ext cx="0" cy="0"/>
          <a:chOff x="0" y="0"/>
          <a:chExt cx="0" cy="0"/>
        </a:xfrm>
      </p:grpSpPr>
      <p:sp>
        <p:nvSpPr>
          <p:cNvPr id="169" name="Google Shape;169;g151c7734bdb_0_197"/>
          <p:cNvSpPr/>
          <p:nvPr/>
        </p:nvSpPr>
        <p:spPr>
          <a:xfrm>
            <a:off x="15240" y="-22860"/>
            <a:ext cx="18532500" cy="10418700"/>
          </a:xfrm>
          <a:prstGeom prst="rect">
            <a:avLst/>
          </a:prstGeom>
          <a:solidFill>
            <a:schemeClr val="accent6">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g151c7734bdb_0_197"/>
          <p:cNvSpPr/>
          <p:nvPr/>
        </p:nvSpPr>
        <p:spPr>
          <a:xfrm>
            <a:off x="1241050" y="161807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632423"/>
                </a:solidFill>
                <a:latin typeface="Arial Black" panose="020B0A04020102020204"/>
                <a:ea typeface="Arial Black" panose="020B0A04020102020204"/>
                <a:cs typeface="Arial Black" panose="020B0A04020102020204"/>
                <a:sym typeface="Arial Black" panose="020B0A04020102020204"/>
              </a:rPr>
              <a:t>13</a:t>
            </a:r>
            <a:endParaRPr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241050" y="2922152"/>
            <a:ext cx="5435100" cy="49244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dirty="0">
                <a:solidFill>
                  <a:schemeClr val="lt1"/>
                </a:solidFill>
              </a:rPr>
              <a:t>But the tax collector stood at a distance and would not even raise his face to heaven, but beat on his breast and said, ‘God, have pity on me, a sinner!’</a:t>
            </a:r>
            <a:endParaRPr sz="4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6146" name="Picture 2" descr="‘But the tax collector stood at a distance and dared not even lift his eyes to heaven as he prayed. Instead, he beat his chest in sorrow, saying, “O God, be merciful to me, for I am a sinner.”’ – Slid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32319" y="1069580"/>
            <a:ext cx="10948773" cy="8211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2714</Words>
  <Application>WPS Presentation</Application>
  <PresentationFormat>Custom</PresentationFormat>
  <Paragraphs>85</Paragraphs>
  <Slides>16</Slides>
  <Notes>16</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16</vt:i4>
      </vt:variant>
    </vt:vector>
  </HeadingPairs>
  <TitlesOfParts>
    <vt:vector size="26"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9</cp:revision>
  <dcterms:created xsi:type="dcterms:W3CDTF">2022-09-22T06:53:00Z</dcterms:created>
  <dcterms:modified xsi:type="dcterms:W3CDTF">2022-10-20T01:34:52Z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1033-11.2.0.11341</vt:lpwstr>
  </property>
</Properties>
</file>